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41" r:id="rId1"/>
  </p:sldMasterIdLst>
  <p:notesMasterIdLst>
    <p:notesMasterId r:id="rId62"/>
  </p:notesMasterIdLst>
  <p:sldIdLst>
    <p:sldId id="256" r:id="rId2"/>
    <p:sldId id="342" r:id="rId3"/>
    <p:sldId id="334" r:id="rId4"/>
    <p:sldId id="343" r:id="rId5"/>
    <p:sldId id="268" r:id="rId6"/>
    <p:sldId id="366" r:id="rId7"/>
    <p:sldId id="367" r:id="rId8"/>
    <p:sldId id="368" r:id="rId9"/>
    <p:sldId id="278" r:id="rId10"/>
    <p:sldId id="335" r:id="rId11"/>
    <p:sldId id="336" r:id="rId12"/>
    <p:sldId id="337" r:id="rId13"/>
    <p:sldId id="362" r:id="rId14"/>
    <p:sldId id="341" r:id="rId15"/>
    <p:sldId id="397" r:id="rId16"/>
    <p:sldId id="398" r:id="rId17"/>
    <p:sldId id="370" r:id="rId18"/>
    <p:sldId id="364" r:id="rId19"/>
    <p:sldId id="371" r:id="rId20"/>
    <p:sldId id="309" r:id="rId21"/>
    <p:sldId id="369" r:id="rId22"/>
    <p:sldId id="399" r:id="rId23"/>
    <p:sldId id="404" r:id="rId24"/>
    <p:sldId id="312" r:id="rId25"/>
    <p:sldId id="313" r:id="rId26"/>
    <p:sldId id="314" r:id="rId27"/>
    <p:sldId id="363" r:id="rId28"/>
    <p:sldId id="401" r:id="rId29"/>
    <p:sldId id="365" r:id="rId30"/>
    <p:sldId id="338" r:id="rId31"/>
    <p:sldId id="339" r:id="rId32"/>
    <p:sldId id="346" r:id="rId33"/>
    <p:sldId id="372" r:id="rId34"/>
    <p:sldId id="347" r:id="rId35"/>
    <p:sldId id="373" r:id="rId36"/>
    <p:sldId id="344" r:id="rId37"/>
    <p:sldId id="345" r:id="rId38"/>
    <p:sldId id="403" r:id="rId39"/>
    <p:sldId id="402" r:id="rId40"/>
    <p:sldId id="348" r:id="rId41"/>
    <p:sldId id="349" r:id="rId42"/>
    <p:sldId id="350" r:id="rId43"/>
    <p:sldId id="351" r:id="rId44"/>
    <p:sldId id="340" r:id="rId45"/>
    <p:sldId id="274" r:id="rId46"/>
    <p:sldId id="285" r:id="rId47"/>
    <p:sldId id="292" r:id="rId48"/>
    <p:sldId id="355" r:id="rId49"/>
    <p:sldId id="357" r:id="rId50"/>
    <p:sldId id="356" r:id="rId51"/>
    <p:sldId id="360" r:id="rId52"/>
    <p:sldId id="359" r:id="rId53"/>
    <p:sldId id="361" r:id="rId54"/>
    <p:sldId id="358" r:id="rId55"/>
    <p:sldId id="327" r:id="rId56"/>
    <p:sldId id="405" r:id="rId57"/>
    <p:sldId id="307" r:id="rId58"/>
    <p:sldId id="352" r:id="rId59"/>
    <p:sldId id="353" r:id="rId60"/>
    <p:sldId id="318" r:id="rId61"/>
  </p:sldIdLst>
  <p:sldSz cx="9144000" cy="6858000" type="screen4x3"/>
  <p:notesSz cx="7102475"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73FEFF"/>
    <a:srgbClr val="FF2F92"/>
    <a:srgbClr val="FF40FF"/>
    <a:srgbClr val="00FA00"/>
    <a:srgbClr val="F6F471"/>
    <a:srgbClr val="941651"/>
    <a:srgbClr val="8EF391"/>
    <a:srgbClr val="DAF3F4"/>
    <a:srgbClr val="ECBB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9"/>
    <p:restoredTop sz="96081"/>
  </p:normalViewPr>
  <p:slideViewPr>
    <p:cSldViewPr snapToGrid="0">
      <p:cViewPr varScale="1">
        <p:scale>
          <a:sx n="65" d="100"/>
          <a:sy n="65" d="100"/>
        </p:scale>
        <p:origin x="1584" y="6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2725" y="0"/>
            <a:ext cx="3078163" cy="512763"/>
          </a:xfrm>
          <a:prstGeom prst="rect">
            <a:avLst/>
          </a:prstGeom>
        </p:spPr>
        <p:txBody>
          <a:bodyPr vert="horz" lIns="91440" tIns="45720" rIns="91440" bIns="45720" rtlCol="0"/>
          <a:lstStyle>
            <a:lvl1pPr algn="r">
              <a:defRPr sz="1200"/>
            </a:lvl1pPr>
          </a:lstStyle>
          <a:p>
            <a:fld id="{A12E4D11-519E-48C2-85A7-24D8C14C2E4A}" type="datetimeFigureOut">
              <a:rPr kumimoji="1" lang="ja-JP" altLang="en-US" smtClean="0"/>
              <a:t>2024/6/26</a:t>
            </a:fld>
            <a:endParaRPr kumimoji="1" lang="ja-JP" altLang="en-US"/>
          </a:p>
        </p:txBody>
      </p:sp>
      <p:sp>
        <p:nvSpPr>
          <p:cNvPr id="4" name="スライド イメージ プレースホルダー 3"/>
          <p:cNvSpPr>
            <a:spLocks noGrp="1" noRot="1" noChangeAspect="1"/>
          </p:cNvSpPr>
          <p:nvPr>
            <p:ph type="sldImg" idx="2"/>
          </p:nvPr>
        </p:nvSpPr>
        <p:spPr>
          <a:xfrm>
            <a:off x="1247775" y="1279525"/>
            <a:ext cx="4606925" cy="34544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09613" y="4926013"/>
            <a:ext cx="5683250" cy="402907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2725" y="9721850"/>
            <a:ext cx="3078163" cy="512763"/>
          </a:xfrm>
          <a:prstGeom prst="rect">
            <a:avLst/>
          </a:prstGeom>
        </p:spPr>
        <p:txBody>
          <a:bodyPr vert="horz" lIns="91440" tIns="45720" rIns="91440" bIns="45720" rtlCol="0" anchor="b"/>
          <a:lstStyle>
            <a:lvl1pPr algn="r">
              <a:defRPr sz="1200"/>
            </a:lvl1pPr>
          </a:lstStyle>
          <a:p>
            <a:fld id="{C506FDA0-989C-4562-8596-4CE9E633A7CC}" type="slidenum">
              <a:rPr kumimoji="1" lang="ja-JP" altLang="en-US" smtClean="0"/>
              <a:t>‹#›</a:t>
            </a:fld>
            <a:endParaRPr kumimoji="1" lang="ja-JP" altLang="en-US"/>
          </a:p>
        </p:txBody>
      </p:sp>
    </p:spTree>
    <p:extLst>
      <p:ext uri="{BB962C8B-B14F-4D97-AF65-F5344CB8AC3E}">
        <p14:creationId xmlns:p14="http://schemas.microsoft.com/office/powerpoint/2010/main" val="30823772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1</a:t>
            </a:fld>
            <a:endParaRPr kumimoji="1" lang="ja-JP" altLang="en-US"/>
          </a:p>
        </p:txBody>
      </p:sp>
    </p:spTree>
    <p:extLst>
      <p:ext uri="{BB962C8B-B14F-4D97-AF65-F5344CB8AC3E}">
        <p14:creationId xmlns:p14="http://schemas.microsoft.com/office/powerpoint/2010/main" val="3937479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10</a:t>
            </a:fld>
            <a:endParaRPr kumimoji="1" lang="ja-JP" altLang="en-US"/>
          </a:p>
        </p:txBody>
      </p:sp>
    </p:spTree>
    <p:extLst>
      <p:ext uri="{BB962C8B-B14F-4D97-AF65-F5344CB8AC3E}">
        <p14:creationId xmlns:p14="http://schemas.microsoft.com/office/powerpoint/2010/main" val="1165304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11</a:t>
            </a:fld>
            <a:endParaRPr kumimoji="1" lang="ja-JP" altLang="en-US"/>
          </a:p>
        </p:txBody>
      </p:sp>
    </p:spTree>
    <p:extLst>
      <p:ext uri="{BB962C8B-B14F-4D97-AF65-F5344CB8AC3E}">
        <p14:creationId xmlns:p14="http://schemas.microsoft.com/office/powerpoint/2010/main" val="3151385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12</a:t>
            </a:fld>
            <a:endParaRPr kumimoji="1" lang="ja-JP" altLang="en-US"/>
          </a:p>
        </p:txBody>
      </p:sp>
    </p:spTree>
    <p:extLst>
      <p:ext uri="{BB962C8B-B14F-4D97-AF65-F5344CB8AC3E}">
        <p14:creationId xmlns:p14="http://schemas.microsoft.com/office/powerpoint/2010/main" val="3859331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13</a:t>
            </a:fld>
            <a:endParaRPr kumimoji="1" lang="ja-JP" altLang="en-US"/>
          </a:p>
        </p:txBody>
      </p:sp>
    </p:spTree>
    <p:extLst>
      <p:ext uri="{BB962C8B-B14F-4D97-AF65-F5344CB8AC3E}">
        <p14:creationId xmlns:p14="http://schemas.microsoft.com/office/powerpoint/2010/main" val="2909013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14</a:t>
            </a:fld>
            <a:endParaRPr kumimoji="1" lang="ja-JP" altLang="en-US"/>
          </a:p>
        </p:txBody>
      </p:sp>
    </p:spTree>
    <p:extLst>
      <p:ext uri="{BB962C8B-B14F-4D97-AF65-F5344CB8AC3E}">
        <p14:creationId xmlns:p14="http://schemas.microsoft.com/office/powerpoint/2010/main" val="1712315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15</a:t>
            </a:fld>
            <a:endParaRPr kumimoji="1" lang="ja-JP" altLang="en-US"/>
          </a:p>
        </p:txBody>
      </p:sp>
    </p:spTree>
    <p:extLst>
      <p:ext uri="{BB962C8B-B14F-4D97-AF65-F5344CB8AC3E}">
        <p14:creationId xmlns:p14="http://schemas.microsoft.com/office/powerpoint/2010/main" val="3722399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16</a:t>
            </a:fld>
            <a:endParaRPr kumimoji="1" lang="ja-JP" altLang="en-US"/>
          </a:p>
        </p:txBody>
      </p:sp>
    </p:spTree>
    <p:extLst>
      <p:ext uri="{BB962C8B-B14F-4D97-AF65-F5344CB8AC3E}">
        <p14:creationId xmlns:p14="http://schemas.microsoft.com/office/powerpoint/2010/main" val="3279234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17</a:t>
            </a:fld>
            <a:endParaRPr kumimoji="1" lang="ja-JP" altLang="en-US"/>
          </a:p>
        </p:txBody>
      </p:sp>
    </p:spTree>
    <p:extLst>
      <p:ext uri="{BB962C8B-B14F-4D97-AF65-F5344CB8AC3E}">
        <p14:creationId xmlns:p14="http://schemas.microsoft.com/office/powerpoint/2010/main" val="2949656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18</a:t>
            </a:fld>
            <a:endParaRPr kumimoji="1" lang="ja-JP" altLang="en-US"/>
          </a:p>
        </p:txBody>
      </p:sp>
    </p:spTree>
    <p:extLst>
      <p:ext uri="{BB962C8B-B14F-4D97-AF65-F5344CB8AC3E}">
        <p14:creationId xmlns:p14="http://schemas.microsoft.com/office/powerpoint/2010/main" val="1069673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19</a:t>
            </a:fld>
            <a:endParaRPr kumimoji="1" lang="ja-JP" altLang="en-US"/>
          </a:p>
        </p:txBody>
      </p:sp>
    </p:spTree>
    <p:extLst>
      <p:ext uri="{BB962C8B-B14F-4D97-AF65-F5344CB8AC3E}">
        <p14:creationId xmlns:p14="http://schemas.microsoft.com/office/powerpoint/2010/main" val="4056563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2</a:t>
            </a:fld>
            <a:endParaRPr kumimoji="1" lang="ja-JP" altLang="en-US"/>
          </a:p>
        </p:txBody>
      </p:sp>
    </p:spTree>
    <p:extLst>
      <p:ext uri="{BB962C8B-B14F-4D97-AF65-F5344CB8AC3E}">
        <p14:creationId xmlns:p14="http://schemas.microsoft.com/office/powerpoint/2010/main" val="968966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20</a:t>
            </a:fld>
            <a:endParaRPr kumimoji="1" lang="ja-JP" altLang="en-US"/>
          </a:p>
        </p:txBody>
      </p:sp>
    </p:spTree>
    <p:extLst>
      <p:ext uri="{BB962C8B-B14F-4D97-AF65-F5344CB8AC3E}">
        <p14:creationId xmlns:p14="http://schemas.microsoft.com/office/powerpoint/2010/main" val="579538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21</a:t>
            </a:fld>
            <a:endParaRPr kumimoji="1" lang="ja-JP" altLang="en-US"/>
          </a:p>
        </p:txBody>
      </p:sp>
    </p:spTree>
    <p:extLst>
      <p:ext uri="{BB962C8B-B14F-4D97-AF65-F5344CB8AC3E}">
        <p14:creationId xmlns:p14="http://schemas.microsoft.com/office/powerpoint/2010/main" val="2105992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22</a:t>
            </a:fld>
            <a:endParaRPr kumimoji="1" lang="ja-JP" altLang="en-US"/>
          </a:p>
        </p:txBody>
      </p:sp>
    </p:spTree>
    <p:extLst>
      <p:ext uri="{BB962C8B-B14F-4D97-AF65-F5344CB8AC3E}">
        <p14:creationId xmlns:p14="http://schemas.microsoft.com/office/powerpoint/2010/main" val="821689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23</a:t>
            </a:fld>
            <a:endParaRPr kumimoji="1" lang="ja-JP" altLang="en-US"/>
          </a:p>
        </p:txBody>
      </p:sp>
    </p:spTree>
    <p:extLst>
      <p:ext uri="{BB962C8B-B14F-4D97-AF65-F5344CB8AC3E}">
        <p14:creationId xmlns:p14="http://schemas.microsoft.com/office/powerpoint/2010/main" val="340514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24</a:t>
            </a:fld>
            <a:endParaRPr kumimoji="1" lang="ja-JP" altLang="en-US"/>
          </a:p>
        </p:txBody>
      </p:sp>
    </p:spTree>
    <p:extLst>
      <p:ext uri="{BB962C8B-B14F-4D97-AF65-F5344CB8AC3E}">
        <p14:creationId xmlns:p14="http://schemas.microsoft.com/office/powerpoint/2010/main" val="1541959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25</a:t>
            </a:fld>
            <a:endParaRPr kumimoji="1" lang="ja-JP" altLang="en-US"/>
          </a:p>
        </p:txBody>
      </p:sp>
    </p:spTree>
    <p:extLst>
      <p:ext uri="{BB962C8B-B14F-4D97-AF65-F5344CB8AC3E}">
        <p14:creationId xmlns:p14="http://schemas.microsoft.com/office/powerpoint/2010/main" val="2864935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26</a:t>
            </a:fld>
            <a:endParaRPr kumimoji="1" lang="ja-JP" altLang="en-US"/>
          </a:p>
        </p:txBody>
      </p:sp>
    </p:spTree>
    <p:extLst>
      <p:ext uri="{BB962C8B-B14F-4D97-AF65-F5344CB8AC3E}">
        <p14:creationId xmlns:p14="http://schemas.microsoft.com/office/powerpoint/2010/main" val="758303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27</a:t>
            </a:fld>
            <a:endParaRPr kumimoji="1" lang="ja-JP" altLang="en-US"/>
          </a:p>
        </p:txBody>
      </p:sp>
    </p:spTree>
    <p:extLst>
      <p:ext uri="{BB962C8B-B14F-4D97-AF65-F5344CB8AC3E}">
        <p14:creationId xmlns:p14="http://schemas.microsoft.com/office/powerpoint/2010/main" val="269555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28</a:t>
            </a:fld>
            <a:endParaRPr kumimoji="1" lang="ja-JP" altLang="en-US"/>
          </a:p>
        </p:txBody>
      </p:sp>
    </p:spTree>
    <p:extLst>
      <p:ext uri="{BB962C8B-B14F-4D97-AF65-F5344CB8AC3E}">
        <p14:creationId xmlns:p14="http://schemas.microsoft.com/office/powerpoint/2010/main" val="2672602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29</a:t>
            </a:fld>
            <a:endParaRPr kumimoji="1" lang="ja-JP" altLang="en-US"/>
          </a:p>
        </p:txBody>
      </p:sp>
    </p:spTree>
    <p:extLst>
      <p:ext uri="{BB962C8B-B14F-4D97-AF65-F5344CB8AC3E}">
        <p14:creationId xmlns:p14="http://schemas.microsoft.com/office/powerpoint/2010/main" val="3686328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3</a:t>
            </a:fld>
            <a:endParaRPr kumimoji="1" lang="ja-JP" altLang="en-US"/>
          </a:p>
        </p:txBody>
      </p:sp>
    </p:spTree>
    <p:extLst>
      <p:ext uri="{BB962C8B-B14F-4D97-AF65-F5344CB8AC3E}">
        <p14:creationId xmlns:p14="http://schemas.microsoft.com/office/powerpoint/2010/main" val="2534154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30</a:t>
            </a:fld>
            <a:endParaRPr kumimoji="1" lang="ja-JP" altLang="en-US"/>
          </a:p>
        </p:txBody>
      </p:sp>
    </p:spTree>
    <p:extLst>
      <p:ext uri="{BB962C8B-B14F-4D97-AF65-F5344CB8AC3E}">
        <p14:creationId xmlns:p14="http://schemas.microsoft.com/office/powerpoint/2010/main" val="1555643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31</a:t>
            </a:fld>
            <a:endParaRPr kumimoji="1" lang="ja-JP" altLang="en-US"/>
          </a:p>
        </p:txBody>
      </p:sp>
    </p:spTree>
    <p:extLst>
      <p:ext uri="{BB962C8B-B14F-4D97-AF65-F5344CB8AC3E}">
        <p14:creationId xmlns:p14="http://schemas.microsoft.com/office/powerpoint/2010/main" val="3590713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32</a:t>
            </a:fld>
            <a:endParaRPr kumimoji="1" lang="ja-JP" altLang="en-US"/>
          </a:p>
        </p:txBody>
      </p:sp>
    </p:spTree>
    <p:extLst>
      <p:ext uri="{BB962C8B-B14F-4D97-AF65-F5344CB8AC3E}">
        <p14:creationId xmlns:p14="http://schemas.microsoft.com/office/powerpoint/2010/main" val="271578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33</a:t>
            </a:fld>
            <a:endParaRPr kumimoji="1" lang="ja-JP" altLang="en-US"/>
          </a:p>
        </p:txBody>
      </p:sp>
    </p:spTree>
    <p:extLst>
      <p:ext uri="{BB962C8B-B14F-4D97-AF65-F5344CB8AC3E}">
        <p14:creationId xmlns:p14="http://schemas.microsoft.com/office/powerpoint/2010/main" val="335711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34</a:t>
            </a:fld>
            <a:endParaRPr kumimoji="1" lang="ja-JP" altLang="en-US"/>
          </a:p>
        </p:txBody>
      </p:sp>
    </p:spTree>
    <p:extLst>
      <p:ext uri="{BB962C8B-B14F-4D97-AF65-F5344CB8AC3E}">
        <p14:creationId xmlns:p14="http://schemas.microsoft.com/office/powerpoint/2010/main" val="2468301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35</a:t>
            </a:fld>
            <a:endParaRPr kumimoji="1" lang="ja-JP" altLang="en-US"/>
          </a:p>
        </p:txBody>
      </p:sp>
    </p:spTree>
    <p:extLst>
      <p:ext uri="{BB962C8B-B14F-4D97-AF65-F5344CB8AC3E}">
        <p14:creationId xmlns:p14="http://schemas.microsoft.com/office/powerpoint/2010/main" val="3801272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36</a:t>
            </a:fld>
            <a:endParaRPr kumimoji="1" lang="ja-JP" altLang="en-US"/>
          </a:p>
        </p:txBody>
      </p:sp>
    </p:spTree>
    <p:extLst>
      <p:ext uri="{BB962C8B-B14F-4D97-AF65-F5344CB8AC3E}">
        <p14:creationId xmlns:p14="http://schemas.microsoft.com/office/powerpoint/2010/main" val="2996328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37</a:t>
            </a:fld>
            <a:endParaRPr kumimoji="1" lang="ja-JP" altLang="en-US"/>
          </a:p>
        </p:txBody>
      </p:sp>
    </p:spTree>
    <p:extLst>
      <p:ext uri="{BB962C8B-B14F-4D97-AF65-F5344CB8AC3E}">
        <p14:creationId xmlns:p14="http://schemas.microsoft.com/office/powerpoint/2010/main" val="3390028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38</a:t>
            </a:fld>
            <a:endParaRPr kumimoji="1" lang="ja-JP" altLang="en-US"/>
          </a:p>
        </p:txBody>
      </p:sp>
    </p:spTree>
    <p:extLst>
      <p:ext uri="{BB962C8B-B14F-4D97-AF65-F5344CB8AC3E}">
        <p14:creationId xmlns:p14="http://schemas.microsoft.com/office/powerpoint/2010/main" val="212056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39</a:t>
            </a:fld>
            <a:endParaRPr kumimoji="1" lang="ja-JP" altLang="en-US"/>
          </a:p>
        </p:txBody>
      </p:sp>
    </p:spTree>
    <p:extLst>
      <p:ext uri="{BB962C8B-B14F-4D97-AF65-F5344CB8AC3E}">
        <p14:creationId xmlns:p14="http://schemas.microsoft.com/office/powerpoint/2010/main" val="3624977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4</a:t>
            </a:fld>
            <a:endParaRPr kumimoji="1" lang="ja-JP" altLang="en-US"/>
          </a:p>
        </p:txBody>
      </p:sp>
    </p:spTree>
    <p:extLst>
      <p:ext uri="{BB962C8B-B14F-4D97-AF65-F5344CB8AC3E}">
        <p14:creationId xmlns:p14="http://schemas.microsoft.com/office/powerpoint/2010/main" val="732155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40</a:t>
            </a:fld>
            <a:endParaRPr kumimoji="1" lang="ja-JP" altLang="en-US"/>
          </a:p>
        </p:txBody>
      </p:sp>
    </p:spTree>
    <p:extLst>
      <p:ext uri="{BB962C8B-B14F-4D97-AF65-F5344CB8AC3E}">
        <p14:creationId xmlns:p14="http://schemas.microsoft.com/office/powerpoint/2010/main" val="9020268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41</a:t>
            </a:fld>
            <a:endParaRPr kumimoji="1" lang="ja-JP" altLang="en-US"/>
          </a:p>
        </p:txBody>
      </p:sp>
    </p:spTree>
    <p:extLst>
      <p:ext uri="{BB962C8B-B14F-4D97-AF65-F5344CB8AC3E}">
        <p14:creationId xmlns:p14="http://schemas.microsoft.com/office/powerpoint/2010/main" val="2904792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42</a:t>
            </a:fld>
            <a:endParaRPr kumimoji="1" lang="ja-JP" altLang="en-US"/>
          </a:p>
        </p:txBody>
      </p:sp>
    </p:spTree>
    <p:extLst>
      <p:ext uri="{BB962C8B-B14F-4D97-AF65-F5344CB8AC3E}">
        <p14:creationId xmlns:p14="http://schemas.microsoft.com/office/powerpoint/2010/main" val="41077643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43</a:t>
            </a:fld>
            <a:endParaRPr kumimoji="1" lang="ja-JP" altLang="en-US"/>
          </a:p>
        </p:txBody>
      </p:sp>
    </p:spTree>
    <p:extLst>
      <p:ext uri="{BB962C8B-B14F-4D97-AF65-F5344CB8AC3E}">
        <p14:creationId xmlns:p14="http://schemas.microsoft.com/office/powerpoint/2010/main" val="1116789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44</a:t>
            </a:fld>
            <a:endParaRPr kumimoji="1" lang="ja-JP" altLang="en-US"/>
          </a:p>
        </p:txBody>
      </p:sp>
    </p:spTree>
    <p:extLst>
      <p:ext uri="{BB962C8B-B14F-4D97-AF65-F5344CB8AC3E}">
        <p14:creationId xmlns:p14="http://schemas.microsoft.com/office/powerpoint/2010/main" val="13278488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45</a:t>
            </a:fld>
            <a:endParaRPr kumimoji="1" lang="ja-JP" altLang="en-US"/>
          </a:p>
        </p:txBody>
      </p:sp>
    </p:spTree>
    <p:extLst>
      <p:ext uri="{BB962C8B-B14F-4D97-AF65-F5344CB8AC3E}">
        <p14:creationId xmlns:p14="http://schemas.microsoft.com/office/powerpoint/2010/main" val="25832461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46</a:t>
            </a:fld>
            <a:endParaRPr kumimoji="1" lang="ja-JP" altLang="en-US"/>
          </a:p>
        </p:txBody>
      </p:sp>
    </p:spTree>
    <p:extLst>
      <p:ext uri="{BB962C8B-B14F-4D97-AF65-F5344CB8AC3E}">
        <p14:creationId xmlns:p14="http://schemas.microsoft.com/office/powerpoint/2010/main" val="35701290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47</a:t>
            </a:fld>
            <a:endParaRPr kumimoji="1" lang="ja-JP" altLang="en-US"/>
          </a:p>
        </p:txBody>
      </p:sp>
    </p:spTree>
    <p:extLst>
      <p:ext uri="{BB962C8B-B14F-4D97-AF65-F5344CB8AC3E}">
        <p14:creationId xmlns:p14="http://schemas.microsoft.com/office/powerpoint/2010/main" val="5514106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48</a:t>
            </a:fld>
            <a:endParaRPr kumimoji="1" lang="ja-JP" altLang="en-US"/>
          </a:p>
        </p:txBody>
      </p:sp>
    </p:spTree>
    <p:extLst>
      <p:ext uri="{BB962C8B-B14F-4D97-AF65-F5344CB8AC3E}">
        <p14:creationId xmlns:p14="http://schemas.microsoft.com/office/powerpoint/2010/main" val="41934862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49</a:t>
            </a:fld>
            <a:endParaRPr kumimoji="1" lang="ja-JP" altLang="en-US"/>
          </a:p>
        </p:txBody>
      </p:sp>
    </p:spTree>
    <p:extLst>
      <p:ext uri="{BB962C8B-B14F-4D97-AF65-F5344CB8AC3E}">
        <p14:creationId xmlns:p14="http://schemas.microsoft.com/office/powerpoint/2010/main" val="3624613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5</a:t>
            </a:fld>
            <a:endParaRPr kumimoji="1" lang="ja-JP" altLang="en-US"/>
          </a:p>
        </p:txBody>
      </p:sp>
    </p:spTree>
    <p:extLst>
      <p:ext uri="{BB962C8B-B14F-4D97-AF65-F5344CB8AC3E}">
        <p14:creationId xmlns:p14="http://schemas.microsoft.com/office/powerpoint/2010/main" val="16762256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50</a:t>
            </a:fld>
            <a:endParaRPr kumimoji="1" lang="ja-JP" altLang="en-US"/>
          </a:p>
        </p:txBody>
      </p:sp>
    </p:spTree>
    <p:extLst>
      <p:ext uri="{BB962C8B-B14F-4D97-AF65-F5344CB8AC3E}">
        <p14:creationId xmlns:p14="http://schemas.microsoft.com/office/powerpoint/2010/main" val="238228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51</a:t>
            </a:fld>
            <a:endParaRPr kumimoji="1" lang="ja-JP" altLang="en-US"/>
          </a:p>
        </p:txBody>
      </p:sp>
    </p:spTree>
    <p:extLst>
      <p:ext uri="{BB962C8B-B14F-4D97-AF65-F5344CB8AC3E}">
        <p14:creationId xmlns:p14="http://schemas.microsoft.com/office/powerpoint/2010/main" val="38751761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52</a:t>
            </a:fld>
            <a:endParaRPr kumimoji="1" lang="ja-JP" altLang="en-US"/>
          </a:p>
        </p:txBody>
      </p:sp>
    </p:spTree>
    <p:extLst>
      <p:ext uri="{BB962C8B-B14F-4D97-AF65-F5344CB8AC3E}">
        <p14:creationId xmlns:p14="http://schemas.microsoft.com/office/powerpoint/2010/main" val="29097643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53</a:t>
            </a:fld>
            <a:endParaRPr kumimoji="1" lang="ja-JP" altLang="en-US"/>
          </a:p>
        </p:txBody>
      </p:sp>
    </p:spTree>
    <p:extLst>
      <p:ext uri="{BB962C8B-B14F-4D97-AF65-F5344CB8AC3E}">
        <p14:creationId xmlns:p14="http://schemas.microsoft.com/office/powerpoint/2010/main" val="20624451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54</a:t>
            </a:fld>
            <a:endParaRPr kumimoji="1" lang="ja-JP" altLang="en-US"/>
          </a:p>
        </p:txBody>
      </p:sp>
    </p:spTree>
    <p:extLst>
      <p:ext uri="{BB962C8B-B14F-4D97-AF65-F5344CB8AC3E}">
        <p14:creationId xmlns:p14="http://schemas.microsoft.com/office/powerpoint/2010/main" val="30624511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55</a:t>
            </a:fld>
            <a:endParaRPr kumimoji="1" lang="ja-JP" altLang="en-US"/>
          </a:p>
        </p:txBody>
      </p:sp>
    </p:spTree>
    <p:extLst>
      <p:ext uri="{BB962C8B-B14F-4D97-AF65-F5344CB8AC3E}">
        <p14:creationId xmlns:p14="http://schemas.microsoft.com/office/powerpoint/2010/main" val="40416363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56</a:t>
            </a:fld>
            <a:endParaRPr kumimoji="1" lang="ja-JP" altLang="en-US"/>
          </a:p>
        </p:txBody>
      </p:sp>
    </p:spTree>
    <p:extLst>
      <p:ext uri="{BB962C8B-B14F-4D97-AF65-F5344CB8AC3E}">
        <p14:creationId xmlns:p14="http://schemas.microsoft.com/office/powerpoint/2010/main" val="34040778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57</a:t>
            </a:fld>
            <a:endParaRPr kumimoji="1" lang="ja-JP" altLang="en-US"/>
          </a:p>
        </p:txBody>
      </p:sp>
    </p:spTree>
    <p:extLst>
      <p:ext uri="{BB962C8B-B14F-4D97-AF65-F5344CB8AC3E}">
        <p14:creationId xmlns:p14="http://schemas.microsoft.com/office/powerpoint/2010/main" val="22137544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58</a:t>
            </a:fld>
            <a:endParaRPr kumimoji="1" lang="ja-JP" altLang="en-US"/>
          </a:p>
        </p:txBody>
      </p:sp>
    </p:spTree>
    <p:extLst>
      <p:ext uri="{BB962C8B-B14F-4D97-AF65-F5344CB8AC3E}">
        <p14:creationId xmlns:p14="http://schemas.microsoft.com/office/powerpoint/2010/main" val="12786762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59</a:t>
            </a:fld>
            <a:endParaRPr kumimoji="1" lang="ja-JP" altLang="en-US"/>
          </a:p>
        </p:txBody>
      </p:sp>
    </p:spTree>
    <p:extLst>
      <p:ext uri="{BB962C8B-B14F-4D97-AF65-F5344CB8AC3E}">
        <p14:creationId xmlns:p14="http://schemas.microsoft.com/office/powerpoint/2010/main" val="885951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6</a:t>
            </a:fld>
            <a:endParaRPr kumimoji="1" lang="ja-JP" altLang="en-US"/>
          </a:p>
        </p:txBody>
      </p:sp>
    </p:spTree>
    <p:extLst>
      <p:ext uri="{BB962C8B-B14F-4D97-AF65-F5344CB8AC3E}">
        <p14:creationId xmlns:p14="http://schemas.microsoft.com/office/powerpoint/2010/main" val="14077548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60</a:t>
            </a:fld>
            <a:endParaRPr kumimoji="1" lang="ja-JP" altLang="en-US"/>
          </a:p>
        </p:txBody>
      </p:sp>
    </p:spTree>
    <p:extLst>
      <p:ext uri="{BB962C8B-B14F-4D97-AF65-F5344CB8AC3E}">
        <p14:creationId xmlns:p14="http://schemas.microsoft.com/office/powerpoint/2010/main" val="1752923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7</a:t>
            </a:fld>
            <a:endParaRPr kumimoji="1" lang="ja-JP" altLang="en-US"/>
          </a:p>
        </p:txBody>
      </p:sp>
    </p:spTree>
    <p:extLst>
      <p:ext uri="{BB962C8B-B14F-4D97-AF65-F5344CB8AC3E}">
        <p14:creationId xmlns:p14="http://schemas.microsoft.com/office/powerpoint/2010/main" val="3483737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8</a:t>
            </a:fld>
            <a:endParaRPr kumimoji="1" lang="ja-JP" altLang="en-US"/>
          </a:p>
        </p:txBody>
      </p:sp>
    </p:spTree>
    <p:extLst>
      <p:ext uri="{BB962C8B-B14F-4D97-AF65-F5344CB8AC3E}">
        <p14:creationId xmlns:p14="http://schemas.microsoft.com/office/powerpoint/2010/main" val="1421737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06FDA0-989C-4562-8596-4CE9E633A7CC}" type="slidenum">
              <a:rPr kumimoji="1" lang="ja-JP" altLang="en-US" smtClean="0"/>
              <a:t>9</a:t>
            </a:fld>
            <a:endParaRPr kumimoji="1" lang="ja-JP" altLang="en-US"/>
          </a:p>
        </p:txBody>
      </p:sp>
    </p:spTree>
    <p:extLst>
      <p:ext uri="{BB962C8B-B14F-4D97-AF65-F5344CB8AC3E}">
        <p14:creationId xmlns:p14="http://schemas.microsoft.com/office/powerpoint/2010/main" val="33242490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ja-JP" altLang="en-US"/>
              <a:t>マスター タイトルの書式設定</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7937B8C-513A-4BDE-BF95-B45E22F396D0}" type="datetime1">
              <a:rPr lang="en-US" altLang="ja-JP" smtClean="0"/>
              <a:t>6/26/2024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48014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361BC20-260B-4496-91E0-66246C9A5127}" type="datetime1">
              <a:rPr lang="en-US" altLang="ja-JP" smtClean="0"/>
              <a:t>6/26/2024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3982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2964F2-EDE3-4C18-8493-F5C054579777}" type="datetime1">
              <a:rPr lang="en-US" altLang="ja-JP" smtClean="0"/>
              <a:t>6/26/2024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45867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9D34D58-4AF7-4BD8-AE8D-DF3B141303AB}" type="datetime1">
              <a:rPr lang="en-US" altLang="ja-JP" smtClean="0"/>
              <a:t>6/26/2024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43444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8A7995D-1D6D-4B4A-B21A-C3FC40B3C333}" type="datetime1">
              <a:rPr lang="en-US" altLang="ja-JP" smtClean="0"/>
              <a:t>6/26/2024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7884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D7E525BC-3CD2-4187-9C72-932DF490297A}" type="datetime1">
              <a:rPr lang="en-US" altLang="ja-JP" smtClean="0"/>
              <a:t>6/26/2024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3586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2595F27A-61EA-44B8-9D2A-AAD019221144}" type="datetime1">
              <a:rPr lang="en-US" altLang="ja-JP" smtClean="0"/>
              <a:t>6/26/2024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34666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A64AA72-EA34-41E1-A2EF-C9A9A3FF6137}" type="datetime1">
              <a:rPr lang="en-US" altLang="ja-JP" smtClean="0"/>
              <a:t>6/26/2024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32638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ja-JP" altLang="en-US"/>
              <a:t>マスター タイトルの書式設定</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D2F781A-BE4E-4626-8D9D-5331A573E1DF}" type="datetime1">
              <a:rPr lang="en-US" altLang="ja-JP" smtClean="0"/>
              <a:t>6/26/2024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46739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9351D0B-AC45-4CB0-A6B7-767FA5F69B68}" type="datetime1">
              <a:rPr lang="en-US" altLang="ja-JP" smtClean="0"/>
              <a:t>6/26/2024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2723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6341832-FD93-43C7-B342-8071EB63338D}" type="datetime1">
              <a:rPr lang="en-US" altLang="ja-JP" smtClean="0"/>
              <a:t>6/26/2024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79101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E3EE5B1-0D1B-43AF-9513-41622C130385}" type="datetime1">
              <a:rPr lang="en-US" altLang="ja-JP" smtClean="0"/>
              <a:t>6/26/2024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81956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Content Placeholder 3"/>
          <p:cNvSpPr>
            <a:spLocks noGrp="1"/>
          </p:cNvSpPr>
          <p:nvPr>
            <p:ph sz="quarter" idx="13"/>
          </p:nvPr>
        </p:nvSpPr>
        <p:spPr>
          <a:xfrm>
            <a:off x="685331" y="3051013"/>
            <a:ext cx="3829520"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3" name="Content Placeholder 5"/>
          <p:cNvSpPr>
            <a:spLocks noGrp="1"/>
          </p:cNvSpPr>
          <p:nvPr>
            <p:ph sz="quarter" idx="14"/>
          </p:nvPr>
        </p:nvSpPr>
        <p:spPr>
          <a:xfrm>
            <a:off x="4629150" y="3051013"/>
            <a:ext cx="3829051"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E1F6EC6-F2EF-4A38-9656-6254FA53CF3C}" type="datetime1">
              <a:rPr lang="en-US" altLang="ja-JP" smtClean="0"/>
              <a:t>6/26/2024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0308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D0E6AB8-F54D-420D-BAA9-7206FBE85FBF}" type="datetime1">
              <a:rPr lang="en-US" altLang="ja-JP" smtClean="0"/>
              <a:t>6/26/2024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35666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02998F31-8B5A-4352-9E34-29E248CDD732}" type="datetime1">
              <a:rPr lang="en-US" altLang="ja-JP" smtClean="0"/>
              <a:t>6/26/2024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29194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ja-JP" altLang="en-US"/>
              <a:t>マスター タイトルの書式設定</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0697A4A-2625-4410-9820-433E5DB2F509}" type="datetime1">
              <a:rPr lang="en-US" altLang="ja-JP" smtClean="0"/>
              <a:t>6/26/2024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66143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AB65739-FBEC-438C-BB3C-B2F36FC1AFCC}" type="datetime1">
              <a:rPr lang="en-US" altLang="ja-JP" smtClean="0"/>
              <a:t>6/26/2024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095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3410FD42-5091-4B3F-A07A-A8932A87B50E}" type="datetime1">
              <a:rPr lang="en-US" altLang="ja-JP" smtClean="0"/>
              <a:t>6/26/2024</a:t>
            </a:fld>
            <a:endParaRPr lang="en-US"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4342833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Lst>
  <p:hf sldNum="0" hdr="0" ftr="0" dt="0"/>
  <p:txStyles>
    <p:title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kumimoji="1"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kumimoji="1"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kumimoji="1"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4.bp.blogspot.com/-l0g3dR77Yb4/UYh8rHrdVyI/AAAAAAAARP4/U8iFUFC03AQ/s800/namazu_bousai.p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blogger.googleusercontent.com/img/b/R29vZ2xl/AVvXsEiqIDK0m7dgkz4Y05A9c_uQj4P9u4qfoL3ZZQ32JqfibyzSsrBHduZdabXZKuhI2Jn0t8QgbnnC0pfaAwyR9OoISo2XkO8TzRtls20naL9KRaFSM9qZiDX-vThHYSbird4ALrfqnVUFHI1r/s800/petbottle_sports.pn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blogger.googleusercontent.com/img/b/R29vZ2xl/AVvXsEgORBdxfIobbkHZ3KPwdV4p5NHJ73LXkdycGPLPhBZO9w0bzk79tKRZICwa4mmYEkbkZHMP5aQAnq02xuhsxwBb9wD6HhSMjHDMy80iLT_tGvAuUP_Xq5wXeO325YJKtJ7MgkVR5PD64ey9/s800/business_woman2_1_idea.png"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blogger.googleusercontent.com/img/b/R29vZ2xl/AVvXsEicfVfoTNVF6EF7Jov6woFmuM-HsRmTxd47TUMRtFpsE7Goe6-D0DcVZM7Vpw3pSd_7hWMcmTiBVjOcxfhzvzRFYNvgIgpEM3NVY9sPMaUXvZn-aaWBqBVNv-A8ZUbZiv7NDzQ4DnsknZ5d/s800/drink_suibun_hokyuu_petbottle_woman.pn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hyperlink" Target="https://blogger.googleusercontent.com/img/b/R29vZ2xl/AVvXsEiNbOKj4OovbE0Pf0kyWzf7-qEdjeoU7yqtpX4iACFJNhWBWkSMaDROowLt6D_cd94gFXTh3DyxUxy6GfIgF9aaluvuVkZE2V7LJO9Y_XhgOtkLmhe4C9Zras6hj75Ewg-7-Wn3yZH6Cl5F/s800/drink_ice_petbottle.png" TargetMode="External"/><Relationship Id="rId3" Type="http://schemas.openxmlformats.org/officeDocument/2006/relationships/image" Target="../media/image21.emf"/><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blogger.googleusercontent.com/img/b/R29vZ2xl/AVvXsEjDTy81qEYQ7MLvImTaqiWn_8Wu16qPSIVeJP0Aae64gv07aXn1vB7bYczEbPjMqj-CEgAe9DMTD4KkQ2kq83y1tYUcJF3RbF7LJAe0qZLRVwd667uFMHukkjcEC1rzWheoOtGI1eqhCywi/s800/fruit_banana.png" TargetMode="External"/><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hyperlink" Target="https://blogger.googleusercontent.com/img/b/R29vZ2xl/AVvXsEizzv8oSebIWYH79wouevdIHNmcTLLMGvuG_rVPzFldg5Myr1KO0oM7B6z9pUpYhKJZnvQOk5wT0XlQ4_a32iy7rS1Ao5r0K7olMJSXph4N-6VQUgsYSEZS9m9UadtC_zBqY_h0EqJ8JeDK/s800/sweets_senbei_yakisenbei.png" TargetMode="External"/><Relationship Id="rId4" Type="http://schemas.openxmlformats.org/officeDocument/2006/relationships/hyperlink" Target="https://blogger.googleusercontent.com/img/b/R29vZ2xl/AVvXsEjTst0i64y8G0KfDyedvICIfjsp-Yi21Gt0D-HNDPWJikz90GNXlAc-kBiaCCoi2ZtUa2cFnNhN47_IZFgMHr28ioe90h6COuDw-khm3sN5rhtZgnZdmwETJCVZKshzTT93gj41N6HJCpSL/s1600/sweets_summer_shioame.png" TargetMode="External"/><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hyperlink" Target="https://2.bp.blogspot.com/-dg2OK9QffWY/Vq89M0N8KvI/AAAAAAAA3ow/T70ZS-AK-oI/s800/sagyouin_man11_sleep.pn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3.bp.blogspot.com/-R5xymRL4dxw/UV1JOuLzxRI/AAAAAAAAPV8/FGBnw38UjUE/s1600/oshibori.png" TargetMode="External"/><Relationship Id="rId7" Type="http://schemas.openxmlformats.org/officeDocument/2006/relationships/hyperlink" Target="https://1.bp.blogspot.com/-cv4GE20zsbI/XlygBlU9hAI/AAAAAAABXsM/Fz2EiF9mNJAdESn7-IJEr8e5FvP3_iRmgCNcBGAsYHQ/s1600/sweets_summer_shioame.pn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4.bp.blogspot.com/-bZX1iMLi2Yw/UmuAzPT_u_I/AAAAAAAAZfo/c4hf-1hi9sI/s800/ice_petbottle.png" TargetMode="Externa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1.bp.blogspot.com/-xP42N9rj8pw/XsihvDFkTlI/AAAAAAABZFs/huk05RWcdTQ60evgbiydP-4ovegYgIXsQCNcBGAsYHQ/s1600/drink_suibun_hokyuu_sagyouin_man.pn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korekara-maps.jp/wp-content/uploads/2020/12/e64e9b35741ade0981fabb3e1754769f.pn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eg"/><Relationship Id="rId7" Type="http://schemas.openxmlformats.org/officeDocument/2006/relationships/hyperlink" Target="https://ec.midori-anzen.com/shop/category/category.aspx?plus=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0.jpeg"/></Relationships>
</file>

<file path=ppt/slides/_rels/slide23.xml.rels><?xml version="1.0" encoding="UTF-8" standalone="yes"?>
<Relationships xmlns="http://schemas.openxmlformats.org/package/2006/relationships"><Relationship Id="rId8" Type="http://schemas.openxmlformats.org/officeDocument/2006/relationships/hyperlink" Target="https://d35n75zpqqqtvn.cloudfront.net/img/goods/L/4068289780.jpg?_fsi=vySIivvf&amp;_fsi=vySIivvf" TargetMode="External"/><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7.jpeg"/><Relationship Id="rId5" Type="http://schemas.openxmlformats.org/officeDocument/2006/relationships/image" Target="../media/image43.jpeg"/><Relationship Id="rId10" Type="http://schemas.openxmlformats.org/officeDocument/2006/relationships/hyperlink" Target="https://d35n75zpqqqtvn.cloudfront.net/img/goods/L/4083002025.jpg" TargetMode="External"/><Relationship Id="rId4" Type="http://schemas.openxmlformats.org/officeDocument/2006/relationships/image" Target="../media/image42.jpeg"/><Relationship Id="rId9" Type="http://schemas.openxmlformats.org/officeDocument/2006/relationships/image" Target="../media/image4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blogger.googleusercontent.com/img/b/R29vZ2xl/AVvXsEhLaVTOjWIczFBNRleumWldkqfh5J2GYx4LFSEgiKo8QpjEEnlmtpPsHi2RUtX35L_NvNn8MKg1z6wZI0bpwQTknPT5cdUakSOhtULapOssas1l-DoMUg3EuoHA0cd1vUXVy9SnUnAdyj4J/s800/sport_jogging_man.p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3.xml.rels><?xml version="1.0" encoding="UTF-8" standalone="yes"?>
<Relationships xmlns="http://schemas.openxmlformats.org/package/2006/relationships"><Relationship Id="rId3" Type="http://schemas.openxmlformats.org/officeDocument/2006/relationships/hyperlink" Target="https://2.bp.blogspot.com/-SBvhnAcmvvU/UdEeeDS_j8I/AAAAAAAAVwU/y6yv1shjRrU/s690/natsubate_dog.p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blogger.googleusercontent.com/img/b/R29vZ2xl/AVvXsEj1cF9nKgMUpW9dYNdmMnLduMtC-2msUafEr44MvWQHPookOgrVp1po7_TjKnlzIBdjLv9HRq5zg7ZQ6xUZ12Qu6lZxRWXGhLtqEhzFeG7fZhX8qNteTSIfow1ohDk_lc1bxoxeSiJc8Mg/s800/nomikai_happy_business.png" TargetMode="External"/><Relationship Id="rId7" Type="http://schemas.openxmlformats.org/officeDocument/2006/relationships/hyperlink" Target="https://blogger.googleusercontent.com/img/b/R29vZ2xl/AVvXsEjG0YsE_2D9QIiM2-fs6_dZ8BOJcqJl9ev5u4AEUEfiyG1afwleCRfLUNbt1pwzpVd0TrPPhEYN5_nr-SzwcyRpbs9nF3dw4iZh7wXNIarhgUjL0f61R749GyxiFLUrjkZSf6p-pkDfFf4V/s800/food_toast.pn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s://blogger.googleusercontent.com/img/b/R29vZ2xl/AVvXsEhFDre9lFwc3r1O42G0-wT4ufjMsKk-nme2IZhZgN4W36e_VbDJe4WSxw9wi0lsErwMdFKfjD0dMINFRChLozSSl-ng76KhUxmA3SNhvWGsh7I2CWky8vN73jYvVQINEZp202OAMmVoCmf2/s800/run_businessman_aseru.png" TargetMode="Externa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emf"/></Relationships>
</file>

<file path=ppt/slides/_rels/slide3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3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s://2.bp.blogspot.com/-fTk-KvQTnDM/UYoM7IMFMKI/AAAAAAAARlc/9UTEhwRR4oM/s800/natsubate_businessman2.png" TargetMode="External"/><Relationship Id="rId4" Type="http://schemas.openxmlformats.org/officeDocument/2006/relationships/image" Target="../media/image65.emf"/></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s://blogger.googleusercontent.com/img/b/R29vZ2xl/AVvXsEjjrahGPGwcf6U30TN3cIqb4OUoTsWiwYWuGK9xaQllWiyG1pONo7fuppE-5xk_Q8WKOX14GDTzi7B93Um9xfEno-Fn727pl41PJ_dumVwRbSc5WOi15FB4vocDFHcNq2ESuKX8U-P-09o/s800/eakon_samui.png" TargetMode="External"/><Relationship Id="rId7" Type="http://schemas.openxmlformats.org/officeDocument/2006/relationships/hyperlink" Target="https://blogger.googleusercontent.com/img/b/R29vZ2xl/AVvXsEjIVVWjOB_blIo-RhzbH8iLgHT5T0yfyBejTmKUa8WlksTYXJvs9kDIDms3M43_LpLBVss9Y4dfNYnNP6EMruKn-OpNvErwTTGleSa_hBmZbmFYB465acZmLHT9VgF5j6Rc0FtfNIyKr28/s800/kazetooshi_kaisya_good.pn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hyperlink" Target="https://1.bp.blogspot.com/-aL7kYiiQLsQ/Wp94LnyOJ1I/AAAAAAABKrc/8GoMzMIipwkffwR6uyieCobTimT4W2pKwCLcBGAs/s800/machine_ondo_shitsudokei.png" TargetMode="Externa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hyperlink" Target="https://3.bp.blogspot.com/-vzPF1m1CVDo/V0QnftW_lCI/AAAAAAAA66c/A6XSLNVX5HEQ-sGWLohG-osujGC-WHPDACLcB/s800/kagu_window.png" TargetMode="External"/><Relationship Id="rId7" Type="http://schemas.openxmlformats.org/officeDocument/2006/relationships/image" Target="../media/image73.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s://1.bp.blogspot.com/-EGGBRGzRSCs/UrlmuJeYxII/AAAAAAAAcKo/0hhaIrtKQr0/s800/souko_building.png" TargetMode="External"/><Relationship Id="rId10" Type="http://schemas.openxmlformats.org/officeDocument/2006/relationships/image" Target="../media/image75.jpeg"/><Relationship Id="rId4" Type="http://schemas.openxmlformats.org/officeDocument/2006/relationships/image" Target="../media/image71.png"/><Relationship Id="rId9" Type="http://schemas.openxmlformats.org/officeDocument/2006/relationships/hyperlink" Target="https://anzeninfo.mhlw.go.jp/anzenproject/concour/2015/sakuhin5/n280.html"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hyperlink" Target="https://anzeninfo.mhlw.go.jp/anzenproject/concour/2015/sakuhin5/n060.html" TargetMode="External"/><Relationship Id="rId7"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hyperlink" Target="https://anzeninfo.mhlw.go.jp/anzenproject/concour/2015/sakuhin5/n061.html" TargetMode="Externa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1.bp.blogspot.com/-cnHszQPOZDs/WTd4VNen8gI/AAAAAAABEm4/RwqPi4c3tj80iv3EGbTuXwzPXDGGitK0gCLcB/s800/akuma_shadow.png"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blogger.googleusercontent.com/img/b/R29vZ2xl/AVvXsEjwjM0L3I4PePFPNe74bCK6c5YCzRTgGwDZjL6-B45TRQdbBwiRVbXl0dUFsi_XMpVHQ0r4QdgvOnF_FRiAGJLNXyqJfeAZn4xEwLCyhoqwIbIVe_RU0g_nMlVHl9vOL5O8FX0hl2-m9CsO/s800/car_green.png" TargetMode="External"/><Relationship Id="rId7" Type="http://schemas.openxmlformats.org/officeDocument/2006/relationships/hyperlink" Target="https://blogger.googleusercontent.com/img/b/R29vZ2xl/AVvXsEgM-3tYUyv6Ohf8iImdW36qD2yKT4HM1QS7dkooDQNRnSCtxOUnnbMWHobh-kghBbWvnatoN_aPIhAnpkjYzJ2R87Tqj7LUW8-dOFYHMWDQIS0afR6uR7iFmGSm2F2xTVkglTYbP2W_qVU/s800/nimotsu_hakobu_sagyouin_man.pn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hyperlink" Target="https://blogger.googleusercontent.com/img/b/R29vZ2xl/AVvXsEie6TR-aq90e00IBvvx5gKgms0LSMVDLNdJW664350Ozd68HgGjTUTB1yZvDFFa8hvIy6eVtNK1E5HL4HAMMpgNl9PqI-7HGnwd_QMmNJK8WTBzLJFX4XfZ0RHVd99zXZyYvQ3ZKJLUSYQJ/s800/obentou_hinomaru.png" TargetMode="Externa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1.bp.blogspot.com/-I-gu8Eywey8/X9lJhIj4pjI/AAAAAAABc6E/rS4Y_P1VakwSb5ymp1kTGzikJQ5apfutACNcBGAsYHQ/s910/memai_tachikurami_woman.pn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hyperlink" Target="https://1.bp.blogspot.com/-J6gjCuL_d6w/V6wGQKf_djI/AAAAAAAA9DQ/7syDN3aLkToSVQ4ORm6MVobo92tT9si0wCLcB/s800/drink_ice_petbottle.png" TargetMode="External"/><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blogger.googleusercontent.com/img/b/R29vZ2xl/AVvXsEjE7YVl6C-xwgcRQ6m-cPuN8MtQkA0AMF9AfFu-vrZxbEMrfBg9ae9uxJrgzowi8egn70SNtB8E7LdhtNsD3HGzfcLpjRLngn4oGDA3xvWh1kFls6V0JT2gxSco9J41KWr31oA8DlAqH4kc/s800/tameiki_businessman.png" TargetMode="External"/><Relationship Id="rId3" Type="http://schemas.openxmlformats.org/officeDocument/2006/relationships/hyperlink" Target="https://2.bp.blogspot.com/-hTLmh2ufYwQ/W1qdgDHLvpI/AAAAAAABNqo/1SyIGiEznGM8J69x0GUln60R1DotiI5MQCLcBGAs/s800/sick_atsui_businessman.png" TargetMode="External"/><Relationship Id="rId7" Type="http://schemas.openxmlformats.org/officeDocument/2006/relationships/hyperlink" Target="https://1.bp.blogspot.com/-qlZaXRtflc0/YHDkJKPzzXI/AAAAAAABdlE/VKkWmH5T-hIp_ANnkt7U-j4DbXFkg8oYQCNcBGAsYHQ/s768/guruguru_megamawaru_man.png" TargetMode="External"/><Relationship Id="rId12"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hyperlink" Target="https://1.bp.blogspot.com/-kK8Yrsu48CU/WUJG4m7uYkI/AAAAAAABE0s/rlHAx0Mb7MouJyf4X4juq1-VtuJyTCtswCLcBGAs/s800/virus_zutsuu2.png" TargetMode="External"/><Relationship Id="rId5" Type="http://schemas.openxmlformats.org/officeDocument/2006/relationships/hyperlink" Target="https://2.bp.blogspot.com/-b01m92UOEf4/U32NuTAZ8ZI/AAAAAAAAg08/mDVvLC4Go7I/s800/sick_kizetsu.png" TargetMode="External"/><Relationship Id="rId15" Type="http://schemas.openxmlformats.org/officeDocument/2006/relationships/hyperlink" Target="https://blogger.googleusercontent.com/img/b/R29vZ2xl/AVvXsEjISPS5a-FyZGy-eAkSDsmywTu2xZwdrLDuh8wXELnxKnezsaymowoG3ejBz2hWxrFBz_twux48pqrXjD9QC_PtQsK1yHrLXwB-9pisrYG_AfN9r6nKATlCas6VDr15F4QNvacFAy7UOLw/s800/sick_hakike_kimochiwarui_man.png" TargetMode="Externa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hyperlink" Target="https://1.bp.blogspot.com/-N_LiQhvkWmI/WRaTjIBqpUI/AAAAAAABER8/z0KnUqsFYrcr-zXl2F1EohiqKDTlPM5oQCLcB/s800/zenshin_kinnikutsuu.png" TargetMode="External"/><Relationship Id="rId1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2.bp.blogspot.com/-18EGxe8x66Y/WzC-yA3kHVI/AAAAAAABNEw/O8aRm2un2LERFl-9BdSd7Igf0dDpA1JtgCLcBGAs/s800/presentation_shikibou_woman.png"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s://2.bp.blogspot.com/-vGRFCfUXXfs/WlGn4TFUHNI/AAAAAAABJfA/EMoPET00RBEiEeZVR9Gw_xOebAc7FqnMgCLcBGAs/s800/kaidan_tenraku_man.png" TargetMode="External"/><Relationship Id="rId7" Type="http://schemas.openxmlformats.org/officeDocument/2006/relationships/hyperlink" Target="https://1.bp.blogspot.com/-mo1UlK8_Ouk/X1CK932aejI/AAAAAAABax4/HqL-WBikQtc0x-OU6c8xksvXOnV_AzzjwCNcBGAsYHQ/s1600/jiko_korobu_boujinfuku_man.png"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hyperlink" Target="https://4.bp.blogspot.com/-tWoKn4NI0Jw/UdEeS0DxuxI/AAAAAAAAVsI/ohH03dt1I6A/s821/jiko_car.png" TargetMode="External"/><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2.bp.blogspot.com/-R-XVqRsWq_o/WXcRC6-fNTI/AAAAAAABFps/t4i2Su5UXwINaYzX8khQrApA3ZjOrv2uACLcBGAs/s800/animal_mogura_kouji2.png"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421DCBD-BB2A-9B6C-5665-D3D6786F1A21}"/>
              </a:ext>
            </a:extLst>
          </p:cNvPr>
          <p:cNvSpPr txBox="1"/>
          <p:nvPr/>
        </p:nvSpPr>
        <p:spPr>
          <a:xfrm>
            <a:off x="638261" y="441817"/>
            <a:ext cx="8398454" cy="1938992"/>
          </a:xfrm>
          <a:prstGeom prst="rect">
            <a:avLst/>
          </a:prstGeom>
          <a:solidFill>
            <a:schemeClr val="bg1"/>
          </a:solidFill>
        </p:spPr>
        <p:txBody>
          <a:bodyPr wrap="none" rtlCol="0">
            <a:spAutoFit/>
          </a:bodyPr>
          <a:lstStyle/>
          <a:p>
            <a:pPr algn="ctr"/>
            <a:r>
              <a:rPr kumimoji="1" lang="ja-JP" altLang="en-US" sz="6600" b="1">
                <a:solidFill>
                  <a:schemeClr val="accent6">
                    <a:lumMod val="75000"/>
                  </a:schemeClr>
                </a:solidFill>
                <a:latin typeface="Meiryo UI" panose="020B0604030504040204" pitchFamily="34" charset="-128"/>
                <a:ea typeface="Meiryo UI" panose="020B0604030504040204" pitchFamily="34" charset="-128"/>
              </a:rPr>
              <a:t>熱中症予防対策</a:t>
            </a:r>
            <a:r>
              <a:rPr kumimoji="1" lang="en-US" altLang="ja-JP" sz="6600" b="1" dirty="0">
                <a:solidFill>
                  <a:schemeClr val="accent6">
                    <a:lumMod val="75000"/>
                  </a:schemeClr>
                </a:solidFill>
                <a:latin typeface="Meiryo UI" panose="020B0604030504040204" pitchFamily="34" charset="-128"/>
                <a:ea typeface="Meiryo UI" panose="020B0604030504040204" pitchFamily="34" charset="-128"/>
              </a:rPr>
              <a:t>2024</a:t>
            </a:r>
          </a:p>
          <a:p>
            <a:pPr algn="ctr"/>
            <a:r>
              <a:rPr kumimoji="1" lang="ja-JP" altLang="en-US" sz="5400" b="1">
                <a:solidFill>
                  <a:srgbClr val="002060"/>
                </a:solidFill>
                <a:latin typeface="Meiryo UI" panose="020B0604030504040204" pitchFamily="34" charset="-128"/>
                <a:ea typeface="Meiryo UI" panose="020B0604030504040204" pitchFamily="34" charset="-128"/>
              </a:rPr>
              <a:t>暑さと正しく向き合おう！</a:t>
            </a:r>
          </a:p>
        </p:txBody>
      </p:sp>
      <p:sp>
        <p:nvSpPr>
          <p:cNvPr id="3" name="正方形/長方形 2">
            <a:extLst>
              <a:ext uri="{FF2B5EF4-FFF2-40B4-BE49-F238E27FC236}">
                <a16:creationId xmlns:a16="http://schemas.microsoft.com/office/drawing/2014/main" id="{010C6747-6437-1874-7D5C-ABBE781D82CC}"/>
              </a:ext>
            </a:extLst>
          </p:cNvPr>
          <p:cNvSpPr/>
          <p:nvPr/>
        </p:nvSpPr>
        <p:spPr>
          <a:xfrm>
            <a:off x="324447" y="3429000"/>
            <a:ext cx="8495105" cy="3108543"/>
          </a:xfrm>
          <a:prstGeom prst="rect">
            <a:avLst/>
          </a:prstGeom>
          <a:noFill/>
        </p:spPr>
        <p:txBody>
          <a:bodyPr wrap="square">
            <a:spAutoFit/>
          </a:bodyPr>
          <a:lstStyle/>
          <a:p>
            <a:pPr algn="ctr"/>
            <a:r>
              <a:rPr lang="en-US" altLang="ja-JP" sz="3200" b="1" dirty="0">
                <a:solidFill>
                  <a:srgbClr val="000000"/>
                </a:solidFill>
                <a:latin typeface="Meiryo UI" panose="020B0604030504040204" pitchFamily="34" charset="-128"/>
                <a:ea typeface="Meiryo UI" panose="020B0604030504040204" pitchFamily="34" charset="-128"/>
              </a:rPr>
              <a:t>2024 </a:t>
            </a:r>
            <a:r>
              <a:rPr lang="ja-JP" altLang="en-US" sz="3200" b="1" dirty="0">
                <a:solidFill>
                  <a:srgbClr val="000000"/>
                </a:solidFill>
                <a:latin typeface="Meiryo UI" panose="020B0604030504040204" pitchFamily="34" charset="-128"/>
                <a:ea typeface="Meiryo UI" panose="020B0604030504040204" pitchFamily="34" charset="-128"/>
              </a:rPr>
              <a:t>年</a:t>
            </a:r>
            <a:r>
              <a:rPr lang="en-US" altLang="ja-JP" sz="3200" b="1" dirty="0">
                <a:solidFill>
                  <a:srgbClr val="000000"/>
                </a:solidFill>
                <a:latin typeface="Meiryo UI" panose="020B0604030504040204" pitchFamily="34" charset="-128"/>
                <a:ea typeface="Meiryo UI" panose="020B0604030504040204" pitchFamily="34" charset="-128"/>
              </a:rPr>
              <a:t> 6 </a:t>
            </a:r>
            <a:r>
              <a:rPr lang="ja-JP" altLang="en-US" sz="3200" b="1" dirty="0">
                <a:solidFill>
                  <a:srgbClr val="000000"/>
                </a:solidFill>
                <a:latin typeface="Meiryo UI" panose="020B0604030504040204" pitchFamily="34" charset="-128"/>
                <a:ea typeface="Meiryo UI" panose="020B0604030504040204" pitchFamily="34" charset="-128"/>
              </a:rPr>
              <a:t>月</a:t>
            </a:r>
            <a:r>
              <a:rPr lang="en-US" altLang="ja-JP" sz="3200" b="1" dirty="0">
                <a:solidFill>
                  <a:srgbClr val="000000"/>
                </a:solidFill>
                <a:latin typeface="Meiryo UI" panose="020B0604030504040204" pitchFamily="34" charset="-128"/>
                <a:ea typeface="Meiryo UI" panose="020B0604030504040204" pitchFamily="34" charset="-128"/>
              </a:rPr>
              <a:t> 28 </a:t>
            </a:r>
            <a:r>
              <a:rPr lang="ja-JP" altLang="en-US" sz="3200" b="1" dirty="0">
                <a:solidFill>
                  <a:srgbClr val="000000"/>
                </a:solidFill>
                <a:latin typeface="Meiryo UI" panose="020B0604030504040204" pitchFamily="34" charset="-128"/>
                <a:ea typeface="Meiryo UI" panose="020B0604030504040204" pitchFamily="34" charset="-128"/>
              </a:rPr>
              <a:t>日</a:t>
            </a:r>
            <a:endParaRPr lang="en-US" altLang="ja-JP" sz="3200" b="1" dirty="0">
              <a:solidFill>
                <a:srgbClr val="000000"/>
              </a:solidFill>
              <a:latin typeface="Meiryo UI" panose="020B0604030504040204" pitchFamily="34" charset="-128"/>
              <a:ea typeface="Meiryo UI" panose="020B0604030504040204" pitchFamily="34" charset="-128"/>
            </a:endParaRPr>
          </a:p>
          <a:p>
            <a:pPr algn="ctr"/>
            <a:r>
              <a:rPr lang="ja-JP" altLang="en-US" sz="900" b="1" dirty="0">
                <a:solidFill>
                  <a:srgbClr val="000000"/>
                </a:solidFill>
                <a:latin typeface="Meiryo UI" panose="020B0604030504040204" pitchFamily="34" charset="-128"/>
                <a:ea typeface="Meiryo UI" panose="020B0604030504040204" pitchFamily="34" charset="-128"/>
              </a:rPr>
              <a:t>　</a:t>
            </a:r>
            <a:br>
              <a:rPr lang="ja-JP" altLang="en-US" sz="3200" b="1" dirty="0">
                <a:latin typeface="Meiryo UI" panose="020B0604030504040204" pitchFamily="34" charset="-128"/>
                <a:ea typeface="Meiryo UI" panose="020B0604030504040204" pitchFamily="34" charset="-128"/>
              </a:rPr>
            </a:br>
            <a:r>
              <a:rPr lang="ja-JP" altLang="en-US" sz="3200" b="1" dirty="0">
                <a:solidFill>
                  <a:srgbClr val="000000"/>
                </a:solidFill>
                <a:latin typeface="Meiryo UI" panose="020B0604030504040204" pitchFamily="34" charset="-128"/>
                <a:ea typeface="Meiryo UI" panose="020B0604030504040204" pitchFamily="34" charset="-128"/>
              </a:rPr>
              <a:t> 公益財団法人愛知・豊川用水振興協会</a:t>
            </a:r>
            <a:endParaRPr lang="en-US" altLang="ja-JP" sz="3200" b="1" dirty="0">
              <a:solidFill>
                <a:srgbClr val="000000"/>
              </a:solidFill>
              <a:latin typeface="Meiryo UI" panose="020B0604030504040204" pitchFamily="34" charset="-128"/>
              <a:ea typeface="Meiryo UI" panose="020B0604030504040204" pitchFamily="34" charset="-128"/>
            </a:endParaRPr>
          </a:p>
          <a:p>
            <a:pPr algn="ctr"/>
            <a:r>
              <a:rPr lang="en-US" altLang="ja-JP" sz="3200" b="1" dirty="0">
                <a:solidFill>
                  <a:srgbClr val="000000"/>
                </a:solidFill>
                <a:latin typeface="Meiryo UI" panose="020B0604030504040204" pitchFamily="34" charset="-128"/>
                <a:ea typeface="Meiryo UI" panose="020B0604030504040204" pitchFamily="34" charset="-128"/>
              </a:rPr>
              <a:t>(</a:t>
            </a:r>
            <a:r>
              <a:rPr lang="ja-JP" altLang="en-US" sz="3200" b="1" dirty="0">
                <a:solidFill>
                  <a:srgbClr val="000000"/>
                </a:solidFill>
                <a:latin typeface="Meiryo UI" panose="020B0604030504040204" pitchFamily="34" charset="-128"/>
                <a:ea typeface="Meiryo UI" panose="020B0604030504040204" pitchFamily="34" charset="-128"/>
              </a:rPr>
              <a:t>技術支援）</a:t>
            </a:r>
            <a:endParaRPr lang="en-US" altLang="ja-JP" sz="3200" b="1" dirty="0">
              <a:solidFill>
                <a:srgbClr val="000000"/>
              </a:solidFill>
              <a:latin typeface="Meiryo UI" panose="020B0604030504040204" pitchFamily="34" charset="-128"/>
              <a:ea typeface="Meiryo UI" panose="020B0604030504040204" pitchFamily="34" charset="-128"/>
            </a:endParaRPr>
          </a:p>
          <a:p>
            <a:pPr algn="ctr"/>
            <a:endParaRPr lang="en-US" altLang="ja-JP" sz="900" b="1" dirty="0">
              <a:solidFill>
                <a:srgbClr val="000000"/>
              </a:solidFill>
              <a:latin typeface="Meiryo UI" panose="020B0604030504040204" pitchFamily="34" charset="-128"/>
              <a:ea typeface="Meiryo UI" panose="020B0604030504040204" pitchFamily="34" charset="-128"/>
            </a:endParaRPr>
          </a:p>
          <a:p>
            <a:pPr algn="ctr"/>
            <a:endParaRPr lang="en-US" altLang="ja-JP" sz="900" b="1" dirty="0">
              <a:solidFill>
                <a:srgbClr val="000000"/>
              </a:solidFill>
              <a:latin typeface="Meiryo UI" panose="020B0604030504040204" pitchFamily="34" charset="-128"/>
              <a:ea typeface="Meiryo UI" panose="020B0604030504040204" pitchFamily="34" charset="-128"/>
            </a:endParaRPr>
          </a:p>
          <a:p>
            <a:pPr algn="ctr"/>
            <a:endParaRPr lang="en-US" altLang="ja-JP" sz="900" b="1" dirty="0">
              <a:solidFill>
                <a:srgbClr val="000000"/>
              </a:solidFill>
              <a:latin typeface="Meiryo UI" panose="020B0604030504040204" pitchFamily="34" charset="-128"/>
              <a:ea typeface="Meiryo UI" panose="020B0604030504040204" pitchFamily="34" charset="-128"/>
            </a:endParaRPr>
          </a:p>
          <a:p>
            <a:pPr algn="ctr"/>
            <a:r>
              <a:rPr lang="ja-JP" altLang="en-US" sz="3200" b="1" dirty="0">
                <a:solidFill>
                  <a:srgbClr val="000000"/>
                </a:solidFill>
                <a:latin typeface="Meiryo UI" panose="020B0604030504040204" pitchFamily="34" charset="-128"/>
                <a:ea typeface="Meiryo UI" panose="020B0604030504040204" pitchFamily="34" charset="-128"/>
              </a:rPr>
              <a:t> 鈴木労働衛生コンサルタント事務所　</a:t>
            </a:r>
            <a:endParaRPr lang="en-US" altLang="ja-JP" sz="3200" b="1" dirty="0">
              <a:solidFill>
                <a:srgbClr val="000000"/>
              </a:solidFill>
              <a:latin typeface="Meiryo UI" panose="020B0604030504040204" pitchFamily="34" charset="-128"/>
              <a:ea typeface="Meiryo UI" panose="020B0604030504040204" pitchFamily="34" charset="-128"/>
            </a:endParaRPr>
          </a:p>
          <a:p>
            <a:pPr algn="ctr"/>
            <a:r>
              <a:rPr lang="ja-JP" altLang="en-US" sz="3200" b="1" dirty="0">
                <a:solidFill>
                  <a:srgbClr val="000000"/>
                </a:solidFill>
                <a:latin typeface="Meiryo UI" panose="020B0604030504040204" pitchFamily="34" charset="-128"/>
                <a:ea typeface="Meiryo UI" panose="020B0604030504040204" pitchFamily="34" charset="-128"/>
              </a:rPr>
              <a:t>鈴木</a:t>
            </a:r>
            <a:r>
              <a:rPr lang="en-US" altLang="ja-JP" sz="3200" b="1" dirty="0">
                <a:solidFill>
                  <a:srgbClr val="000000"/>
                </a:solidFill>
                <a:latin typeface="Meiryo UI" panose="020B0604030504040204" pitchFamily="34" charset="-128"/>
                <a:ea typeface="Meiryo UI" panose="020B0604030504040204" pitchFamily="34" charset="-128"/>
              </a:rPr>
              <a:t> </a:t>
            </a:r>
            <a:r>
              <a:rPr lang="ja-JP" altLang="en-US" sz="3200" b="1" dirty="0">
                <a:solidFill>
                  <a:srgbClr val="000000"/>
                </a:solidFill>
                <a:latin typeface="Meiryo UI" panose="020B0604030504040204" pitchFamily="34" charset="-128"/>
                <a:ea typeface="Meiryo UI" panose="020B0604030504040204" pitchFamily="34" charset="-128"/>
              </a:rPr>
              <a:t>史香</a:t>
            </a:r>
            <a:endParaRPr lang="ja-JP" altLang="en-US" sz="3200" b="1" dirty="0">
              <a:latin typeface="Meiryo UI" panose="020B0604030504040204" pitchFamily="34" charset="-128"/>
              <a:ea typeface="Meiryo UI" panose="020B0604030504040204" pitchFamily="34" charset="-128"/>
            </a:endParaRPr>
          </a:p>
        </p:txBody>
      </p:sp>
      <p:pic>
        <p:nvPicPr>
          <p:cNvPr id="6" name="Picture 2" descr="防災ヘルメットをかぶったナマズのイラスト">
            <a:hlinkClick r:id="rId3"/>
            <a:extLst>
              <a:ext uri="{FF2B5EF4-FFF2-40B4-BE49-F238E27FC236}">
                <a16:creationId xmlns:a16="http://schemas.microsoft.com/office/drawing/2014/main" id="{47506AE9-5726-4BE8-A0CD-B4A175F49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423" y="2344285"/>
            <a:ext cx="1717292" cy="1881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648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5" name="角丸四角形吹き出し 4">
            <a:extLst>
              <a:ext uri="{FF2B5EF4-FFF2-40B4-BE49-F238E27FC236}">
                <a16:creationId xmlns:a16="http://schemas.microsoft.com/office/drawing/2014/main" id="{976D867B-27E8-72F9-ACE7-CBDEE61B2068}"/>
              </a:ext>
            </a:extLst>
          </p:cNvPr>
          <p:cNvSpPr/>
          <p:nvPr/>
        </p:nvSpPr>
        <p:spPr>
          <a:xfrm>
            <a:off x="1818168" y="4311080"/>
            <a:ext cx="4231758" cy="1531088"/>
          </a:xfrm>
          <a:prstGeom prst="wedgeRoundRectCallout">
            <a:avLst>
              <a:gd name="adj1" fmla="val 67860"/>
              <a:gd name="adj2" fmla="val 2708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CC4967F-1AAB-AD85-3AB4-1BE5DBD183C5}"/>
              </a:ext>
            </a:extLst>
          </p:cNvPr>
          <p:cNvSpPr txBox="1"/>
          <p:nvPr/>
        </p:nvSpPr>
        <p:spPr>
          <a:xfrm>
            <a:off x="2265576" y="220283"/>
            <a:ext cx="4344459" cy="769441"/>
          </a:xfrm>
          <a:prstGeom prst="rect">
            <a:avLst/>
          </a:prstGeom>
          <a:solidFill>
            <a:schemeClr val="bg1"/>
          </a:solidFill>
        </p:spPr>
        <p:txBody>
          <a:bodyPr wrap="none" rtlCol="0">
            <a:spAutoFit/>
          </a:bodyPr>
          <a:lstStyle/>
          <a:p>
            <a:r>
              <a:rPr kumimoji="1" lang="ja-JP" altLang="en-US" sz="4400" b="1">
                <a:solidFill>
                  <a:srgbClr val="0432FF"/>
                </a:solidFill>
                <a:latin typeface="Meiryo UI" panose="020B0604030504040204" pitchFamily="34" charset="-128"/>
                <a:ea typeface="Meiryo UI" panose="020B0604030504040204" pitchFamily="34" charset="-128"/>
              </a:rPr>
              <a:t>これ、大丈夫？</a:t>
            </a:r>
            <a:r>
              <a:rPr kumimoji="1" lang="en-US" altLang="ja-JP" sz="4400" b="1" dirty="0">
                <a:solidFill>
                  <a:srgbClr val="0432FF"/>
                </a:solidFill>
                <a:latin typeface="Meiryo UI" panose="020B0604030504040204" pitchFamily="34" charset="-128"/>
                <a:ea typeface="Meiryo UI" panose="020B0604030504040204" pitchFamily="34" charset="-128"/>
              </a:rPr>
              <a:t>-1</a:t>
            </a:r>
          </a:p>
        </p:txBody>
      </p:sp>
      <p:sp>
        <p:nvSpPr>
          <p:cNvPr id="3" name="テキスト ボックス 2">
            <a:extLst>
              <a:ext uri="{FF2B5EF4-FFF2-40B4-BE49-F238E27FC236}">
                <a16:creationId xmlns:a16="http://schemas.microsoft.com/office/drawing/2014/main" id="{A89D0C87-B280-6C1A-647B-0A0F1F9A325F}"/>
              </a:ext>
            </a:extLst>
          </p:cNvPr>
          <p:cNvSpPr txBox="1"/>
          <p:nvPr/>
        </p:nvSpPr>
        <p:spPr>
          <a:xfrm>
            <a:off x="166787" y="1218041"/>
            <a:ext cx="8810425" cy="1754326"/>
          </a:xfrm>
          <a:custGeom>
            <a:avLst/>
            <a:gdLst>
              <a:gd name="connsiteX0" fmla="*/ 0 w 8810425"/>
              <a:gd name="connsiteY0" fmla="*/ 0 h 1754326"/>
              <a:gd name="connsiteX1" fmla="*/ 323049 w 8810425"/>
              <a:gd name="connsiteY1" fmla="*/ 0 h 1754326"/>
              <a:gd name="connsiteX2" fmla="*/ 998515 w 8810425"/>
              <a:gd name="connsiteY2" fmla="*/ 0 h 1754326"/>
              <a:gd name="connsiteX3" fmla="*/ 1321564 w 8810425"/>
              <a:gd name="connsiteY3" fmla="*/ 0 h 1754326"/>
              <a:gd name="connsiteX4" fmla="*/ 1644613 w 8810425"/>
              <a:gd name="connsiteY4" fmla="*/ 0 h 1754326"/>
              <a:gd name="connsiteX5" fmla="*/ 2408183 w 8810425"/>
              <a:gd name="connsiteY5" fmla="*/ 0 h 1754326"/>
              <a:gd name="connsiteX6" fmla="*/ 2995544 w 8810425"/>
              <a:gd name="connsiteY6" fmla="*/ 0 h 1754326"/>
              <a:gd name="connsiteX7" fmla="*/ 3318593 w 8810425"/>
              <a:gd name="connsiteY7" fmla="*/ 0 h 1754326"/>
              <a:gd name="connsiteX8" fmla="*/ 3905955 w 8810425"/>
              <a:gd name="connsiteY8" fmla="*/ 0 h 1754326"/>
              <a:gd name="connsiteX9" fmla="*/ 4669525 w 8810425"/>
              <a:gd name="connsiteY9" fmla="*/ 0 h 1754326"/>
              <a:gd name="connsiteX10" fmla="*/ 5168783 w 8810425"/>
              <a:gd name="connsiteY10" fmla="*/ 0 h 1754326"/>
              <a:gd name="connsiteX11" fmla="*/ 5668040 w 8810425"/>
              <a:gd name="connsiteY11" fmla="*/ 0 h 1754326"/>
              <a:gd name="connsiteX12" fmla="*/ 6255402 w 8810425"/>
              <a:gd name="connsiteY12" fmla="*/ 0 h 1754326"/>
              <a:gd name="connsiteX13" fmla="*/ 6930868 w 8810425"/>
              <a:gd name="connsiteY13" fmla="*/ 0 h 1754326"/>
              <a:gd name="connsiteX14" fmla="*/ 7606334 w 8810425"/>
              <a:gd name="connsiteY14" fmla="*/ 0 h 1754326"/>
              <a:gd name="connsiteX15" fmla="*/ 8281799 w 8810425"/>
              <a:gd name="connsiteY15" fmla="*/ 0 h 1754326"/>
              <a:gd name="connsiteX16" fmla="*/ 8810425 w 8810425"/>
              <a:gd name="connsiteY16" fmla="*/ 0 h 1754326"/>
              <a:gd name="connsiteX17" fmla="*/ 8810425 w 8810425"/>
              <a:gd name="connsiteY17" fmla="*/ 584775 h 1754326"/>
              <a:gd name="connsiteX18" fmla="*/ 8810425 w 8810425"/>
              <a:gd name="connsiteY18" fmla="*/ 1169551 h 1754326"/>
              <a:gd name="connsiteX19" fmla="*/ 8810425 w 8810425"/>
              <a:gd name="connsiteY19" fmla="*/ 1754326 h 1754326"/>
              <a:gd name="connsiteX20" fmla="*/ 8046855 w 8810425"/>
              <a:gd name="connsiteY20" fmla="*/ 1754326 h 1754326"/>
              <a:gd name="connsiteX21" fmla="*/ 7459493 w 8810425"/>
              <a:gd name="connsiteY21" fmla="*/ 1754326 h 1754326"/>
              <a:gd name="connsiteX22" fmla="*/ 6960236 w 8810425"/>
              <a:gd name="connsiteY22" fmla="*/ 1754326 h 1754326"/>
              <a:gd name="connsiteX23" fmla="*/ 6460978 w 8810425"/>
              <a:gd name="connsiteY23" fmla="*/ 1754326 h 1754326"/>
              <a:gd name="connsiteX24" fmla="*/ 5961721 w 8810425"/>
              <a:gd name="connsiteY24" fmla="*/ 1754326 h 1754326"/>
              <a:gd name="connsiteX25" fmla="*/ 5462464 w 8810425"/>
              <a:gd name="connsiteY25" fmla="*/ 1754326 h 1754326"/>
              <a:gd name="connsiteX26" fmla="*/ 4786998 w 8810425"/>
              <a:gd name="connsiteY26" fmla="*/ 1754326 h 1754326"/>
              <a:gd name="connsiteX27" fmla="*/ 4199636 w 8810425"/>
              <a:gd name="connsiteY27" fmla="*/ 1754326 h 1754326"/>
              <a:gd name="connsiteX28" fmla="*/ 3876587 w 8810425"/>
              <a:gd name="connsiteY28" fmla="*/ 1754326 h 1754326"/>
              <a:gd name="connsiteX29" fmla="*/ 3377330 w 8810425"/>
              <a:gd name="connsiteY29" fmla="*/ 1754326 h 1754326"/>
              <a:gd name="connsiteX30" fmla="*/ 2701864 w 8810425"/>
              <a:gd name="connsiteY30" fmla="*/ 1754326 h 1754326"/>
              <a:gd name="connsiteX31" fmla="*/ 2290711 w 8810425"/>
              <a:gd name="connsiteY31" fmla="*/ 1754326 h 1754326"/>
              <a:gd name="connsiteX32" fmla="*/ 1527140 w 8810425"/>
              <a:gd name="connsiteY32" fmla="*/ 1754326 h 1754326"/>
              <a:gd name="connsiteX33" fmla="*/ 763570 w 8810425"/>
              <a:gd name="connsiteY33" fmla="*/ 1754326 h 1754326"/>
              <a:gd name="connsiteX34" fmla="*/ 0 w 8810425"/>
              <a:gd name="connsiteY34" fmla="*/ 1754326 h 1754326"/>
              <a:gd name="connsiteX35" fmla="*/ 0 w 8810425"/>
              <a:gd name="connsiteY35" fmla="*/ 1134464 h 1754326"/>
              <a:gd name="connsiteX36" fmla="*/ 0 w 8810425"/>
              <a:gd name="connsiteY36" fmla="*/ 549689 h 1754326"/>
              <a:gd name="connsiteX37" fmla="*/ 0 w 8810425"/>
              <a:gd name="connsiteY37"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810425" h="1754326" fill="none" extrusionOk="0">
                <a:moveTo>
                  <a:pt x="0" y="0"/>
                </a:moveTo>
                <a:cubicBezTo>
                  <a:pt x="104349" y="-22603"/>
                  <a:pt x="198694" y="20749"/>
                  <a:pt x="323049" y="0"/>
                </a:cubicBezTo>
                <a:cubicBezTo>
                  <a:pt x="447404" y="-20749"/>
                  <a:pt x="747927" y="9527"/>
                  <a:pt x="998515" y="0"/>
                </a:cubicBezTo>
                <a:cubicBezTo>
                  <a:pt x="1249103" y="-9527"/>
                  <a:pt x="1214055" y="30596"/>
                  <a:pt x="1321564" y="0"/>
                </a:cubicBezTo>
                <a:cubicBezTo>
                  <a:pt x="1429073" y="-30596"/>
                  <a:pt x="1525971" y="18397"/>
                  <a:pt x="1644613" y="0"/>
                </a:cubicBezTo>
                <a:cubicBezTo>
                  <a:pt x="1763255" y="-18397"/>
                  <a:pt x="2060037" y="60639"/>
                  <a:pt x="2408183" y="0"/>
                </a:cubicBezTo>
                <a:cubicBezTo>
                  <a:pt x="2756329" y="-60639"/>
                  <a:pt x="2834291" y="57703"/>
                  <a:pt x="2995544" y="0"/>
                </a:cubicBezTo>
                <a:cubicBezTo>
                  <a:pt x="3156797" y="-57703"/>
                  <a:pt x="3208711" y="27830"/>
                  <a:pt x="3318593" y="0"/>
                </a:cubicBezTo>
                <a:cubicBezTo>
                  <a:pt x="3428475" y="-27830"/>
                  <a:pt x="3616658" y="40842"/>
                  <a:pt x="3905955" y="0"/>
                </a:cubicBezTo>
                <a:cubicBezTo>
                  <a:pt x="4195252" y="-40842"/>
                  <a:pt x="4478339" y="55924"/>
                  <a:pt x="4669525" y="0"/>
                </a:cubicBezTo>
                <a:cubicBezTo>
                  <a:pt x="4860711" y="-55924"/>
                  <a:pt x="4935536" y="39420"/>
                  <a:pt x="5168783" y="0"/>
                </a:cubicBezTo>
                <a:cubicBezTo>
                  <a:pt x="5402030" y="-39420"/>
                  <a:pt x="5543266" y="58701"/>
                  <a:pt x="5668040" y="0"/>
                </a:cubicBezTo>
                <a:cubicBezTo>
                  <a:pt x="5792814" y="-58701"/>
                  <a:pt x="6063443" y="22443"/>
                  <a:pt x="6255402" y="0"/>
                </a:cubicBezTo>
                <a:cubicBezTo>
                  <a:pt x="6447361" y="-22443"/>
                  <a:pt x="6614370" y="63349"/>
                  <a:pt x="6930868" y="0"/>
                </a:cubicBezTo>
                <a:cubicBezTo>
                  <a:pt x="7247366" y="-63349"/>
                  <a:pt x="7301356" y="42553"/>
                  <a:pt x="7606334" y="0"/>
                </a:cubicBezTo>
                <a:cubicBezTo>
                  <a:pt x="7911312" y="-42553"/>
                  <a:pt x="8106227" y="17944"/>
                  <a:pt x="8281799" y="0"/>
                </a:cubicBezTo>
                <a:cubicBezTo>
                  <a:pt x="8457372" y="-17944"/>
                  <a:pt x="8582042" y="51816"/>
                  <a:pt x="8810425" y="0"/>
                </a:cubicBezTo>
                <a:cubicBezTo>
                  <a:pt x="8832357" y="164380"/>
                  <a:pt x="8752062" y="308614"/>
                  <a:pt x="8810425" y="584775"/>
                </a:cubicBezTo>
                <a:cubicBezTo>
                  <a:pt x="8868788" y="860936"/>
                  <a:pt x="8774429" y="879196"/>
                  <a:pt x="8810425" y="1169551"/>
                </a:cubicBezTo>
                <a:cubicBezTo>
                  <a:pt x="8846421" y="1459906"/>
                  <a:pt x="8771374" y="1588841"/>
                  <a:pt x="8810425" y="1754326"/>
                </a:cubicBezTo>
                <a:cubicBezTo>
                  <a:pt x="8444652" y="1808320"/>
                  <a:pt x="8347090" y="1721440"/>
                  <a:pt x="8046855" y="1754326"/>
                </a:cubicBezTo>
                <a:cubicBezTo>
                  <a:pt x="7746620" y="1787212"/>
                  <a:pt x="7691469" y="1692444"/>
                  <a:pt x="7459493" y="1754326"/>
                </a:cubicBezTo>
                <a:cubicBezTo>
                  <a:pt x="7227517" y="1816208"/>
                  <a:pt x="7164544" y="1733407"/>
                  <a:pt x="6960236" y="1754326"/>
                </a:cubicBezTo>
                <a:cubicBezTo>
                  <a:pt x="6755928" y="1775245"/>
                  <a:pt x="6642090" y="1745310"/>
                  <a:pt x="6460978" y="1754326"/>
                </a:cubicBezTo>
                <a:cubicBezTo>
                  <a:pt x="6279866" y="1763342"/>
                  <a:pt x="6178789" y="1735399"/>
                  <a:pt x="5961721" y="1754326"/>
                </a:cubicBezTo>
                <a:cubicBezTo>
                  <a:pt x="5744653" y="1773253"/>
                  <a:pt x="5657613" y="1740352"/>
                  <a:pt x="5462464" y="1754326"/>
                </a:cubicBezTo>
                <a:cubicBezTo>
                  <a:pt x="5267315" y="1768300"/>
                  <a:pt x="5052903" y="1711228"/>
                  <a:pt x="4786998" y="1754326"/>
                </a:cubicBezTo>
                <a:cubicBezTo>
                  <a:pt x="4521093" y="1797424"/>
                  <a:pt x="4428983" y="1753298"/>
                  <a:pt x="4199636" y="1754326"/>
                </a:cubicBezTo>
                <a:cubicBezTo>
                  <a:pt x="3970289" y="1755354"/>
                  <a:pt x="4030286" y="1734160"/>
                  <a:pt x="3876587" y="1754326"/>
                </a:cubicBezTo>
                <a:cubicBezTo>
                  <a:pt x="3722888" y="1774492"/>
                  <a:pt x="3539757" y="1694768"/>
                  <a:pt x="3377330" y="1754326"/>
                </a:cubicBezTo>
                <a:cubicBezTo>
                  <a:pt x="3214903" y="1813884"/>
                  <a:pt x="2943271" y="1730126"/>
                  <a:pt x="2701864" y="1754326"/>
                </a:cubicBezTo>
                <a:cubicBezTo>
                  <a:pt x="2460457" y="1778526"/>
                  <a:pt x="2437803" y="1709106"/>
                  <a:pt x="2290711" y="1754326"/>
                </a:cubicBezTo>
                <a:cubicBezTo>
                  <a:pt x="2143619" y="1799546"/>
                  <a:pt x="1834369" y="1737297"/>
                  <a:pt x="1527140" y="1754326"/>
                </a:cubicBezTo>
                <a:cubicBezTo>
                  <a:pt x="1219911" y="1771355"/>
                  <a:pt x="952424" y="1722207"/>
                  <a:pt x="763570" y="1754326"/>
                </a:cubicBezTo>
                <a:cubicBezTo>
                  <a:pt x="574716" y="1786445"/>
                  <a:pt x="324900" y="1727830"/>
                  <a:pt x="0" y="1754326"/>
                </a:cubicBezTo>
                <a:cubicBezTo>
                  <a:pt x="-70392" y="1464649"/>
                  <a:pt x="257" y="1315436"/>
                  <a:pt x="0" y="1134464"/>
                </a:cubicBezTo>
                <a:cubicBezTo>
                  <a:pt x="-257" y="953492"/>
                  <a:pt x="33874" y="669876"/>
                  <a:pt x="0" y="549689"/>
                </a:cubicBezTo>
                <a:cubicBezTo>
                  <a:pt x="-33874" y="429503"/>
                  <a:pt x="55643" y="113534"/>
                  <a:pt x="0" y="0"/>
                </a:cubicBezTo>
                <a:close/>
              </a:path>
              <a:path w="8810425" h="1754326" stroke="0" extrusionOk="0">
                <a:moveTo>
                  <a:pt x="0" y="0"/>
                </a:moveTo>
                <a:cubicBezTo>
                  <a:pt x="196923" y="-29898"/>
                  <a:pt x="393048" y="2375"/>
                  <a:pt x="499257" y="0"/>
                </a:cubicBezTo>
                <a:cubicBezTo>
                  <a:pt x="605466" y="-2375"/>
                  <a:pt x="689501" y="19621"/>
                  <a:pt x="822306" y="0"/>
                </a:cubicBezTo>
                <a:cubicBezTo>
                  <a:pt x="955111" y="-19621"/>
                  <a:pt x="1258383" y="32126"/>
                  <a:pt x="1585877" y="0"/>
                </a:cubicBezTo>
                <a:cubicBezTo>
                  <a:pt x="1913371" y="-32126"/>
                  <a:pt x="1895418" y="25683"/>
                  <a:pt x="2085134" y="0"/>
                </a:cubicBezTo>
                <a:cubicBezTo>
                  <a:pt x="2274850" y="-25683"/>
                  <a:pt x="2375419" y="1075"/>
                  <a:pt x="2584391" y="0"/>
                </a:cubicBezTo>
                <a:cubicBezTo>
                  <a:pt x="2793363" y="-1075"/>
                  <a:pt x="3024313" y="23977"/>
                  <a:pt x="3347962" y="0"/>
                </a:cubicBezTo>
                <a:cubicBezTo>
                  <a:pt x="3671611" y="-23977"/>
                  <a:pt x="3594440" y="24306"/>
                  <a:pt x="3759115" y="0"/>
                </a:cubicBezTo>
                <a:cubicBezTo>
                  <a:pt x="3923790" y="-24306"/>
                  <a:pt x="4208613" y="77101"/>
                  <a:pt x="4522685" y="0"/>
                </a:cubicBezTo>
                <a:cubicBezTo>
                  <a:pt x="4836757" y="-77101"/>
                  <a:pt x="5118591" y="37039"/>
                  <a:pt x="5286255" y="0"/>
                </a:cubicBezTo>
                <a:cubicBezTo>
                  <a:pt x="5453919" y="-37039"/>
                  <a:pt x="5666676" y="62169"/>
                  <a:pt x="5873617" y="0"/>
                </a:cubicBezTo>
                <a:cubicBezTo>
                  <a:pt x="6080558" y="-62169"/>
                  <a:pt x="6267941" y="56361"/>
                  <a:pt x="6637187" y="0"/>
                </a:cubicBezTo>
                <a:cubicBezTo>
                  <a:pt x="7006433" y="-56361"/>
                  <a:pt x="6898658" y="39771"/>
                  <a:pt x="7136444" y="0"/>
                </a:cubicBezTo>
                <a:cubicBezTo>
                  <a:pt x="7374230" y="-39771"/>
                  <a:pt x="7415626" y="25062"/>
                  <a:pt x="7635702" y="0"/>
                </a:cubicBezTo>
                <a:cubicBezTo>
                  <a:pt x="7855778" y="-25062"/>
                  <a:pt x="8004612" y="9542"/>
                  <a:pt x="8311168" y="0"/>
                </a:cubicBezTo>
                <a:cubicBezTo>
                  <a:pt x="8617724" y="-9542"/>
                  <a:pt x="8649228" y="20962"/>
                  <a:pt x="8810425" y="0"/>
                </a:cubicBezTo>
                <a:cubicBezTo>
                  <a:pt x="8834092" y="277562"/>
                  <a:pt x="8748518" y="320362"/>
                  <a:pt x="8810425" y="619862"/>
                </a:cubicBezTo>
                <a:cubicBezTo>
                  <a:pt x="8872332" y="919362"/>
                  <a:pt x="8777691" y="1064922"/>
                  <a:pt x="8810425" y="1222180"/>
                </a:cubicBezTo>
                <a:cubicBezTo>
                  <a:pt x="8843159" y="1379438"/>
                  <a:pt x="8786332" y="1530647"/>
                  <a:pt x="8810425" y="1754326"/>
                </a:cubicBezTo>
                <a:cubicBezTo>
                  <a:pt x="8585751" y="1818785"/>
                  <a:pt x="8392148" y="1739720"/>
                  <a:pt x="8134959" y="1754326"/>
                </a:cubicBezTo>
                <a:cubicBezTo>
                  <a:pt x="7877770" y="1768932"/>
                  <a:pt x="7895160" y="1711073"/>
                  <a:pt x="7723806" y="1754326"/>
                </a:cubicBezTo>
                <a:cubicBezTo>
                  <a:pt x="7552452" y="1797579"/>
                  <a:pt x="7145239" y="1720884"/>
                  <a:pt x="6960236" y="1754326"/>
                </a:cubicBezTo>
                <a:cubicBezTo>
                  <a:pt x="6775233" y="1787768"/>
                  <a:pt x="6503709" y="1689170"/>
                  <a:pt x="6372874" y="1754326"/>
                </a:cubicBezTo>
                <a:cubicBezTo>
                  <a:pt x="6242039" y="1819482"/>
                  <a:pt x="6067174" y="1722676"/>
                  <a:pt x="5961721" y="1754326"/>
                </a:cubicBezTo>
                <a:cubicBezTo>
                  <a:pt x="5856268" y="1785976"/>
                  <a:pt x="5567570" y="1727325"/>
                  <a:pt x="5374359" y="1754326"/>
                </a:cubicBezTo>
                <a:cubicBezTo>
                  <a:pt x="5181148" y="1781327"/>
                  <a:pt x="5166369" y="1720940"/>
                  <a:pt x="5051310" y="1754326"/>
                </a:cubicBezTo>
                <a:cubicBezTo>
                  <a:pt x="4936251" y="1787712"/>
                  <a:pt x="4885324" y="1737945"/>
                  <a:pt x="4728261" y="1754326"/>
                </a:cubicBezTo>
                <a:cubicBezTo>
                  <a:pt x="4571198" y="1770707"/>
                  <a:pt x="4400819" y="1694631"/>
                  <a:pt x="4140900" y="1754326"/>
                </a:cubicBezTo>
                <a:cubicBezTo>
                  <a:pt x="3880981" y="1814021"/>
                  <a:pt x="3900274" y="1708513"/>
                  <a:pt x="3729747" y="1754326"/>
                </a:cubicBezTo>
                <a:cubicBezTo>
                  <a:pt x="3559220" y="1800139"/>
                  <a:pt x="3371674" y="1682083"/>
                  <a:pt x="3054281" y="1754326"/>
                </a:cubicBezTo>
                <a:cubicBezTo>
                  <a:pt x="2736888" y="1826569"/>
                  <a:pt x="2779995" y="1706992"/>
                  <a:pt x="2643128" y="1754326"/>
                </a:cubicBezTo>
                <a:cubicBezTo>
                  <a:pt x="2506261" y="1801660"/>
                  <a:pt x="2183810" y="1711084"/>
                  <a:pt x="1967662" y="1754326"/>
                </a:cubicBezTo>
                <a:cubicBezTo>
                  <a:pt x="1751514" y="1797568"/>
                  <a:pt x="1713999" y="1728458"/>
                  <a:pt x="1644613" y="1754326"/>
                </a:cubicBezTo>
                <a:cubicBezTo>
                  <a:pt x="1575227" y="1780194"/>
                  <a:pt x="1118425" y="1694459"/>
                  <a:pt x="969147" y="1754326"/>
                </a:cubicBezTo>
                <a:cubicBezTo>
                  <a:pt x="819869" y="1814193"/>
                  <a:pt x="711182" y="1749267"/>
                  <a:pt x="557994" y="1754326"/>
                </a:cubicBezTo>
                <a:cubicBezTo>
                  <a:pt x="404806" y="1759385"/>
                  <a:pt x="185158" y="1745124"/>
                  <a:pt x="0" y="1754326"/>
                </a:cubicBezTo>
                <a:cubicBezTo>
                  <a:pt x="-44964" y="1516538"/>
                  <a:pt x="15292" y="1459120"/>
                  <a:pt x="0" y="1204637"/>
                </a:cubicBezTo>
                <a:cubicBezTo>
                  <a:pt x="-15292" y="950154"/>
                  <a:pt x="10017" y="831493"/>
                  <a:pt x="0" y="584775"/>
                </a:cubicBezTo>
                <a:cubicBezTo>
                  <a:pt x="-10017" y="338057"/>
                  <a:pt x="55219" y="247765"/>
                  <a:pt x="0" y="0"/>
                </a:cubicBezTo>
                <a:close/>
              </a:path>
            </a:pathLst>
          </a:custGeom>
          <a:solidFill>
            <a:schemeClr val="bg1"/>
          </a:solidFill>
          <a:ln w="76200">
            <a:solidFill>
              <a:srgbClr val="FF40FF"/>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kumimoji="1" lang="ja-JP" altLang="en-US" sz="3200">
                <a:latin typeface="Meiryo UI" panose="020B0604030504040204" pitchFamily="34" charset="-128"/>
                <a:ea typeface="Meiryo UI" panose="020B0604030504040204" pitchFamily="34" charset="-128"/>
              </a:rPr>
              <a:t>喉が渇いたので、</a:t>
            </a:r>
            <a:r>
              <a:rPr kumimoji="1" lang="ja-JP" altLang="en-US" sz="3200" b="1" u="sng">
                <a:solidFill>
                  <a:srgbClr val="FF2F92"/>
                </a:solidFill>
                <a:latin typeface="Meiryo UI" panose="020B0604030504040204" pitchFamily="34" charset="-128"/>
                <a:ea typeface="Meiryo UI" panose="020B0604030504040204" pitchFamily="34" charset="-128"/>
              </a:rPr>
              <a:t>冷たいスポーツドリンク</a:t>
            </a:r>
            <a:r>
              <a:rPr kumimoji="1" lang="ja-JP" altLang="en-US" sz="3200">
                <a:latin typeface="Meiryo UI" panose="020B0604030504040204" pitchFamily="34" charset="-128"/>
                <a:ea typeface="Meiryo UI" panose="020B0604030504040204" pitchFamily="34" charset="-128"/>
              </a:rPr>
              <a:t>を一気に</a:t>
            </a:r>
            <a:endParaRPr kumimoji="1" lang="en-US" altLang="ja-JP" sz="3200" dirty="0">
              <a:latin typeface="Meiryo UI" panose="020B0604030504040204" pitchFamily="34" charset="-128"/>
              <a:ea typeface="Meiryo UI" panose="020B0604030504040204" pitchFamily="34" charset="-128"/>
            </a:endParaRPr>
          </a:p>
          <a:p>
            <a:r>
              <a:rPr kumimoji="1" lang="ja-JP" altLang="en-US" sz="3200" b="1" u="sng">
                <a:solidFill>
                  <a:srgbClr val="0432FF"/>
                </a:solidFill>
                <a:latin typeface="Meiryo UI" panose="020B0604030504040204" pitchFamily="34" charset="-128"/>
                <a:ea typeface="Meiryo UI" panose="020B0604030504040204" pitchFamily="34" charset="-128"/>
              </a:rPr>
              <a:t>ペットボトル２本分</a:t>
            </a:r>
            <a:r>
              <a:rPr kumimoji="1" lang="ja-JP" altLang="en-US" sz="3200">
                <a:latin typeface="Meiryo UI" panose="020B0604030504040204" pitchFamily="34" charset="-128"/>
                <a:ea typeface="Meiryo UI" panose="020B0604030504040204" pitchFamily="34" charset="-128"/>
              </a:rPr>
              <a:t>、飲み干した！！</a:t>
            </a:r>
            <a:endParaRPr kumimoji="1" lang="en-US" altLang="ja-JP" sz="32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ja-JP" altLang="en-US" sz="3200">
                <a:latin typeface="Meiryo UI" panose="020B0604030504040204" pitchFamily="34" charset="-128"/>
                <a:ea typeface="Meiryo UI" panose="020B0604030504040204" pitchFamily="34" charset="-128"/>
              </a:rPr>
              <a:t>この夏は熱中症予防のため、</a:t>
            </a:r>
            <a:r>
              <a:rPr kumimoji="1" lang="ja-JP" altLang="en-US" sz="3200" b="1" u="sng">
                <a:solidFill>
                  <a:srgbClr val="C00000"/>
                </a:solidFill>
                <a:latin typeface="Meiryo UI" panose="020B0604030504040204" pitchFamily="34" charset="-128"/>
                <a:ea typeface="Meiryo UI" panose="020B0604030504040204" pitchFamily="34" charset="-128"/>
              </a:rPr>
              <a:t>毎日</a:t>
            </a:r>
            <a:r>
              <a:rPr kumimoji="1" lang="ja-JP" altLang="en-US" sz="3200">
                <a:latin typeface="Meiryo UI" panose="020B0604030504040204" pitchFamily="34" charset="-128"/>
                <a:ea typeface="Meiryo UI" panose="020B0604030504040204" pitchFamily="34" charset="-128"/>
              </a:rPr>
              <a:t>、習慣づけている。</a:t>
            </a:r>
          </a:p>
        </p:txBody>
      </p:sp>
      <p:sp>
        <p:nvSpPr>
          <p:cNvPr id="4" name="テキスト ボックス 3">
            <a:extLst>
              <a:ext uri="{FF2B5EF4-FFF2-40B4-BE49-F238E27FC236}">
                <a16:creationId xmlns:a16="http://schemas.microsoft.com/office/drawing/2014/main" id="{CD235D83-1F64-5B14-31EB-6859775BA1BC}"/>
              </a:ext>
            </a:extLst>
          </p:cNvPr>
          <p:cNvSpPr txBox="1"/>
          <p:nvPr/>
        </p:nvSpPr>
        <p:spPr>
          <a:xfrm>
            <a:off x="1998922" y="4476459"/>
            <a:ext cx="4136065" cy="1200329"/>
          </a:xfrm>
          <a:prstGeom prst="rect">
            <a:avLst/>
          </a:prstGeom>
          <a:noFill/>
        </p:spPr>
        <p:txBody>
          <a:bodyPr wrap="square" rtlCol="0">
            <a:spAutoFit/>
          </a:bodyPr>
          <a:lstStyle/>
          <a:p>
            <a:pPr algn="ctr"/>
            <a:r>
              <a:rPr kumimoji="1" lang="ja-JP" altLang="en-US" sz="3600" b="1">
                <a:latin typeface="Meiryo UI" panose="020B0604030504040204" pitchFamily="34" charset="-128"/>
                <a:ea typeface="Meiryo UI" panose="020B0604030504040204" pitchFamily="34" charset="-128"/>
              </a:rPr>
              <a:t>水分摂取は正しく</a:t>
            </a:r>
            <a:endParaRPr kumimoji="1" lang="en-US" altLang="ja-JP" sz="3600" b="1" dirty="0">
              <a:latin typeface="Meiryo UI" panose="020B0604030504040204" pitchFamily="34" charset="-128"/>
              <a:ea typeface="Meiryo UI" panose="020B0604030504040204" pitchFamily="34" charset="-128"/>
            </a:endParaRPr>
          </a:p>
          <a:p>
            <a:pPr algn="ctr"/>
            <a:r>
              <a:rPr kumimoji="1" lang="ja-JP" altLang="en-US" sz="3600" b="1">
                <a:latin typeface="Meiryo UI" panose="020B0604030504040204" pitchFamily="34" charset="-128"/>
                <a:ea typeface="Meiryo UI" panose="020B0604030504040204" pitchFamily="34" charset="-128"/>
              </a:rPr>
              <a:t>行いましょう！！</a:t>
            </a:r>
          </a:p>
        </p:txBody>
      </p:sp>
      <p:pic>
        <p:nvPicPr>
          <p:cNvPr id="2052" name="Picture 4" descr="ペットボトルに入ったスポーツドリンクのイラスト">
            <a:hlinkClick r:id="rId3"/>
            <a:extLst>
              <a:ext uri="{FF2B5EF4-FFF2-40B4-BE49-F238E27FC236}">
                <a16:creationId xmlns:a16="http://schemas.microsoft.com/office/drawing/2014/main" id="{15B26C4B-F7BF-007B-5B79-0352EBC13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265824">
            <a:off x="479785" y="3886141"/>
            <a:ext cx="2104293" cy="3060789"/>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7B61792E-A08E-7E0D-786A-D7A856C7AC73}"/>
              </a:ext>
            </a:extLst>
          </p:cNvPr>
          <p:cNvSpPr txBox="1"/>
          <p:nvPr/>
        </p:nvSpPr>
        <p:spPr>
          <a:xfrm>
            <a:off x="777573" y="3414727"/>
            <a:ext cx="6312947" cy="523220"/>
          </a:xfrm>
          <a:prstGeom prst="rect">
            <a:avLst/>
          </a:prstGeom>
          <a:solidFill>
            <a:srgbClr val="FFFF00"/>
          </a:solidFill>
        </p:spPr>
        <p:txBody>
          <a:bodyPr wrap="none" rtlCol="0">
            <a:spAutoFit/>
          </a:bodyPr>
          <a:lstStyle/>
          <a:p>
            <a:r>
              <a:rPr kumimoji="1" lang="en-US" altLang="ja-JP" sz="2800" b="1" dirty="0">
                <a:solidFill>
                  <a:srgbClr val="002060"/>
                </a:solidFill>
                <a:latin typeface="Meiryo UI" panose="020B0604030504040204" pitchFamily="34" charset="-128"/>
                <a:ea typeface="Meiryo UI" panose="020B0604030504040204" pitchFamily="34" charset="-128"/>
              </a:rPr>
              <a:t>『</a:t>
            </a:r>
            <a:r>
              <a:rPr kumimoji="1" lang="ja-JP" altLang="en-US" sz="2800" b="1">
                <a:solidFill>
                  <a:srgbClr val="002060"/>
                </a:solidFill>
                <a:latin typeface="Meiryo UI" panose="020B0604030504040204" pitchFamily="34" charset="-128"/>
                <a:ea typeface="Meiryo UI" panose="020B0604030504040204" pitchFamily="34" charset="-128"/>
              </a:rPr>
              <a:t>ちょっと待って！</a:t>
            </a:r>
            <a:r>
              <a:rPr kumimoji="1" lang="en-US" altLang="ja-JP" sz="2800" b="1" dirty="0">
                <a:solidFill>
                  <a:srgbClr val="002060"/>
                </a:solidFill>
                <a:latin typeface="Meiryo UI" panose="020B0604030504040204" pitchFamily="34" charset="-128"/>
                <a:ea typeface="Meiryo UI" panose="020B0604030504040204" pitchFamily="34" charset="-128"/>
              </a:rPr>
              <a:t>』</a:t>
            </a:r>
            <a:r>
              <a:rPr kumimoji="1" lang="ja-JP" altLang="en-US" sz="2800" b="1">
                <a:solidFill>
                  <a:srgbClr val="002060"/>
                </a:solidFill>
                <a:latin typeface="Meiryo UI" panose="020B0604030504040204" pitchFamily="34" charset="-128"/>
                <a:ea typeface="Meiryo UI" panose="020B0604030504040204" pitchFamily="34" charset="-128"/>
              </a:rPr>
              <a:t>と思う点を考えよう！！</a:t>
            </a:r>
          </a:p>
        </p:txBody>
      </p:sp>
      <p:pic>
        <p:nvPicPr>
          <p:cNvPr id="2050" name="Picture 2" descr="スーツを着た女性のイラスト（ひらめいた顔）">
            <a:hlinkClick r:id="rId5"/>
            <a:extLst>
              <a:ext uri="{FF2B5EF4-FFF2-40B4-BE49-F238E27FC236}">
                <a16:creationId xmlns:a16="http://schemas.microsoft.com/office/drawing/2014/main" id="{0B2FB351-BE07-4621-3719-F185FD8559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1224" y="3429000"/>
            <a:ext cx="2422008" cy="329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376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B322B6A-53F1-1568-8A43-306BFF11A509}"/>
              </a:ext>
            </a:extLst>
          </p:cNvPr>
          <p:cNvSpPr txBox="1"/>
          <p:nvPr/>
        </p:nvSpPr>
        <p:spPr>
          <a:xfrm>
            <a:off x="1797843" y="161128"/>
            <a:ext cx="5548314" cy="769441"/>
          </a:xfrm>
          <a:prstGeom prst="rect">
            <a:avLst/>
          </a:prstGeom>
          <a:solidFill>
            <a:schemeClr val="bg1"/>
          </a:solidFill>
        </p:spPr>
        <p:txBody>
          <a:bodyPr wrap="none" rtlCol="0">
            <a:spAutoFit/>
          </a:bodyPr>
          <a:lstStyle/>
          <a:p>
            <a:r>
              <a:rPr kumimoji="1" lang="ja-JP" altLang="en-US" sz="4400" b="1">
                <a:solidFill>
                  <a:srgbClr val="FF2F92"/>
                </a:solidFill>
                <a:latin typeface="Meiryo UI" panose="020B0604030504040204" pitchFamily="34" charset="-128"/>
                <a:ea typeface="Meiryo UI" panose="020B0604030504040204" pitchFamily="34" charset="-128"/>
              </a:rPr>
              <a:t>ペットボトルと熱中症</a:t>
            </a:r>
            <a:r>
              <a:rPr kumimoji="1" lang="en-US" altLang="ja-JP" sz="4400" b="1" dirty="0">
                <a:solidFill>
                  <a:srgbClr val="FF2F92"/>
                </a:solidFill>
                <a:latin typeface="Meiryo UI" panose="020B0604030504040204" pitchFamily="34" charset="-128"/>
                <a:ea typeface="Meiryo UI" panose="020B0604030504040204" pitchFamily="34" charset="-128"/>
              </a:rPr>
              <a:t>-1</a:t>
            </a:r>
            <a:endParaRPr kumimoji="1" lang="ja-JP" altLang="en-US" sz="4400" b="1">
              <a:solidFill>
                <a:srgbClr val="FF2F92"/>
              </a:solidFill>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D2394A66-4953-9167-F96C-5200DF29B752}"/>
              </a:ext>
            </a:extLst>
          </p:cNvPr>
          <p:cNvSpPr txBox="1"/>
          <p:nvPr/>
        </p:nvSpPr>
        <p:spPr>
          <a:xfrm>
            <a:off x="2137146" y="1025652"/>
            <a:ext cx="5019323" cy="523220"/>
          </a:xfrm>
          <a:prstGeom prst="rect">
            <a:avLst/>
          </a:prstGeom>
          <a:solidFill>
            <a:schemeClr val="accent3">
              <a:lumMod val="20000"/>
              <a:lumOff val="80000"/>
            </a:schemeClr>
          </a:solidFill>
        </p:spPr>
        <p:txBody>
          <a:bodyPr wrap="none" rtlCol="0">
            <a:spAutoFit/>
          </a:bodyPr>
          <a:lstStyle/>
          <a:p>
            <a:r>
              <a:rPr kumimoji="1" lang="ja-JP" altLang="en-US" sz="2800" b="1">
                <a:latin typeface="Meiryo UI" panose="020B0604030504040204" pitchFamily="34" charset="-128"/>
                <a:ea typeface="Meiryo UI" panose="020B0604030504040204" pitchFamily="34" charset="-128"/>
              </a:rPr>
              <a:t>ペットボトル症候群に要注意！！</a:t>
            </a:r>
          </a:p>
        </p:txBody>
      </p:sp>
      <p:sp>
        <p:nvSpPr>
          <p:cNvPr id="5" name="テキスト ボックス 4">
            <a:extLst>
              <a:ext uri="{FF2B5EF4-FFF2-40B4-BE49-F238E27FC236}">
                <a16:creationId xmlns:a16="http://schemas.microsoft.com/office/drawing/2014/main" id="{9FA405C1-78E7-F25D-5D6C-397F0BEF051B}"/>
              </a:ext>
            </a:extLst>
          </p:cNvPr>
          <p:cNvSpPr txBox="1"/>
          <p:nvPr/>
        </p:nvSpPr>
        <p:spPr>
          <a:xfrm>
            <a:off x="10633" y="1643956"/>
            <a:ext cx="9133367" cy="4832092"/>
          </a:xfrm>
          <a:prstGeom prst="rect">
            <a:avLst/>
          </a:prstGeom>
          <a:noFill/>
        </p:spPr>
        <p:txBody>
          <a:bodyPr wrap="square">
            <a:spAutoFit/>
          </a:bodyPr>
          <a:lstStyle/>
          <a:p>
            <a:r>
              <a:rPr lang="ja-JP" altLang="en-US" sz="2800" b="1" u="sng">
                <a:solidFill>
                  <a:srgbClr val="0432FF"/>
                </a:solidFill>
                <a:effectLst/>
                <a:latin typeface="Meiryo UI" panose="020B0604030504040204" pitchFamily="34" charset="-128"/>
                <a:ea typeface="Meiryo UI" panose="020B0604030504040204" pitchFamily="34" charset="-128"/>
              </a:rPr>
              <a:t>冷たいもの</a:t>
            </a:r>
            <a:r>
              <a:rPr lang="ja-JP" altLang="en-US" sz="2400">
                <a:effectLst/>
                <a:latin typeface="Meiryo UI" panose="020B0604030504040204" pitchFamily="34" charset="-128"/>
                <a:ea typeface="Meiryo UI" panose="020B0604030504040204" pitchFamily="34" charset="-128"/>
              </a:rPr>
              <a:t>を一気に摂取する水分補給はいけません！</a:t>
            </a:r>
            <a:endParaRPr lang="en-US" altLang="ja-JP" sz="2400" dirty="0">
              <a:effectLst/>
              <a:latin typeface="Meiryo UI" panose="020B0604030504040204" pitchFamily="34" charset="-128"/>
              <a:ea typeface="Meiryo UI" panose="020B0604030504040204" pitchFamily="34" charset="-128"/>
            </a:endParaRPr>
          </a:p>
          <a:p>
            <a:r>
              <a:rPr lang="ja-JP" altLang="en-US" sz="2400">
                <a:effectLst/>
                <a:latin typeface="Meiryo UI" panose="020B0604030504040204" pitchFamily="34" charset="-128"/>
                <a:ea typeface="Meiryo UI" panose="020B0604030504040204" pitchFamily="34" charset="-128"/>
              </a:rPr>
              <a:t>また、飲みものの選び方しだいでは深刻な病気になることを忘れずに！</a:t>
            </a:r>
            <a:endParaRPr lang="en-US" altLang="ja-JP" sz="2400" dirty="0">
              <a:effectLst/>
              <a:latin typeface="Meiryo UI" panose="020B0604030504040204" pitchFamily="34" charset="-128"/>
              <a:ea typeface="Meiryo UI" panose="020B0604030504040204" pitchFamily="34" charset="-128"/>
            </a:endParaRPr>
          </a:p>
          <a:p>
            <a:r>
              <a:rPr lang="ja-JP" altLang="en-US" sz="2400">
                <a:latin typeface="Meiryo UI" panose="020B0604030504040204" pitchFamily="34" charset="-128"/>
                <a:ea typeface="Meiryo UI" panose="020B0604030504040204" pitchFamily="34" charset="-128"/>
              </a:rPr>
              <a:t>ペットボトル症候群；糖分の多い清涼飲料水</a:t>
            </a:r>
            <a:r>
              <a:rPr lang="en-US" altLang="ja-JP" sz="2400" dirty="0">
                <a:latin typeface="Meiryo UI" panose="020B0604030504040204" pitchFamily="34" charset="-128"/>
                <a:ea typeface="Meiryo UI" panose="020B0604030504040204" pitchFamily="34" charset="-128"/>
              </a:rPr>
              <a:t>(</a:t>
            </a:r>
            <a:r>
              <a:rPr lang="ja-JP" altLang="en-US" sz="2400">
                <a:latin typeface="Meiryo UI" panose="020B0604030504040204" pitchFamily="34" charset="-128"/>
                <a:ea typeface="Meiryo UI" panose="020B0604030504040204" pitchFamily="34" charset="-128"/>
              </a:rPr>
              <a:t>スポーツドリンク、ジュースなど</a:t>
            </a:r>
            <a:r>
              <a:rPr lang="en-US" altLang="ja-JP" sz="2400" dirty="0">
                <a:latin typeface="Meiryo UI" panose="020B0604030504040204" pitchFamily="34" charset="-128"/>
                <a:ea typeface="Meiryo UI" panose="020B0604030504040204" pitchFamily="34" charset="-128"/>
              </a:rPr>
              <a:t>)</a:t>
            </a:r>
            <a:r>
              <a:rPr lang="ja-JP" altLang="en-US" sz="2400">
                <a:latin typeface="Meiryo UI" panose="020B0604030504040204" pitchFamily="34" charset="-128"/>
                <a:ea typeface="Meiryo UI" panose="020B0604030504040204" pitchFamily="34" charset="-128"/>
              </a:rPr>
              <a:t>を急激に大量摂取することで発症する急性の糖尿病</a:t>
            </a:r>
            <a:endParaRPr lang="en-US" altLang="ja-JP" sz="2400" dirty="0">
              <a:latin typeface="Meiryo UI" panose="020B0604030504040204" pitchFamily="34" charset="-128"/>
              <a:ea typeface="Meiryo UI" panose="020B0604030504040204" pitchFamily="34" charset="-128"/>
            </a:endParaRPr>
          </a:p>
          <a:p>
            <a:r>
              <a:rPr lang="ja-JP" altLang="en-US" sz="2400">
                <a:latin typeface="Meiryo UI" panose="020B0604030504040204" pitchFamily="34" charset="-128"/>
                <a:ea typeface="Meiryo UI" panose="020B0604030504040204" pitchFamily="34" charset="-128"/>
              </a:rPr>
              <a:t>急激の血糖値が上昇、その後は下がりすぎて低血糖が起こる</a:t>
            </a:r>
            <a:endParaRPr lang="en-US" altLang="ja-JP" sz="2400" dirty="0">
              <a:latin typeface="Meiryo UI" panose="020B0604030504040204" pitchFamily="34" charset="-128"/>
              <a:ea typeface="Meiryo UI" panose="020B0604030504040204" pitchFamily="34" charset="-128"/>
            </a:endParaRPr>
          </a:p>
          <a:p>
            <a:r>
              <a:rPr lang="ja-JP" altLang="en-US" sz="2400" b="1" u="sng">
                <a:solidFill>
                  <a:srgbClr val="941651"/>
                </a:solidFill>
                <a:latin typeface="Meiryo UI" panose="020B0604030504040204" pitchFamily="34" charset="-128"/>
                <a:ea typeface="Meiryo UI" panose="020B0604030504040204" pitchFamily="34" charset="-128"/>
              </a:rPr>
              <a:t>症状；倦怠感、イライラ、身体機能低下、重症化では意識朦朧、死！</a:t>
            </a:r>
            <a:endParaRPr lang="en-US" altLang="ja-JP" sz="2400" b="1" u="sng" dirty="0">
              <a:solidFill>
                <a:srgbClr val="941651"/>
              </a:solidFill>
              <a:latin typeface="Meiryo UI" panose="020B0604030504040204" pitchFamily="34" charset="-128"/>
              <a:ea typeface="Meiryo UI" panose="020B0604030504040204" pitchFamily="34" charset="-128"/>
            </a:endParaRPr>
          </a:p>
          <a:p>
            <a:endParaRPr lang="en-US" altLang="ja-JP" sz="800" dirty="0">
              <a:latin typeface="Meiryo UI" panose="020B0604030504040204" pitchFamily="34" charset="-128"/>
              <a:ea typeface="Meiryo UI" panose="020B0604030504040204" pitchFamily="34" charset="-128"/>
            </a:endParaRPr>
          </a:p>
          <a:p>
            <a:r>
              <a:rPr lang="ja-JP" altLang="en-US" sz="2400" b="1" u="sng">
                <a:solidFill>
                  <a:srgbClr val="00B050"/>
                </a:solidFill>
                <a:effectLst/>
                <a:latin typeface="Meiryo UI" panose="020B0604030504040204" pitchFamily="34" charset="-128"/>
                <a:ea typeface="Meiryo UI" panose="020B0604030504040204" pitchFamily="34" charset="-128"/>
              </a:rPr>
              <a:t>スポーツドリンク</a:t>
            </a:r>
            <a:r>
              <a:rPr lang="ja-JP" altLang="en-US" sz="2400">
                <a:effectLst/>
                <a:latin typeface="Meiryo UI" panose="020B0604030504040204" pitchFamily="34" charset="-128"/>
                <a:ea typeface="Meiryo UI" panose="020B0604030504040204" pitchFamily="34" charset="-128"/>
              </a:rPr>
              <a:t>：味は薄目に感じる（特によく冷やした場合）</a:t>
            </a:r>
            <a:endParaRPr lang="en-US" altLang="ja-JP" sz="2400" dirty="0">
              <a:effectLst/>
              <a:latin typeface="Meiryo UI" panose="020B0604030504040204" pitchFamily="34" charset="-128"/>
              <a:ea typeface="Meiryo UI" panose="020B0604030504040204" pitchFamily="34" charset="-128"/>
            </a:endParaRPr>
          </a:p>
          <a:p>
            <a:r>
              <a:rPr lang="ja-JP" altLang="en-US" sz="2400">
                <a:latin typeface="Meiryo UI" panose="020B0604030504040204" pitchFamily="34" charset="-128"/>
                <a:ea typeface="Meiryo UI" panose="020B0604030504040204" pitchFamily="34" charset="-128"/>
              </a:rPr>
              <a:t>　糖分は？→</a:t>
            </a:r>
            <a:r>
              <a:rPr lang="en-US" altLang="ja-JP" sz="2400" dirty="0">
                <a:effectLst/>
                <a:latin typeface="Meiryo UI" panose="020B0604030504040204" pitchFamily="34" charset="-128"/>
                <a:ea typeface="Meiryo UI" panose="020B0604030504040204" pitchFamily="34" charset="-128"/>
              </a:rPr>
              <a:t>500</a:t>
            </a:r>
            <a:r>
              <a:rPr lang="en" altLang="ja-JP" sz="2400" dirty="0">
                <a:effectLst/>
                <a:latin typeface="Meiryo UI" panose="020B0604030504040204" pitchFamily="34" charset="-128"/>
                <a:ea typeface="Meiryo UI" panose="020B0604030504040204" pitchFamily="34" charset="-128"/>
              </a:rPr>
              <a:t>ml</a:t>
            </a:r>
            <a:r>
              <a:rPr lang="ja-JP" altLang="en-US" sz="2400">
                <a:effectLst/>
                <a:latin typeface="Meiryo UI" panose="020B0604030504040204" pitchFamily="34" charset="-128"/>
                <a:ea typeface="Meiryo UI" panose="020B0604030504040204" pitchFamily="34" charset="-128"/>
              </a:rPr>
              <a:t>で</a:t>
            </a:r>
            <a:r>
              <a:rPr lang="en-US" altLang="ja-JP" sz="2400" dirty="0">
                <a:effectLst/>
                <a:latin typeface="Meiryo UI" panose="020B0604030504040204" pitchFamily="34" charset="-128"/>
                <a:ea typeface="Meiryo UI" panose="020B0604030504040204" pitchFamily="34" charset="-128"/>
              </a:rPr>
              <a:t>25</a:t>
            </a:r>
            <a:r>
              <a:rPr lang="en" altLang="ja-JP" sz="2400" dirty="0">
                <a:effectLst/>
                <a:latin typeface="Meiryo UI" panose="020B0604030504040204" pitchFamily="34" charset="-128"/>
                <a:ea typeface="Meiryo UI" panose="020B0604030504040204" pitchFamily="34" charset="-128"/>
              </a:rPr>
              <a:t>g</a:t>
            </a:r>
            <a:r>
              <a:rPr lang="ja-JP" altLang="en" sz="2400">
                <a:effectLst/>
                <a:latin typeface="Meiryo UI" panose="020B0604030504040204" pitchFamily="34" charset="-128"/>
                <a:ea typeface="Meiryo UI" panose="020B0604030504040204" pitchFamily="34" charset="-128"/>
              </a:rPr>
              <a:t>、</a:t>
            </a:r>
            <a:r>
              <a:rPr lang="ja-JP" altLang="en-US" sz="2400">
                <a:effectLst/>
                <a:latin typeface="Meiryo UI" panose="020B0604030504040204" pitchFamily="34" charset="-128"/>
                <a:ea typeface="Meiryo UI" panose="020B0604030504040204" pitchFamily="34" charset="-128"/>
              </a:rPr>
              <a:t>角砂糖にすると約 </a:t>
            </a:r>
            <a:r>
              <a:rPr lang="en-US" altLang="ja-JP" sz="2400" dirty="0">
                <a:effectLst/>
                <a:latin typeface="Meiryo UI" panose="020B0604030504040204" pitchFamily="34" charset="-128"/>
                <a:ea typeface="Meiryo UI" panose="020B0604030504040204" pitchFamily="34" charset="-128"/>
              </a:rPr>
              <a:t>8~12</a:t>
            </a:r>
            <a:r>
              <a:rPr lang="ja-JP" altLang="en-US" sz="2400">
                <a:effectLst/>
                <a:latin typeface="Meiryo UI" panose="020B0604030504040204" pitchFamily="34" charset="-128"/>
                <a:ea typeface="Meiryo UI" panose="020B0604030504040204" pitchFamily="34" charset="-128"/>
              </a:rPr>
              <a:t>個分の糖分</a:t>
            </a:r>
            <a:endParaRPr lang="en-US" altLang="ja-JP" sz="2400" dirty="0">
              <a:effectLst/>
              <a:latin typeface="Meiryo UI" panose="020B0604030504040204" pitchFamily="34" charset="-128"/>
              <a:ea typeface="Meiryo UI" panose="020B0604030504040204" pitchFamily="34" charset="-128"/>
            </a:endParaRPr>
          </a:p>
          <a:p>
            <a:r>
              <a:rPr lang="ja-JP" altLang="en-US" sz="2400">
                <a:effectLst/>
                <a:latin typeface="Meiryo UI" panose="020B0604030504040204" pitchFamily="34" charset="-128"/>
                <a:ea typeface="Meiryo UI" panose="020B0604030504040204" pitchFamily="34" charset="-128"/>
              </a:rPr>
              <a:t>　</a:t>
            </a:r>
            <a:r>
              <a:rPr lang="en-US" altLang="ja-JP" sz="2400" dirty="0">
                <a:latin typeface="Meiryo UI" panose="020B0604030504040204" pitchFamily="34" charset="-128"/>
                <a:ea typeface="Meiryo UI" panose="020B0604030504040204" pitchFamily="34" charset="-128"/>
              </a:rPr>
              <a:t>   </a:t>
            </a:r>
            <a:r>
              <a:rPr lang="en-US" altLang="ja-JP" sz="2400" dirty="0">
                <a:effectLst/>
                <a:latin typeface="Meiryo UI" panose="020B0604030504040204" pitchFamily="34" charset="-128"/>
                <a:ea typeface="Meiryo UI" panose="020B0604030504040204" pitchFamily="34" charset="-128"/>
              </a:rPr>
              <a:t>1</a:t>
            </a:r>
            <a:r>
              <a:rPr lang="ja-JP" altLang="en-US" sz="2400">
                <a:effectLst/>
                <a:latin typeface="Meiryo UI" panose="020B0604030504040204" pitchFamily="34" charset="-128"/>
                <a:ea typeface="Meiryo UI" panose="020B0604030504040204" pitchFamily="34" charset="-128"/>
              </a:rPr>
              <a:t>日に摂取する糖分は</a:t>
            </a:r>
            <a:r>
              <a:rPr lang="en-US" altLang="ja-JP" sz="2400" dirty="0">
                <a:latin typeface="Meiryo UI" panose="020B0604030504040204" pitchFamily="34" charset="-128"/>
                <a:ea typeface="Meiryo UI" panose="020B0604030504040204" pitchFamily="34" charset="-128"/>
              </a:rPr>
              <a:t>25</a:t>
            </a:r>
            <a:r>
              <a:rPr lang="ja-JP" altLang="en-US" sz="2400">
                <a:latin typeface="Meiryo UI" panose="020B0604030504040204" pitchFamily="34" charset="-128"/>
                <a:ea typeface="Meiryo UI" panose="020B0604030504040204" pitchFamily="34" charset="-128"/>
              </a:rPr>
              <a:t>グラム程度までを推奨</a:t>
            </a:r>
            <a:endParaRPr lang="en-US" altLang="ja-JP" sz="2400" dirty="0">
              <a:effectLst/>
              <a:latin typeface="Meiryo UI" panose="020B0604030504040204" pitchFamily="34" charset="-128"/>
              <a:ea typeface="Meiryo UI" panose="020B0604030504040204" pitchFamily="34" charset="-128"/>
            </a:endParaRPr>
          </a:p>
          <a:p>
            <a:r>
              <a:rPr lang="ja-JP" altLang="en-US" sz="2400">
                <a:latin typeface="Meiryo UI" panose="020B0604030504040204" pitchFamily="34" charset="-128"/>
                <a:ea typeface="Meiryo UI" panose="020B0604030504040204" pitchFamily="34" charset="-128"/>
              </a:rPr>
              <a:t>　　　</a:t>
            </a:r>
            <a:r>
              <a:rPr lang="ja-JP" altLang="en-US" sz="2400">
                <a:effectLst/>
                <a:latin typeface="Meiryo UI" panose="020B0604030504040204" pitchFamily="34" charset="-128"/>
                <a:ea typeface="Meiryo UI" panose="020B0604030504040204" pitchFamily="34" charset="-128"/>
              </a:rPr>
              <a:t>（小さじ</a:t>
            </a:r>
            <a:r>
              <a:rPr lang="en-US" altLang="ja-JP" sz="2400" dirty="0">
                <a:effectLst/>
                <a:latin typeface="Meiryo UI" panose="020B0604030504040204" pitchFamily="34" charset="-128"/>
                <a:ea typeface="Meiryo UI" panose="020B0604030504040204" pitchFamily="34" charset="-128"/>
              </a:rPr>
              <a:t>6</a:t>
            </a:r>
            <a:r>
              <a:rPr lang="ja-JP" altLang="en-US" sz="2400">
                <a:effectLst/>
                <a:latin typeface="Meiryo UI" panose="020B0604030504040204" pitchFamily="34" charset="-128"/>
                <a:ea typeface="Meiryo UI" panose="020B0604030504040204" pitchFamily="34" charset="-128"/>
              </a:rPr>
              <a:t>杯、スティックシュガー</a:t>
            </a:r>
            <a:r>
              <a:rPr lang="en-US" altLang="ja-JP" sz="2400" dirty="0">
                <a:effectLst/>
                <a:latin typeface="Meiryo UI" panose="020B0604030504040204" pitchFamily="34" charset="-128"/>
                <a:ea typeface="Meiryo UI" panose="020B0604030504040204" pitchFamily="34" charset="-128"/>
              </a:rPr>
              <a:t>8</a:t>
            </a:r>
            <a:r>
              <a:rPr lang="ja-JP" altLang="en-US" sz="2400">
                <a:effectLst/>
                <a:latin typeface="Meiryo UI" panose="020B0604030504040204" pitchFamily="34" charset="-128"/>
                <a:ea typeface="Meiryo UI" panose="020B0604030504040204" pitchFamily="34" charset="-128"/>
              </a:rPr>
              <a:t>本くらい）</a:t>
            </a:r>
            <a:endParaRPr lang="en-US" altLang="ja-JP" sz="2400" dirty="0">
              <a:latin typeface="Meiryo UI" panose="020B0604030504040204" pitchFamily="34" charset="-128"/>
              <a:ea typeface="Meiryo UI" panose="020B0604030504040204" pitchFamily="34" charset="-128"/>
            </a:endParaRPr>
          </a:p>
          <a:p>
            <a:endParaRPr lang="en-US" altLang="ja-JP" sz="800" dirty="0">
              <a:latin typeface="Meiryo UI" panose="020B0604030504040204" pitchFamily="34" charset="-128"/>
              <a:ea typeface="Meiryo UI" panose="020B0604030504040204" pitchFamily="34" charset="-128"/>
            </a:endParaRPr>
          </a:p>
          <a:p>
            <a:r>
              <a:rPr lang="en-US" altLang="ja-JP" sz="2400" dirty="0">
                <a:effectLst/>
                <a:latin typeface="Meiryo UI" panose="020B0604030504040204" pitchFamily="34" charset="-128"/>
                <a:ea typeface="Meiryo UI" panose="020B0604030504040204" pitchFamily="34" charset="-128"/>
              </a:rPr>
              <a:t>500</a:t>
            </a:r>
            <a:r>
              <a:rPr lang="en" altLang="ja-JP" sz="2400" dirty="0">
                <a:effectLst/>
                <a:latin typeface="Meiryo UI" panose="020B0604030504040204" pitchFamily="34" charset="-128"/>
                <a:ea typeface="Meiryo UI" panose="020B0604030504040204" pitchFamily="34" charset="-128"/>
              </a:rPr>
              <a:t>ml</a:t>
            </a:r>
            <a:r>
              <a:rPr lang="ja-JP" altLang="en-US" sz="2400">
                <a:effectLst/>
                <a:latin typeface="Meiryo UI" panose="020B0604030504040204" pitchFamily="34" charset="-128"/>
                <a:ea typeface="Meiryo UI" panose="020B0604030504040204" pitchFamily="34" charset="-128"/>
              </a:rPr>
              <a:t>のドリンクを</a:t>
            </a:r>
            <a:r>
              <a:rPr lang="en-US" altLang="ja-JP" sz="2400" dirty="0">
                <a:effectLst/>
                <a:latin typeface="Meiryo UI" panose="020B0604030504040204" pitchFamily="34" charset="-128"/>
                <a:ea typeface="Meiryo UI" panose="020B0604030504040204" pitchFamily="34" charset="-128"/>
              </a:rPr>
              <a:t>1</a:t>
            </a:r>
            <a:r>
              <a:rPr lang="ja-JP" altLang="en-US" sz="2400">
                <a:effectLst/>
                <a:latin typeface="Meiryo UI" panose="020B0604030504040204" pitchFamily="34" charset="-128"/>
                <a:ea typeface="Meiryo UI" panose="020B0604030504040204" pitchFamily="34" charset="-128"/>
              </a:rPr>
              <a:t>日</a:t>
            </a:r>
            <a:r>
              <a:rPr lang="en-US" altLang="ja-JP" sz="2400" dirty="0">
                <a:effectLst/>
                <a:latin typeface="Meiryo UI" panose="020B0604030504040204" pitchFamily="34" charset="-128"/>
                <a:ea typeface="Meiryo UI" panose="020B0604030504040204" pitchFamily="34" charset="-128"/>
              </a:rPr>
              <a:t>2</a:t>
            </a:r>
            <a:r>
              <a:rPr lang="ja-JP" altLang="en-US" sz="2400">
                <a:effectLst/>
                <a:latin typeface="Meiryo UI" panose="020B0604030504040204" pitchFamily="34" charset="-128"/>
                <a:ea typeface="Meiryo UI" panose="020B0604030504040204" pitchFamily="34" charset="-128"/>
              </a:rPr>
              <a:t>本飲んだら、（しかも毎日）過剰摂取！！</a:t>
            </a:r>
            <a:endParaRPr lang="en-US" altLang="ja-JP" sz="2400" dirty="0">
              <a:effectLst/>
              <a:latin typeface="Meiryo UI" panose="020B0604030504040204" pitchFamily="34" charset="-128"/>
              <a:ea typeface="Meiryo UI" panose="020B0604030504040204" pitchFamily="34" charset="-128"/>
            </a:endParaRPr>
          </a:p>
          <a:p>
            <a:r>
              <a:rPr lang="ja-JP" altLang="en-US" sz="2400">
                <a:latin typeface="Meiryo UI" panose="020B0604030504040204" pitchFamily="34" charset="-128"/>
                <a:ea typeface="Meiryo UI" panose="020B0604030504040204" pitchFamily="34" charset="-128"/>
              </a:rPr>
              <a:t>スポーツドリンク、ジュースは１日</a:t>
            </a:r>
            <a:r>
              <a:rPr lang="en-US" altLang="ja-JP" sz="2400" dirty="0">
                <a:latin typeface="Meiryo UI" panose="020B0604030504040204" pitchFamily="34" charset="-128"/>
                <a:ea typeface="Meiryo UI" panose="020B0604030504040204" pitchFamily="34" charset="-128"/>
              </a:rPr>
              <a:t>1</a:t>
            </a:r>
            <a:r>
              <a:rPr lang="ja-JP" altLang="en-US" sz="2400">
                <a:latin typeface="Meiryo UI" panose="020B0604030504040204" pitchFamily="34" charset="-128"/>
                <a:ea typeface="Meiryo UI" panose="020B0604030504040204" pitchFamily="34" charset="-128"/>
              </a:rPr>
              <a:t>本以内にしましょう。</a:t>
            </a:r>
          </a:p>
        </p:txBody>
      </p:sp>
    </p:spTree>
    <p:extLst>
      <p:ext uri="{BB962C8B-B14F-4D97-AF65-F5344CB8AC3E}">
        <p14:creationId xmlns:p14="http://schemas.microsoft.com/office/powerpoint/2010/main" val="3273861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1BDBDB7-FC91-C7E7-5EC9-F3B267BA23C4}"/>
              </a:ext>
            </a:extLst>
          </p:cNvPr>
          <p:cNvSpPr txBox="1"/>
          <p:nvPr/>
        </p:nvSpPr>
        <p:spPr>
          <a:xfrm>
            <a:off x="1958687" y="77056"/>
            <a:ext cx="5061001" cy="707886"/>
          </a:xfrm>
          <a:prstGeom prst="rect">
            <a:avLst/>
          </a:prstGeom>
          <a:solidFill>
            <a:schemeClr val="bg1"/>
          </a:solidFill>
        </p:spPr>
        <p:txBody>
          <a:bodyPr wrap="none" rtlCol="0">
            <a:spAutoFit/>
          </a:bodyPr>
          <a:lstStyle/>
          <a:p>
            <a:r>
              <a:rPr kumimoji="1" lang="ja-JP" altLang="en-US" sz="4000" b="1">
                <a:solidFill>
                  <a:srgbClr val="FF2F92"/>
                </a:solidFill>
                <a:latin typeface="Meiryo UI" panose="020B0604030504040204" pitchFamily="34" charset="-128"/>
                <a:ea typeface="Meiryo UI" panose="020B0604030504040204" pitchFamily="34" charset="-128"/>
              </a:rPr>
              <a:t>ペットボトルと熱中症</a:t>
            </a:r>
            <a:r>
              <a:rPr kumimoji="1" lang="en-US" altLang="ja-JP" sz="4000" b="1" dirty="0">
                <a:solidFill>
                  <a:srgbClr val="FF2F92"/>
                </a:solidFill>
                <a:latin typeface="Meiryo UI" panose="020B0604030504040204" pitchFamily="34" charset="-128"/>
                <a:ea typeface="Meiryo UI" panose="020B0604030504040204" pitchFamily="34" charset="-128"/>
              </a:rPr>
              <a:t>-2</a:t>
            </a:r>
            <a:endParaRPr kumimoji="1" lang="ja-JP" altLang="en-US" sz="4000" b="1">
              <a:solidFill>
                <a:srgbClr val="FF2F92"/>
              </a:solidFill>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503EEE9F-F589-FA04-EF7D-E5CC9E34D718}"/>
              </a:ext>
            </a:extLst>
          </p:cNvPr>
          <p:cNvSpPr txBox="1"/>
          <p:nvPr/>
        </p:nvSpPr>
        <p:spPr>
          <a:xfrm>
            <a:off x="181535" y="1881931"/>
            <a:ext cx="8780930" cy="3600986"/>
          </a:xfrm>
          <a:prstGeom prst="rect">
            <a:avLst/>
          </a:prstGeom>
          <a:noFill/>
        </p:spPr>
        <p:txBody>
          <a:bodyPr wrap="square">
            <a:spAutoFit/>
          </a:bodyPr>
          <a:lstStyle/>
          <a:p>
            <a:pPr algn="l"/>
            <a:r>
              <a:rPr lang="en-US" altLang="ja-JP" sz="2800" b="1" i="0" u="none" strike="noStrike" dirty="0">
                <a:effectLst/>
                <a:latin typeface="Meiryo UI" panose="020B0604030504040204" pitchFamily="34" charset="-128"/>
                <a:ea typeface="Meiryo UI" panose="020B0604030504040204" pitchFamily="34" charset="-128"/>
              </a:rPr>
              <a:t>①</a:t>
            </a:r>
            <a:r>
              <a:rPr lang="ja-JP" altLang="en-US" sz="2800" b="1" i="0" u="none" strike="noStrike">
                <a:effectLst/>
                <a:latin typeface="Meiryo UI" panose="020B0604030504040204" pitchFamily="34" charset="-128"/>
                <a:ea typeface="Meiryo UI" panose="020B0604030504040204" pitchFamily="34" charset="-128"/>
              </a:rPr>
              <a:t>手のひらには体温調節の役割を担う</a:t>
            </a:r>
            <a:r>
              <a:rPr lang="en" altLang="ja-JP" sz="2800" b="1" i="0" u="none" strike="noStrike" dirty="0">
                <a:effectLst/>
                <a:latin typeface="Meiryo UI" panose="020B0604030504040204" pitchFamily="34" charset="-128"/>
                <a:ea typeface="Meiryo UI" panose="020B0604030504040204" pitchFamily="34" charset="-128"/>
              </a:rPr>
              <a:t>AVA</a:t>
            </a:r>
            <a:r>
              <a:rPr lang="ja-JP" altLang="en-US" sz="2800" b="1" i="0" u="none" strike="noStrike">
                <a:effectLst/>
                <a:latin typeface="Meiryo UI" panose="020B0604030504040204" pitchFamily="34" charset="-128"/>
                <a:ea typeface="Meiryo UI" panose="020B0604030504040204" pitchFamily="34" charset="-128"/>
              </a:rPr>
              <a:t>という血管が</a:t>
            </a:r>
            <a:endParaRPr lang="en-US" altLang="ja-JP" sz="2800" b="1" i="0" u="none" strike="noStrike" dirty="0">
              <a:effectLst/>
              <a:latin typeface="Meiryo UI" panose="020B0604030504040204" pitchFamily="34" charset="-128"/>
              <a:ea typeface="Meiryo UI" panose="020B0604030504040204" pitchFamily="34" charset="-128"/>
            </a:endParaRPr>
          </a:p>
          <a:p>
            <a:pPr algn="l"/>
            <a:r>
              <a:rPr lang="ja-JP" altLang="en-US" sz="2800" b="1">
                <a:latin typeface="Meiryo UI" panose="020B0604030504040204" pitchFamily="34" charset="-128"/>
                <a:ea typeface="Meiryo UI" panose="020B0604030504040204" pitchFamily="34" charset="-128"/>
              </a:rPr>
              <a:t>　</a:t>
            </a:r>
            <a:r>
              <a:rPr lang="en-US" altLang="ja-JP" sz="2800" b="1" dirty="0">
                <a:latin typeface="Meiryo UI" panose="020B0604030504040204" pitchFamily="34" charset="-128"/>
                <a:ea typeface="Meiryo UI" panose="020B0604030504040204" pitchFamily="34" charset="-128"/>
              </a:rPr>
              <a:t> </a:t>
            </a:r>
            <a:r>
              <a:rPr lang="ja-JP" altLang="en-US" sz="2800" b="1" i="0" u="none" strike="noStrike">
                <a:effectLst/>
                <a:latin typeface="Meiryo UI" panose="020B0604030504040204" pitchFamily="34" charset="-128"/>
                <a:ea typeface="Meiryo UI" panose="020B0604030504040204" pitchFamily="34" charset="-128"/>
              </a:rPr>
              <a:t>多く分布している</a:t>
            </a:r>
            <a:endParaRPr lang="en-US" altLang="ja-JP" sz="2800" b="1" i="0" u="none" strike="noStrike" dirty="0">
              <a:effectLst/>
              <a:latin typeface="Meiryo UI" panose="020B0604030504040204" pitchFamily="34" charset="-128"/>
              <a:ea typeface="Meiryo UI" panose="020B0604030504040204" pitchFamily="34" charset="-128"/>
            </a:endParaRPr>
          </a:p>
          <a:p>
            <a:pPr algn="ctr"/>
            <a:r>
              <a:rPr lang="ja-JP" altLang="en-US" sz="2800" b="1" i="0" u="none" strike="noStrike">
                <a:solidFill>
                  <a:srgbClr val="545151"/>
                </a:solidFill>
                <a:effectLst/>
                <a:latin typeface="Meiryo UI" panose="020B0604030504040204" pitchFamily="34" charset="-128"/>
                <a:ea typeface="Meiryo UI" panose="020B0604030504040204" pitchFamily="34" charset="-128"/>
              </a:rPr>
              <a:t>↓</a:t>
            </a:r>
          </a:p>
          <a:p>
            <a:pPr algn="l"/>
            <a:r>
              <a:rPr lang="en-US" altLang="ja-JP" sz="2800" b="1" i="0" u="none" strike="noStrike" dirty="0">
                <a:effectLst/>
                <a:latin typeface="Meiryo UI" panose="020B0604030504040204" pitchFamily="34" charset="-128"/>
                <a:ea typeface="Meiryo UI" panose="020B0604030504040204" pitchFamily="34" charset="-128"/>
              </a:rPr>
              <a:t>②</a:t>
            </a:r>
            <a:r>
              <a:rPr lang="en" altLang="ja-JP" sz="2800" b="1" i="0" u="none" strike="noStrike" dirty="0">
                <a:effectLst/>
                <a:latin typeface="Meiryo UI" panose="020B0604030504040204" pitchFamily="34" charset="-128"/>
                <a:ea typeface="Meiryo UI" panose="020B0604030504040204" pitchFamily="34" charset="-128"/>
              </a:rPr>
              <a:t>AVA</a:t>
            </a:r>
            <a:r>
              <a:rPr lang="ja-JP" altLang="en-US" sz="2800" b="1" i="0" u="none" strike="noStrike">
                <a:effectLst/>
                <a:latin typeface="Meiryo UI" panose="020B0604030504040204" pitchFamily="34" charset="-128"/>
                <a:ea typeface="Meiryo UI" panose="020B0604030504040204" pitchFamily="34" charset="-128"/>
              </a:rPr>
              <a:t>を冷却することで効果的に体温を</a:t>
            </a:r>
            <a:endParaRPr lang="en-US" altLang="ja-JP" sz="2800" b="1" i="0" u="none" strike="noStrike" dirty="0">
              <a:effectLst/>
              <a:latin typeface="Meiryo UI" panose="020B0604030504040204" pitchFamily="34" charset="-128"/>
              <a:ea typeface="Meiryo UI" panose="020B0604030504040204" pitchFamily="34" charset="-128"/>
            </a:endParaRPr>
          </a:p>
          <a:p>
            <a:pPr algn="l"/>
            <a:r>
              <a:rPr lang="en-US" altLang="ja-JP" sz="2800" b="1" i="0" u="none" strike="noStrike" dirty="0">
                <a:effectLst/>
                <a:latin typeface="Meiryo UI" panose="020B0604030504040204" pitchFamily="34" charset="-128"/>
                <a:ea typeface="Meiryo UI" panose="020B0604030504040204" pitchFamily="34" charset="-128"/>
              </a:rPr>
              <a:t>  </a:t>
            </a:r>
            <a:r>
              <a:rPr lang="ja-JP" altLang="en-US" sz="2800" b="1" i="0" u="none" strike="noStrike">
                <a:effectLst/>
                <a:latin typeface="Meiryo UI" panose="020B0604030504040204" pitchFamily="34" charset="-128"/>
                <a:ea typeface="Meiryo UI" panose="020B0604030504040204" pitchFamily="34" charset="-128"/>
              </a:rPr>
              <a:t>下げることができる</a:t>
            </a:r>
          </a:p>
          <a:p>
            <a:pPr algn="ctr"/>
            <a:r>
              <a:rPr lang="ja-JP" altLang="en-US" sz="2800" b="1" i="0" u="none" strike="noStrike">
                <a:solidFill>
                  <a:srgbClr val="545151"/>
                </a:solidFill>
                <a:effectLst/>
                <a:latin typeface="Meiryo UI" panose="020B0604030504040204" pitchFamily="34" charset="-128"/>
                <a:ea typeface="Meiryo UI" panose="020B0604030504040204" pitchFamily="34" charset="-128"/>
              </a:rPr>
              <a:t>↓</a:t>
            </a:r>
            <a:endParaRPr lang="en-US" altLang="ja-JP" sz="2800" b="1" i="0" u="none" strike="noStrike" dirty="0">
              <a:solidFill>
                <a:srgbClr val="545151"/>
              </a:solidFill>
              <a:effectLst/>
              <a:latin typeface="Meiryo UI" panose="020B0604030504040204" pitchFamily="34" charset="-128"/>
              <a:ea typeface="Meiryo UI" panose="020B0604030504040204" pitchFamily="34" charset="-128"/>
            </a:endParaRPr>
          </a:p>
          <a:p>
            <a:pPr algn="l"/>
            <a:r>
              <a:rPr lang="en-US" altLang="ja-JP" sz="2800" b="1" i="0" u="none" strike="noStrike" dirty="0">
                <a:effectLst/>
                <a:latin typeface="Meiryo UI" panose="020B0604030504040204" pitchFamily="34" charset="-128"/>
                <a:ea typeface="Meiryo UI" panose="020B0604030504040204" pitchFamily="34" charset="-128"/>
              </a:rPr>
              <a:t>③</a:t>
            </a:r>
            <a:r>
              <a:rPr lang="ja-JP" altLang="en-US" sz="2800" b="1" i="0" u="none" strike="noStrike">
                <a:effectLst/>
                <a:latin typeface="Meiryo UI" panose="020B0604030504040204" pitchFamily="34" charset="-128"/>
                <a:ea typeface="Meiryo UI" panose="020B0604030504040204" pitchFamily="34" charset="-128"/>
              </a:rPr>
              <a:t>運動前は</a:t>
            </a:r>
            <a:r>
              <a:rPr lang="en-US" altLang="ja-JP" sz="3200" b="1" i="0" u="sng" strike="noStrike" dirty="0">
                <a:solidFill>
                  <a:srgbClr val="FF0000"/>
                </a:solidFill>
                <a:effectLst/>
                <a:latin typeface="Meiryo UI" panose="020B0604030504040204" pitchFamily="34" charset="-128"/>
                <a:ea typeface="Meiryo UI" panose="020B0604030504040204" pitchFamily="34" charset="-128"/>
              </a:rPr>
              <a:t>15℃</a:t>
            </a:r>
            <a:r>
              <a:rPr lang="ja-JP" altLang="en-US" sz="3200" b="1" i="0" u="sng" strike="noStrike">
                <a:solidFill>
                  <a:srgbClr val="FF0000"/>
                </a:solidFill>
                <a:effectLst/>
                <a:latin typeface="Meiryo UI" panose="020B0604030504040204" pitchFamily="34" charset="-128"/>
                <a:ea typeface="Meiryo UI" panose="020B0604030504040204" pitchFamily="34" charset="-128"/>
              </a:rPr>
              <a:t>程度</a:t>
            </a:r>
            <a:r>
              <a:rPr lang="ja-JP" altLang="en-US" sz="2800" b="1" i="0" u="none" strike="noStrike">
                <a:effectLst/>
                <a:latin typeface="Meiryo UI" panose="020B0604030504040204" pitchFamily="34" charset="-128"/>
                <a:ea typeface="Meiryo UI" panose="020B0604030504040204" pitchFamily="34" charset="-128"/>
              </a:rPr>
              <a:t>で</a:t>
            </a:r>
            <a:r>
              <a:rPr lang="en-US" altLang="ja-JP" sz="2800" b="1" i="0" u="none" strike="noStrike" dirty="0">
                <a:effectLst/>
                <a:latin typeface="Meiryo UI" panose="020B0604030504040204" pitchFamily="34" charset="-128"/>
                <a:ea typeface="Meiryo UI" panose="020B0604030504040204" pitchFamily="34" charset="-128"/>
              </a:rPr>
              <a:t>5</a:t>
            </a:r>
            <a:r>
              <a:rPr lang="ja-JP" altLang="en-US" sz="2800" b="1" i="0" u="none" strike="noStrike">
                <a:effectLst/>
                <a:latin typeface="Meiryo UI" panose="020B0604030504040204" pitchFamily="34" charset="-128"/>
                <a:ea typeface="Meiryo UI" panose="020B0604030504040204" pitchFamily="34" charset="-128"/>
              </a:rPr>
              <a:t>分以上冷却するのが効果的</a:t>
            </a:r>
            <a:r>
              <a:rPr lang="ja-JP" altLang="en-US" sz="2800" b="1" i="0" u="sng" strike="noStrike">
                <a:solidFill>
                  <a:srgbClr val="0432FF"/>
                </a:solidFill>
                <a:effectLst/>
                <a:latin typeface="Meiryo UI" panose="020B0604030504040204" pitchFamily="34" charset="-128"/>
                <a:ea typeface="Meiryo UI" panose="020B0604030504040204" pitchFamily="34" charset="-128"/>
              </a:rPr>
              <a:t>（冷たすぎると逆に効果が小さくなる）</a:t>
            </a:r>
          </a:p>
        </p:txBody>
      </p:sp>
      <p:sp>
        <p:nvSpPr>
          <p:cNvPr id="4" name="テキスト ボックス 3">
            <a:extLst>
              <a:ext uri="{FF2B5EF4-FFF2-40B4-BE49-F238E27FC236}">
                <a16:creationId xmlns:a16="http://schemas.microsoft.com/office/drawing/2014/main" id="{8852F287-CB02-1009-8797-83A5E890E0F6}"/>
              </a:ext>
            </a:extLst>
          </p:cNvPr>
          <p:cNvSpPr txBox="1"/>
          <p:nvPr/>
        </p:nvSpPr>
        <p:spPr>
          <a:xfrm>
            <a:off x="494868" y="5519060"/>
            <a:ext cx="8154264" cy="1261884"/>
          </a:xfrm>
          <a:prstGeom prst="rect">
            <a:avLst/>
          </a:prstGeom>
          <a:noFill/>
        </p:spPr>
        <p:txBody>
          <a:bodyPr wrap="square">
            <a:spAutoFit/>
          </a:bodyPr>
          <a:lstStyle/>
          <a:p>
            <a:r>
              <a:rPr lang="en" altLang="ja-JP" sz="2800" b="1" i="0" u="none" strike="noStrike" dirty="0">
                <a:solidFill>
                  <a:srgbClr val="7030A0"/>
                </a:solidFill>
                <a:effectLst/>
                <a:latin typeface="Meiryo UI" panose="020B0604030504040204" pitchFamily="34" charset="-128"/>
                <a:ea typeface="Meiryo UI" panose="020B0604030504040204" pitchFamily="34" charset="-128"/>
              </a:rPr>
              <a:t>AVA:</a:t>
            </a:r>
            <a:r>
              <a:rPr lang="ja-JP" altLang="en-US" sz="2400" b="1" i="0" u="none" strike="noStrike">
                <a:solidFill>
                  <a:srgbClr val="000000"/>
                </a:solidFill>
                <a:effectLst/>
                <a:latin typeface="Meiryo UI" panose="020B0604030504040204" pitchFamily="34" charset="-128"/>
                <a:ea typeface="Meiryo UI" panose="020B0604030504040204" pitchFamily="34" charset="-128"/>
              </a:rPr>
              <a:t>体の末端部分にある動脈と静脈をバイパスのように結ぶ「</a:t>
            </a:r>
            <a:r>
              <a:rPr lang="en" altLang="ja-JP" sz="2400" b="1" i="0" u="none" strike="noStrike" dirty="0">
                <a:solidFill>
                  <a:srgbClr val="000000"/>
                </a:solidFill>
                <a:effectLst/>
                <a:latin typeface="Meiryo UI" panose="020B0604030504040204" pitchFamily="34" charset="-128"/>
                <a:ea typeface="Meiryo UI" panose="020B0604030504040204" pitchFamily="34" charset="-128"/>
              </a:rPr>
              <a:t>AVA</a:t>
            </a:r>
            <a:r>
              <a:rPr lang="ja-JP" altLang="en" sz="2400" b="1" i="0" u="none" strike="noStrike">
                <a:solidFill>
                  <a:srgbClr val="000000"/>
                </a:solidFill>
                <a:effectLst/>
                <a:latin typeface="Meiryo UI" panose="020B0604030504040204" pitchFamily="34" charset="-128"/>
                <a:ea typeface="Meiryo UI" panose="020B0604030504040204" pitchFamily="34" charset="-128"/>
              </a:rPr>
              <a:t>＝</a:t>
            </a:r>
            <a:r>
              <a:rPr lang="ja-JP" altLang="en-US" sz="2400" b="1" i="0" u="none" strike="noStrike">
                <a:solidFill>
                  <a:srgbClr val="000000"/>
                </a:solidFill>
                <a:effectLst/>
                <a:latin typeface="Meiryo UI" panose="020B0604030504040204" pitchFamily="34" charset="-128"/>
                <a:ea typeface="Meiryo UI" panose="020B0604030504040204" pitchFamily="34" charset="-128"/>
              </a:rPr>
              <a:t>動静脈吻合（どうじょうみゃくふんごう）」という</a:t>
            </a:r>
            <a:endParaRPr lang="en-US" altLang="ja-JP" sz="2400" b="1" i="0" u="none" strike="noStrike" dirty="0">
              <a:solidFill>
                <a:srgbClr val="000000"/>
              </a:solidFill>
              <a:effectLst/>
              <a:latin typeface="Meiryo UI" panose="020B0604030504040204" pitchFamily="34" charset="-128"/>
              <a:ea typeface="Meiryo UI" panose="020B0604030504040204" pitchFamily="34" charset="-128"/>
            </a:endParaRPr>
          </a:p>
          <a:p>
            <a:r>
              <a:rPr lang="ja-JP" altLang="en-US" sz="2400" b="1" i="0" u="none" strike="noStrike">
                <a:solidFill>
                  <a:srgbClr val="000000"/>
                </a:solidFill>
                <a:effectLst/>
                <a:latin typeface="Meiryo UI" panose="020B0604030504040204" pitchFamily="34" charset="-128"/>
                <a:ea typeface="Meiryo UI" panose="020B0604030504040204" pitchFamily="34" charset="-128"/>
              </a:rPr>
              <a:t>血管にあります。</a:t>
            </a:r>
            <a:endParaRPr lang="en" altLang="ja-JP" sz="2400" b="1" i="0" u="none" strike="noStrike" dirty="0">
              <a:solidFill>
                <a:srgbClr val="545151"/>
              </a:solidFill>
              <a:effectLst/>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629FB282-34F6-DCDA-8D40-A657EF403085}"/>
              </a:ext>
            </a:extLst>
          </p:cNvPr>
          <p:cNvSpPr txBox="1"/>
          <p:nvPr/>
        </p:nvSpPr>
        <p:spPr>
          <a:xfrm>
            <a:off x="877309" y="822644"/>
            <a:ext cx="7223759" cy="1077218"/>
          </a:xfrm>
          <a:prstGeom prst="rect">
            <a:avLst/>
          </a:prstGeom>
          <a:noFill/>
        </p:spPr>
        <p:txBody>
          <a:bodyPr wrap="square">
            <a:spAutoFit/>
          </a:bodyPr>
          <a:lstStyle/>
          <a:p>
            <a:pPr algn="ctr"/>
            <a:r>
              <a:rPr lang="ja-JP" altLang="en-US" sz="3200" b="1" i="0" u="none" strike="noStrike">
                <a:solidFill>
                  <a:srgbClr val="FF0000"/>
                </a:solidFill>
                <a:effectLst/>
                <a:highlight>
                  <a:srgbClr val="73FEFF"/>
                </a:highlight>
                <a:latin typeface="Meiryo UI" panose="020B0604030504040204" pitchFamily="34" charset="-128"/>
                <a:ea typeface="Meiryo UI" panose="020B0604030504040204" pitchFamily="34" charset="-128"/>
              </a:rPr>
              <a:t>「手のひら冷却」→ペットボトルを手で握る。→熱中症予防を図ろう！！</a:t>
            </a:r>
          </a:p>
        </p:txBody>
      </p:sp>
      <p:pic>
        <p:nvPicPr>
          <p:cNvPr id="6" name="Picture 2" descr="水分補給をする人のイラスト（女性・ペットボトル）">
            <a:hlinkClick r:id="rId3"/>
            <a:extLst>
              <a:ext uri="{FF2B5EF4-FFF2-40B4-BE49-F238E27FC236}">
                <a16:creationId xmlns:a16="http://schemas.microsoft.com/office/drawing/2014/main" id="{60BE1C98-F818-01E5-4B67-6F765CC6A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3220" y="2298849"/>
            <a:ext cx="2260301" cy="2260301"/>
          </a:xfrm>
          <a:prstGeom prst="rect">
            <a:avLst/>
          </a:prstGeom>
          <a:noFill/>
          <a:extLst>
            <a:ext uri="{909E8E84-426E-40DD-AFC4-6F175D3DCCD1}">
              <a14:hiddenFill xmlns:a14="http://schemas.microsoft.com/office/drawing/2010/main">
                <a:solidFill>
                  <a:srgbClr val="FFFFFF"/>
                </a:solidFill>
              </a14:hiddenFill>
            </a:ext>
          </a:extLst>
        </p:spPr>
      </p:pic>
      <p:sp>
        <p:nvSpPr>
          <p:cNvPr id="7" name="右矢印 6">
            <a:extLst>
              <a:ext uri="{FF2B5EF4-FFF2-40B4-BE49-F238E27FC236}">
                <a16:creationId xmlns:a16="http://schemas.microsoft.com/office/drawing/2014/main" id="{DC712E44-3250-8F2D-523E-363362778208}"/>
              </a:ext>
            </a:extLst>
          </p:cNvPr>
          <p:cNvSpPr/>
          <p:nvPr/>
        </p:nvSpPr>
        <p:spPr>
          <a:xfrm rot="5400000">
            <a:off x="4343399" y="2395624"/>
            <a:ext cx="457200" cy="1127051"/>
          </a:xfrm>
          <a:prstGeom prst="rightArrow">
            <a:avLst/>
          </a:prstGeom>
          <a:solidFill>
            <a:srgbClr val="00FA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矢印 7">
            <a:extLst>
              <a:ext uri="{FF2B5EF4-FFF2-40B4-BE49-F238E27FC236}">
                <a16:creationId xmlns:a16="http://schemas.microsoft.com/office/drawing/2014/main" id="{05ABAD1A-1881-872E-5C71-7D2BFF05F828}"/>
              </a:ext>
            </a:extLst>
          </p:cNvPr>
          <p:cNvSpPr/>
          <p:nvPr/>
        </p:nvSpPr>
        <p:spPr>
          <a:xfrm rot="5400000">
            <a:off x="4343399" y="3683512"/>
            <a:ext cx="457200" cy="1127051"/>
          </a:xfrm>
          <a:prstGeom prst="rightArrow">
            <a:avLst/>
          </a:prstGeom>
          <a:solidFill>
            <a:srgbClr val="00FA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40017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243CAC1-7384-B0A5-69D8-E840DC477A72}"/>
              </a:ext>
            </a:extLst>
          </p:cNvPr>
          <p:cNvPicPr>
            <a:picLocks noChangeAspect="1"/>
          </p:cNvPicPr>
          <p:nvPr/>
        </p:nvPicPr>
        <p:blipFill rotWithShape="1">
          <a:blip r:embed="rId3"/>
          <a:srcRect l="28025" t="5935" r="14909" b="5773"/>
          <a:stretch/>
        </p:blipFill>
        <p:spPr>
          <a:xfrm rot="5400000">
            <a:off x="2246972" y="-1239771"/>
            <a:ext cx="4650055" cy="8667587"/>
          </a:xfrm>
          <a:prstGeom prst="rect">
            <a:avLst/>
          </a:prstGeom>
        </p:spPr>
      </p:pic>
      <p:sp>
        <p:nvSpPr>
          <p:cNvPr id="3" name="テキスト ボックス 2">
            <a:extLst>
              <a:ext uri="{FF2B5EF4-FFF2-40B4-BE49-F238E27FC236}">
                <a16:creationId xmlns:a16="http://schemas.microsoft.com/office/drawing/2014/main" id="{6B604D1A-8236-066D-1135-C3128DD7051D}"/>
              </a:ext>
            </a:extLst>
          </p:cNvPr>
          <p:cNvSpPr txBox="1"/>
          <p:nvPr/>
        </p:nvSpPr>
        <p:spPr>
          <a:xfrm>
            <a:off x="2066583" y="167268"/>
            <a:ext cx="4746812" cy="646331"/>
          </a:xfrm>
          <a:prstGeom prst="rect">
            <a:avLst/>
          </a:prstGeom>
          <a:solidFill>
            <a:schemeClr val="bg1"/>
          </a:solidFill>
        </p:spPr>
        <p:txBody>
          <a:bodyPr wrap="none" rtlCol="0">
            <a:spAutoFit/>
          </a:bodyPr>
          <a:lstStyle/>
          <a:p>
            <a:r>
              <a:rPr kumimoji="1" lang="ja-JP" altLang="en-US" sz="3600" b="1">
                <a:solidFill>
                  <a:srgbClr val="7030A0"/>
                </a:solidFill>
                <a:latin typeface="Meiryo UI" panose="020B0604030504040204" pitchFamily="34" charset="-128"/>
                <a:ea typeface="Meiryo UI" panose="020B0604030504040204" pitchFamily="34" charset="-128"/>
              </a:rPr>
              <a:t>水分補給のタイミング例</a:t>
            </a:r>
          </a:p>
        </p:txBody>
      </p:sp>
      <p:sp>
        <p:nvSpPr>
          <p:cNvPr id="4" name="テキスト ボックス 3">
            <a:extLst>
              <a:ext uri="{FF2B5EF4-FFF2-40B4-BE49-F238E27FC236}">
                <a16:creationId xmlns:a16="http://schemas.microsoft.com/office/drawing/2014/main" id="{DED908BC-8153-1437-4336-7F3F857AC604}"/>
              </a:ext>
            </a:extLst>
          </p:cNvPr>
          <p:cNvSpPr txBox="1"/>
          <p:nvPr/>
        </p:nvSpPr>
        <p:spPr>
          <a:xfrm>
            <a:off x="5172176" y="5025181"/>
            <a:ext cx="3661580" cy="461665"/>
          </a:xfrm>
          <a:prstGeom prst="rect">
            <a:avLst/>
          </a:prstGeom>
          <a:noFill/>
        </p:spPr>
        <p:txBody>
          <a:bodyPr wrap="none" rtlCol="0">
            <a:spAutoFit/>
          </a:bodyPr>
          <a:lstStyle/>
          <a:p>
            <a:r>
              <a:rPr kumimoji="1" lang="ja-JP" altLang="en-US" sz="2400" b="1">
                <a:solidFill>
                  <a:srgbClr val="7030A0"/>
                </a:solidFill>
                <a:latin typeface="Meiryo UI" panose="020B0604030504040204" pitchFamily="34" charset="-128"/>
                <a:ea typeface="Meiryo UI" panose="020B0604030504040204" pitchFamily="34" charset="-128"/>
              </a:rPr>
              <a:t>塩分も適度に摂りましょう！</a:t>
            </a:r>
          </a:p>
        </p:txBody>
      </p:sp>
      <p:sp>
        <p:nvSpPr>
          <p:cNvPr id="5" name="加算記号 4">
            <a:extLst>
              <a:ext uri="{FF2B5EF4-FFF2-40B4-BE49-F238E27FC236}">
                <a16:creationId xmlns:a16="http://schemas.microsoft.com/office/drawing/2014/main" id="{431E2D8D-A938-1973-EF32-846D8BB6A98F}"/>
              </a:ext>
            </a:extLst>
          </p:cNvPr>
          <p:cNvSpPr/>
          <p:nvPr/>
        </p:nvSpPr>
        <p:spPr>
          <a:xfrm>
            <a:off x="6623824" y="4716968"/>
            <a:ext cx="379142" cy="379142"/>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0C48421-D890-0480-7019-3A2B79C9274F}"/>
              </a:ext>
            </a:extLst>
          </p:cNvPr>
          <p:cNvSpPr txBox="1"/>
          <p:nvPr/>
        </p:nvSpPr>
        <p:spPr>
          <a:xfrm>
            <a:off x="2148061" y="5578098"/>
            <a:ext cx="4281941" cy="1200329"/>
          </a:xfrm>
          <a:prstGeom prst="rect">
            <a:avLst/>
          </a:prstGeom>
          <a:solidFill>
            <a:schemeClr val="bg1"/>
          </a:solidFill>
          <a:ln w="38100">
            <a:solidFill>
              <a:srgbClr val="FF40FF"/>
            </a:solidFill>
          </a:ln>
        </p:spPr>
        <p:txBody>
          <a:bodyPr wrap="none" rtlCol="0">
            <a:spAutoFit/>
          </a:bodyPr>
          <a:lstStyle/>
          <a:p>
            <a:pPr algn="ctr"/>
            <a:r>
              <a:rPr kumimoji="1" lang="ja-JP" altLang="en-US" sz="2400">
                <a:latin typeface="Meiryo UI" panose="020B0604030504040204" pitchFamily="34" charset="-128"/>
                <a:ea typeface="Meiryo UI" panose="020B0604030504040204" pitchFamily="34" charset="-128"/>
              </a:rPr>
              <a:t>水分のみの摂取は体液が薄まる</a:t>
            </a:r>
            <a:endParaRPr kumimoji="1" lang="en-US" altLang="ja-JP" sz="24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塩分のみの摂取は体液が濃くなる</a:t>
            </a:r>
            <a:endParaRPr kumimoji="1" lang="en-US" altLang="ja-JP" sz="24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→体のバランスが崩れる</a:t>
            </a:r>
            <a:endParaRPr kumimoji="1" lang="en-US" altLang="ja-JP" sz="2400" dirty="0">
              <a:latin typeface="Meiryo UI" panose="020B0604030504040204" pitchFamily="34" charset="-128"/>
              <a:ea typeface="Meiryo UI" panose="020B0604030504040204" pitchFamily="34" charset="-128"/>
            </a:endParaRPr>
          </a:p>
        </p:txBody>
      </p:sp>
      <p:pic>
        <p:nvPicPr>
          <p:cNvPr id="8194" name="Picture 2" descr="塩あめのイラスト">
            <a:hlinkClick r:id="rId4"/>
            <a:extLst>
              <a:ext uri="{FF2B5EF4-FFF2-40B4-BE49-F238E27FC236}">
                <a16:creationId xmlns:a16="http://schemas.microsoft.com/office/drawing/2014/main" id="{153021A0-906E-CB44-75F7-5758A73D6F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388" y="5389825"/>
            <a:ext cx="1394646" cy="145275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バナナのイラスト（フルーツ）">
            <a:hlinkClick r:id="rId6"/>
            <a:extLst>
              <a:ext uri="{FF2B5EF4-FFF2-40B4-BE49-F238E27FC236}">
                <a16:creationId xmlns:a16="http://schemas.microsoft.com/office/drawing/2014/main" id="{BE9C996A-F3B0-FB48-B52B-F5B8C1F972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3824" y="5563880"/>
            <a:ext cx="1233186" cy="127132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凍らせたペットボトル飲料のイラスト">
            <a:hlinkClick r:id="rId8"/>
            <a:extLst>
              <a:ext uri="{FF2B5EF4-FFF2-40B4-BE49-F238E27FC236}">
                <a16:creationId xmlns:a16="http://schemas.microsoft.com/office/drawing/2014/main" id="{958F35F5-D34E-B144-BD67-41BD7D7DE6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1356" y="3661622"/>
            <a:ext cx="1450678" cy="15683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焼き煎餅のイラスト">
            <a:hlinkClick r:id="rId10"/>
            <a:extLst>
              <a:ext uri="{FF2B5EF4-FFF2-40B4-BE49-F238E27FC236}">
                <a16:creationId xmlns:a16="http://schemas.microsoft.com/office/drawing/2014/main" id="{A8D957C3-CA11-7ABA-9C69-9A710D3E89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26712" y="5332293"/>
            <a:ext cx="1569590" cy="1452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959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B585485-2272-CA64-5095-396A1A5DCE00}"/>
              </a:ext>
            </a:extLst>
          </p:cNvPr>
          <p:cNvSpPr txBox="1"/>
          <p:nvPr/>
        </p:nvSpPr>
        <p:spPr>
          <a:xfrm>
            <a:off x="392009" y="183433"/>
            <a:ext cx="8359981" cy="584775"/>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txBody>
          <a:bodyPr wrap="none" rtlCol="0">
            <a:spAutoFit/>
          </a:bodyPr>
          <a:lstStyle/>
          <a:p>
            <a:r>
              <a:rPr kumimoji="1" lang="ja-JP" altLang="en-US" sz="3200" b="1">
                <a:solidFill>
                  <a:srgbClr val="FF2F92"/>
                </a:solidFill>
                <a:latin typeface="Meiryo UI" panose="020B0604030504040204" pitchFamily="34" charset="-128"/>
                <a:ea typeface="Meiryo UI" panose="020B0604030504040204" pitchFamily="34" charset="-128"/>
              </a:rPr>
              <a:t>あなたと職場に潜む熱中症の原因ありませんか？</a:t>
            </a:r>
          </a:p>
        </p:txBody>
      </p:sp>
      <p:sp>
        <p:nvSpPr>
          <p:cNvPr id="3" name="テキスト ボックス 2">
            <a:extLst>
              <a:ext uri="{FF2B5EF4-FFF2-40B4-BE49-F238E27FC236}">
                <a16:creationId xmlns:a16="http://schemas.microsoft.com/office/drawing/2014/main" id="{61C10697-669B-4E19-A2A1-07F734D7E60B}"/>
              </a:ext>
            </a:extLst>
          </p:cNvPr>
          <p:cNvSpPr txBox="1"/>
          <p:nvPr/>
        </p:nvSpPr>
        <p:spPr>
          <a:xfrm>
            <a:off x="392009" y="927098"/>
            <a:ext cx="8101898" cy="5755422"/>
          </a:xfrm>
          <a:prstGeom prst="rect">
            <a:avLst/>
          </a:prstGeom>
          <a:gradFill>
            <a:gsLst>
              <a:gs pos="0">
                <a:schemeClr val="bg1"/>
              </a:gs>
              <a:gs pos="100000">
                <a:schemeClr val="accent2">
                  <a:lumMod val="20000"/>
                  <a:lumOff val="80000"/>
                </a:schemeClr>
              </a:gs>
            </a:gsLst>
            <a:lin ang="5400000" scaled="0"/>
          </a:gradFill>
        </p:spPr>
        <p:txBody>
          <a:bodyPr wrap="none" rtlCol="0">
            <a:spAutoFit/>
          </a:bodyPr>
          <a:lstStyle/>
          <a:p>
            <a:r>
              <a:rPr kumimoji="1" lang="ja-JP" altLang="en-US" sz="2400" b="1">
                <a:solidFill>
                  <a:srgbClr val="7030A0"/>
                </a:solidFill>
                <a:latin typeface="Meiryo UI" panose="020B0604030504040204" pitchFamily="34" charset="-128"/>
                <a:ea typeface="Meiryo UI" panose="020B0604030504040204" pitchFamily="34" charset="-128"/>
              </a:rPr>
              <a:t>▼</a:t>
            </a:r>
            <a:r>
              <a:rPr kumimoji="1" lang="en-US" altLang="ja-JP" sz="2400" b="1" dirty="0">
                <a:solidFill>
                  <a:srgbClr val="7030A0"/>
                </a:solidFill>
                <a:latin typeface="Meiryo UI" panose="020B0604030504040204" pitchFamily="34" charset="-128"/>
                <a:ea typeface="Meiryo UI" panose="020B0604030504040204" pitchFamily="34" charset="-128"/>
              </a:rPr>
              <a:t>WBGT</a:t>
            </a:r>
            <a:r>
              <a:rPr kumimoji="1" lang="ja-JP" altLang="en-US" sz="2400" b="1">
                <a:solidFill>
                  <a:srgbClr val="7030A0"/>
                </a:solidFill>
                <a:latin typeface="Meiryo UI" panose="020B0604030504040204" pitchFamily="34" charset="-128"/>
                <a:ea typeface="Meiryo UI" panose="020B0604030504040204" pitchFamily="34" charset="-128"/>
              </a:rPr>
              <a:t>値の測定不足、またはしていない</a:t>
            </a:r>
            <a:endParaRPr kumimoji="1" lang="en-US" altLang="ja-JP" sz="2400" b="1" dirty="0">
              <a:solidFill>
                <a:srgbClr val="7030A0"/>
              </a:solidFill>
              <a:latin typeface="Meiryo UI" panose="020B0604030504040204" pitchFamily="34" charset="-128"/>
              <a:ea typeface="Meiryo UI" panose="020B0604030504040204" pitchFamily="34" charset="-128"/>
            </a:endParaRPr>
          </a:p>
          <a:p>
            <a:endParaRPr kumimoji="1" lang="en-US" altLang="ja-JP" sz="800" b="1" dirty="0">
              <a:solidFill>
                <a:srgbClr val="7030A0"/>
              </a:solidFill>
              <a:latin typeface="Meiryo UI" panose="020B0604030504040204" pitchFamily="34" charset="-128"/>
              <a:ea typeface="Meiryo UI" panose="020B0604030504040204" pitchFamily="34" charset="-128"/>
            </a:endParaRPr>
          </a:p>
          <a:p>
            <a:r>
              <a:rPr kumimoji="1" lang="ja-JP" altLang="en-US" sz="2400" b="1">
                <a:solidFill>
                  <a:srgbClr val="7030A0"/>
                </a:solidFill>
                <a:latin typeface="Meiryo UI" panose="020B0604030504040204" pitchFamily="34" charset="-128"/>
                <a:ea typeface="Meiryo UI" panose="020B0604030504040204" pitchFamily="34" charset="-128"/>
              </a:rPr>
              <a:t>▼適切な休憩場所が設置されていない</a:t>
            </a:r>
            <a:endParaRPr kumimoji="1" lang="en-US" altLang="ja-JP" sz="2400" b="1" dirty="0">
              <a:solidFill>
                <a:srgbClr val="7030A0"/>
              </a:solidFill>
              <a:latin typeface="Meiryo UI" panose="020B0604030504040204" pitchFamily="34" charset="-128"/>
              <a:ea typeface="Meiryo UI" panose="020B0604030504040204" pitchFamily="34" charset="-128"/>
            </a:endParaRPr>
          </a:p>
          <a:p>
            <a:endParaRPr kumimoji="1" lang="en-US" altLang="ja-JP" sz="800" b="1" dirty="0">
              <a:solidFill>
                <a:srgbClr val="7030A0"/>
              </a:solidFill>
              <a:latin typeface="Meiryo UI" panose="020B0604030504040204" pitchFamily="34" charset="-128"/>
              <a:ea typeface="Meiryo UI" panose="020B0604030504040204" pitchFamily="34" charset="-128"/>
            </a:endParaRPr>
          </a:p>
          <a:p>
            <a:r>
              <a:rPr kumimoji="1" lang="ja-JP" altLang="en-US" sz="2400" b="1">
                <a:solidFill>
                  <a:srgbClr val="7030A0"/>
                </a:solidFill>
                <a:latin typeface="Meiryo UI" panose="020B0604030504040204" pitchFamily="34" charset="-128"/>
                <a:ea typeface="Meiryo UI" panose="020B0604030504040204" pitchFamily="34" charset="-128"/>
              </a:rPr>
              <a:t>▼急に暑くなった、湿度が上がった</a:t>
            </a:r>
            <a:endParaRPr kumimoji="1" lang="en-US" altLang="ja-JP" sz="2400" b="1" dirty="0">
              <a:solidFill>
                <a:srgbClr val="7030A0"/>
              </a:solidFill>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ja-JP" altLang="en-US" sz="2400" b="1">
                <a:solidFill>
                  <a:srgbClr val="002060"/>
                </a:solidFill>
                <a:latin typeface="Meiryo UI" panose="020B0604030504040204" pitchFamily="34" charset="-128"/>
                <a:ea typeface="Meiryo UI" panose="020B0604030504040204" pitchFamily="34" charset="-128"/>
              </a:rPr>
              <a:t>▼暑さに慣れていない→</a:t>
            </a:r>
            <a:r>
              <a:rPr kumimoji="1" lang="ja-JP" altLang="en-US" sz="2400" b="1" u="sng">
                <a:solidFill>
                  <a:srgbClr val="002060"/>
                </a:solidFill>
                <a:latin typeface="Meiryo UI" panose="020B0604030504040204" pitchFamily="34" charset="-128"/>
                <a:ea typeface="Meiryo UI" panose="020B0604030504040204" pitchFamily="34" charset="-128"/>
              </a:rPr>
              <a:t>暑熱順化</a:t>
            </a:r>
            <a:r>
              <a:rPr kumimoji="1" lang="ja-JP" altLang="en-US" sz="2400" b="1">
                <a:solidFill>
                  <a:srgbClr val="002060"/>
                </a:solidFill>
                <a:latin typeface="Meiryo UI" panose="020B0604030504040204" pitchFamily="34" charset="-128"/>
                <a:ea typeface="Meiryo UI" panose="020B0604030504040204" pitchFamily="34" charset="-128"/>
              </a:rPr>
              <a:t>が不十分</a:t>
            </a:r>
            <a:endParaRPr kumimoji="1" lang="en-US" altLang="ja-JP" sz="2400" b="1" dirty="0">
              <a:solidFill>
                <a:srgbClr val="002060"/>
              </a:solidFill>
              <a:latin typeface="Meiryo UI" panose="020B0604030504040204" pitchFamily="34" charset="-128"/>
              <a:ea typeface="Meiryo UI" panose="020B0604030504040204" pitchFamily="34" charset="-128"/>
            </a:endParaRPr>
          </a:p>
          <a:p>
            <a:endParaRPr kumimoji="1" lang="en-US" altLang="ja-JP" sz="800" b="1" dirty="0">
              <a:solidFill>
                <a:srgbClr val="002060"/>
              </a:solidFill>
              <a:latin typeface="Meiryo UI" panose="020B0604030504040204" pitchFamily="34" charset="-128"/>
              <a:ea typeface="Meiryo UI" panose="020B0604030504040204" pitchFamily="34" charset="-128"/>
            </a:endParaRPr>
          </a:p>
          <a:p>
            <a:r>
              <a:rPr kumimoji="1" lang="ja-JP" altLang="en-US" sz="2400" b="1">
                <a:solidFill>
                  <a:srgbClr val="002060"/>
                </a:solidFill>
                <a:latin typeface="Meiryo UI" panose="020B0604030504040204" pitchFamily="34" charset="-128"/>
                <a:ea typeface="Meiryo UI" panose="020B0604030504040204" pitchFamily="34" charset="-128"/>
              </a:rPr>
              <a:t>▼単独作業、強度の強い作業をしていて倒れた</a:t>
            </a:r>
            <a:endParaRPr kumimoji="1" lang="en-US" altLang="ja-JP" sz="2400" b="1" dirty="0">
              <a:solidFill>
                <a:srgbClr val="002060"/>
              </a:solidFill>
              <a:latin typeface="Meiryo UI" panose="020B0604030504040204" pitchFamily="34" charset="-128"/>
              <a:ea typeface="Meiryo UI" panose="020B0604030504040204" pitchFamily="34" charset="-128"/>
            </a:endParaRPr>
          </a:p>
          <a:p>
            <a:endParaRPr kumimoji="1" lang="en-US" altLang="ja-JP" sz="800" b="1" dirty="0">
              <a:solidFill>
                <a:srgbClr val="002060"/>
              </a:solidFill>
              <a:latin typeface="Meiryo UI" panose="020B0604030504040204" pitchFamily="34" charset="-128"/>
              <a:ea typeface="Meiryo UI" panose="020B0604030504040204" pitchFamily="34" charset="-128"/>
            </a:endParaRPr>
          </a:p>
          <a:p>
            <a:r>
              <a:rPr kumimoji="1" lang="ja-JP" altLang="en-US" sz="2400" b="1">
                <a:solidFill>
                  <a:srgbClr val="002060"/>
                </a:solidFill>
                <a:latin typeface="Meiryo UI" panose="020B0604030504040204" pitchFamily="34" charset="-128"/>
                <a:ea typeface="Meiryo UI" panose="020B0604030504040204" pitchFamily="34" charset="-128"/>
              </a:rPr>
              <a:t>▼熱のこもる服装、十分な休憩をとらない</a:t>
            </a:r>
            <a:endParaRPr kumimoji="1" lang="en-US" altLang="ja-JP" sz="2400" b="1" dirty="0">
              <a:solidFill>
                <a:srgbClr val="002060"/>
              </a:solidFill>
              <a:latin typeface="Meiryo UI" panose="020B0604030504040204" pitchFamily="34" charset="-128"/>
              <a:ea typeface="Meiryo UI" panose="020B0604030504040204" pitchFamily="34" charset="-128"/>
            </a:endParaRPr>
          </a:p>
          <a:p>
            <a:endParaRPr kumimoji="1" lang="en-US" altLang="ja-JP" sz="800" b="1" dirty="0">
              <a:solidFill>
                <a:srgbClr val="002060"/>
              </a:solidFill>
              <a:latin typeface="Meiryo UI" panose="020B0604030504040204" pitchFamily="34" charset="-128"/>
              <a:ea typeface="Meiryo UI" panose="020B0604030504040204" pitchFamily="34" charset="-128"/>
            </a:endParaRPr>
          </a:p>
          <a:p>
            <a:r>
              <a:rPr kumimoji="1" lang="ja-JP" altLang="en-US" sz="2400" b="1">
                <a:solidFill>
                  <a:srgbClr val="002060"/>
                </a:solidFill>
                <a:latin typeface="Meiryo UI" panose="020B0604030504040204" pitchFamily="34" charset="-128"/>
                <a:ea typeface="Meiryo UI" panose="020B0604030504040204" pitchFamily="34" charset="-128"/>
              </a:rPr>
              <a:t>▼水分・塩分の摂取が十分に行われていなかった</a:t>
            </a:r>
            <a:endParaRPr kumimoji="1" lang="en-US" altLang="ja-JP" sz="2400" b="1" dirty="0">
              <a:solidFill>
                <a:srgbClr val="002060"/>
              </a:solidFill>
              <a:latin typeface="Meiryo UI" panose="020B0604030504040204" pitchFamily="34" charset="-128"/>
              <a:ea typeface="Meiryo UI" panose="020B0604030504040204" pitchFamily="34" charset="-128"/>
            </a:endParaRPr>
          </a:p>
          <a:p>
            <a:endParaRPr kumimoji="1" lang="en-US" altLang="ja-JP" sz="800" b="1" dirty="0">
              <a:solidFill>
                <a:srgbClr val="002060"/>
              </a:solidFill>
              <a:latin typeface="Meiryo UI" panose="020B0604030504040204" pitchFamily="34" charset="-128"/>
              <a:ea typeface="Meiryo UI" panose="020B0604030504040204" pitchFamily="34" charset="-128"/>
            </a:endParaRPr>
          </a:p>
          <a:p>
            <a:r>
              <a:rPr kumimoji="1" lang="ja-JP" altLang="en-US" sz="2400" b="1">
                <a:solidFill>
                  <a:srgbClr val="002060"/>
                </a:solidFill>
                <a:latin typeface="Meiryo UI" panose="020B0604030504040204" pitchFamily="34" charset="-128"/>
                <a:ea typeface="Meiryo UI" panose="020B0604030504040204" pitchFamily="34" charset="-128"/>
              </a:rPr>
              <a:t>▼前日に過度の飲酒、寝不足</a:t>
            </a:r>
            <a:r>
              <a:rPr kumimoji="1" lang="en-US" altLang="ja-JP" sz="2400" b="1" dirty="0">
                <a:solidFill>
                  <a:srgbClr val="002060"/>
                </a:solidFill>
                <a:latin typeface="Meiryo UI" panose="020B0604030504040204" pitchFamily="34" charset="-128"/>
                <a:ea typeface="Meiryo UI" panose="020B0604030504040204" pitchFamily="34" charset="-128"/>
              </a:rPr>
              <a:t>(</a:t>
            </a:r>
            <a:r>
              <a:rPr kumimoji="1" lang="ja-JP" altLang="en-US" sz="2400" b="1">
                <a:solidFill>
                  <a:srgbClr val="002060"/>
                </a:solidFill>
                <a:latin typeface="Meiryo UI" panose="020B0604030504040204" pitchFamily="34" charset="-128"/>
                <a:ea typeface="Meiryo UI" panose="020B0604030504040204" pitchFamily="34" charset="-128"/>
              </a:rPr>
              <a:t>睡眠不十分</a:t>
            </a:r>
            <a:r>
              <a:rPr kumimoji="1" lang="en-US" altLang="ja-JP" sz="2400" b="1" dirty="0">
                <a:solidFill>
                  <a:srgbClr val="002060"/>
                </a:solidFill>
                <a:latin typeface="Meiryo UI" panose="020B0604030504040204" pitchFamily="34" charset="-128"/>
                <a:ea typeface="Meiryo UI" panose="020B0604030504040204" pitchFamily="34" charset="-128"/>
              </a:rPr>
              <a:t>)</a:t>
            </a:r>
            <a:r>
              <a:rPr kumimoji="1" lang="ja-JP" altLang="en-US" sz="2400" b="1">
                <a:solidFill>
                  <a:srgbClr val="002060"/>
                </a:solidFill>
                <a:latin typeface="Meiryo UI" panose="020B0604030504040204" pitchFamily="34" charset="-128"/>
                <a:ea typeface="Meiryo UI" panose="020B0604030504040204" pitchFamily="34" charset="-128"/>
              </a:rPr>
              <a:t>、当日の朝食抜き</a:t>
            </a:r>
            <a:endParaRPr kumimoji="1" lang="en-US" altLang="ja-JP" sz="2400" b="1" dirty="0">
              <a:solidFill>
                <a:srgbClr val="002060"/>
              </a:solidFill>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ja-JP" altLang="en-US" sz="2400" b="1">
                <a:solidFill>
                  <a:srgbClr val="0432FF"/>
                </a:solidFill>
                <a:latin typeface="Meiryo UI" panose="020B0604030504040204" pitchFamily="34" charset="-128"/>
                <a:ea typeface="Meiryo UI" panose="020B0604030504040204" pitchFamily="34" charset="-128"/>
              </a:rPr>
              <a:t>▼体調不良、または回復まもなく屋外作業に携わった</a:t>
            </a:r>
            <a:endParaRPr kumimoji="1" lang="en-US" altLang="ja-JP" sz="2400" b="1" dirty="0">
              <a:solidFill>
                <a:srgbClr val="0432FF"/>
              </a:solidFill>
              <a:latin typeface="Meiryo UI" panose="020B0604030504040204" pitchFamily="34" charset="-128"/>
              <a:ea typeface="Meiryo UI" panose="020B0604030504040204" pitchFamily="34" charset="-128"/>
            </a:endParaRPr>
          </a:p>
          <a:p>
            <a:endParaRPr kumimoji="1" lang="en-US" altLang="ja-JP" sz="800" b="1" dirty="0">
              <a:solidFill>
                <a:srgbClr val="0432FF"/>
              </a:solidFill>
              <a:latin typeface="Meiryo UI" panose="020B0604030504040204" pitchFamily="34" charset="-128"/>
              <a:ea typeface="Meiryo UI" panose="020B0604030504040204" pitchFamily="34" charset="-128"/>
            </a:endParaRPr>
          </a:p>
          <a:p>
            <a:r>
              <a:rPr kumimoji="1" lang="ja-JP" altLang="en-US" sz="2400" b="1">
                <a:solidFill>
                  <a:srgbClr val="0432FF"/>
                </a:solidFill>
                <a:latin typeface="Meiryo UI" panose="020B0604030504040204" pitchFamily="34" charset="-128"/>
                <a:ea typeface="Meiryo UI" panose="020B0604030504040204" pitchFamily="34" charset="-128"/>
              </a:rPr>
              <a:t>▼健康管理不十分であった（例；健康診断未受診）</a:t>
            </a:r>
            <a:endParaRPr kumimoji="1" lang="en-US" altLang="ja-JP" sz="2400" b="1" dirty="0">
              <a:solidFill>
                <a:srgbClr val="0432FF"/>
              </a:solidFill>
              <a:latin typeface="Meiryo UI" panose="020B0604030504040204" pitchFamily="34" charset="-128"/>
              <a:ea typeface="Meiryo UI" panose="020B0604030504040204" pitchFamily="34" charset="-128"/>
            </a:endParaRPr>
          </a:p>
          <a:p>
            <a:endParaRPr kumimoji="1" lang="en-US" altLang="ja-JP" sz="800" b="1" dirty="0">
              <a:solidFill>
                <a:srgbClr val="0432FF"/>
              </a:solidFill>
              <a:latin typeface="Meiryo UI" panose="020B0604030504040204" pitchFamily="34" charset="-128"/>
              <a:ea typeface="Meiryo UI" panose="020B0604030504040204" pitchFamily="34" charset="-128"/>
            </a:endParaRPr>
          </a:p>
          <a:p>
            <a:r>
              <a:rPr kumimoji="1" lang="ja-JP" altLang="en-US" sz="2400" b="1">
                <a:solidFill>
                  <a:srgbClr val="0432FF"/>
                </a:solidFill>
                <a:latin typeface="Meiryo UI" panose="020B0604030504040204" pitchFamily="34" charset="-128"/>
                <a:ea typeface="Meiryo UI" panose="020B0604030504040204" pitchFamily="34" charset="-128"/>
              </a:rPr>
              <a:t>▼持病があるにも関わらず、強度の強い作業を行った</a:t>
            </a:r>
            <a:endParaRPr kumimoji="1" lang="en-US" altLang="ja-JP" sz="2400" b="1" dirty="0">
              <a:solidFill>
                <a:srgbClr val="0432FF"/>
              </a:solidFill>
              <a:latin typeface="Meiryo UI" panose="020B0604030504040204" pitchFamily="34" charset="-128"/>
              <a:ea typeface="Meiryo UI" panose="020B0604030504040204" pitchFamily="34" charset="-128"/>
            </a:endParaRPr>
          </a:p>
        </p:txBody>
      </p:sp>
      <p:pic>
        <p:nvPicPr>
          <p:cNvPr id="4" name="Picture 2" descr="男性作業員のイラスト「居眠り」">
            <a:hlinkClick r:id="rId3"/>
            <a:extLst>
              <a:ext uri="{FF2B5EF4-FFF2-40B4-BE49-F238E27FC236}">
                <a16:creationId xmlns:a16="http://schemas.microsoft.com/office/drawing/2014/main" id="{6918BFF2-764D-ED27-B872-DFF3D6B9C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021" y="3072809"/>
            <a:ext cx="1366666" cy="174733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52428956-4253-90D5-9115-ADC8B7953ED7}"/>
              </a:ext>
            </a:extLst>
          </p:cNvPr>
          <p:cNvSpPr txBox="1"/>
          <p:nvPr/>
        </p:nvSpPr>
        <p:spPr>
          <a:xfrm>
            <a:off x="6698256" y="1228839"/>
            <a:ext cx="1415772" cy="461665"/>
          </a:xfrm>
          <a:prstGeom prst="rect">
            <a:avLst/>
          </a:prstGeom>
          <a:solidFill>
            <a:schemeClr val="accent6">
              <a:lumMod val="75000"/>
            </a:schemeClr>
          </a:solidFill>
        </p:spPr>
        <p:txBody>
          <a:bodyPr wrap="none" rtlCol="0">
            <a:spAutoFit/>
          </a:bodyPr>
          <a:lstStyle/>
          <a:p>
            <a:r>
              <a:rPr kumimoji="1" lang="ja-JP" altLang="en-US" sz="2400" b="1">
                <a:solidFill>
                  <a:schemeClr val="bg1"/>
                </a:solidFill>
                <a:latin typeface="Meiryo UI" panose="020B0604030504040204" pitchFamily="34" charset="-128"/>
                <a:ea typeface="Meiryo UI" panose="020B0604030504040204" pitchFamily="34" charset="-128"/>
              </a:rPr>
              <a:t>環境要因</a:t>
            </a:r>
          </a:p>
        </p:txBody>
      </p:sp>
      <p:sp>
        <p:nvSpPr>
          <p:cNvPr id="6" name="テキスト ボックス 5">
            <a:extLst>
              <a:ext uri="{FF2B5EF4-FFF2-40B4-BE49-F238E27FC236}">
                <a16:creationId xmlns:a16="http://schemas.microsoft.com/office/drawing/2014/main" id="{82658EE2-598A-13CB-13FB-D4831BB4C7BA}"/>
              </a:ext>
            </a:extLst>
          </p:cNvPr>
          <p:cNvSpPr txBox="1"/>
          <p:nvPr/>
        </p:nvSpPr>
        <p:spPr>
          <a:xfrm>
            <a:off x="6719949" y="2702421"/>
            <a:ext cx="1415772" cy="461665"/>
          </a:xfrm>
          <a:prstGeom prst="rect">
            <a:avLst/>
          </a:prstGeom>
          <a:solidFill>
            <a:srgbClr val="002060"/>
          </a:solidFill>
        </p:spPr>
        <p:txBody>
          <a:bodyPr wrap="none" rtlCol="0">
            <a:spAutoFit/>
          </a:bodyPr>
          <a:lstStyle/>
          <a:p>
            <a:r>
              <a:rPr kumimoji="1" lang="ja-JP" altLang="en-US" sz="2400" b="1">
                <a:solidFill>
                  <a:schemeClr val="bg1"/>
                </a:solidFill>
                <a:latin typeface="Meiryo UI" panose="020B0604030504040204" pitchFamily="34" charset="-128"/>
                <a:ea typeface="Meiryo UI" panose="020B0604030504040204" pitchFamily="34" charset="-128"/>
              </a:rPr>
              <a:t>作業要因</a:t>
            </a:r>
          </a:p>
        </p:txBody>
      </p:sp>
      <p:sp>
        <p:nvSpPr>
          <p:cNvPr id="7" name="テキスト ボックス 6">
            <a:extLst>
              <a:ext uri="{FF2B5EF4-FFF2-40B4-BE49-F238E27FC236}">
                <a16:creationId xmlns:a16="http://schemas.microsoft.com/office/drawing/2014/main" id="{B5795A09-FA8B-483F-BD7D-EFBCCDBF0E59}"/>
              </a:ext>
            </a:extLst>
          </p:cNvPr>
          <p:cNvSpPr txBox="1"/>
          <p:nvPr/>
        </p:nvSpPr>
        <p:spPr>
          <a:xfrm>
            <a:off x="7427835" y="5684808"/>
            <a:ext cx="1415772" cy="461665"/>
          </a:xfrm>
          <a:prstGeom prst="rect">
            <a:avLst/>
          </a:prstGeom>
          <a:solidFill>
            <a:srgbClr val="0432FF"/>
          </a:solidFill>
        </p:spPr>
        <p:txBody>
          <a:bodyPr wrap="none" rtlCol="0">
            <a:spAutoFit/>
          </a:bodyPr>
          <a:lstStyle/>
          <a:p>
            <a:r>
              <a:rPr kumimoji="1" lang="ja-JP" altLang="en-US" sz="2400" b="1">
                <a:solidFill>
                  <a:schemeClr val="bg1"/>
                </a:solidFill>
                <a:latin typeface="Meiryo UI" panose="020B0604030504040204" pitchFamily="34" charset="-128"/>
                <a:ea typeface="Meiryo UI" panose="020B0604030504040204" pitchFamily="34" charset="-128"/>
              </a:rPr>
              <a:t>人的要因</a:t>
            </a:r>
          </a:p>
        </p:txBody>
      </p:sp>
    </p:spTree>
    <p:extLst>
      <p:ext uri="{BB962C8B-B14F-4D97-AF65-F5344CB8AC3E}">
        <p14:creationId xmlns:p14="http://schemas.microsoft.com/office/powerpoint/2010/main" val="225917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FACE1A3-22A2-6F39-A30A-047B5457820F}"/>
              </a:ext>
            </a:extLst>
          </p:cNvPr>
          <p:cNvSpPr/>
          <p:nvPr/>
        </p:nvSpPr>
        <p:spPr>
          <a:xfrm>
            <a:off x="2633007" y="25745"/>
            <a:ext cx="3570208" cy="769441"/>
          </a:xfrm>
          <a:prstGeom prst="rect">
            <a:avLst/>
          </a:prstGeom>
        </p:spPr>
        <p:txBody>
          <a:bodyPr wrap="none">
            <a:spAutoFit/>
          </a:bodyPr>
          <a:lstStyle/>
          <a:p>
            <a:pPr fontAlgn="base"/>
            <a:r>
              <a:rPr lang="ja-JP" altLang="en-US" sz="4400" b="1">
                <a:solidFill>
                  <a:srgbClr val="002060"/>
                </a:solidFill>
                <a:latin typeface="Meiryo UI" panose="020B0604030504040204" pitchFamily="34" charset="-128"/>
                <a:ea typeface="Meiryo UI" panose="020B0604030504040204" pitchFamily="34" charset="-128"/>
              </a:rPr>
              <a:t>作業環境管理</a:t>
            </a:r>
            <a:endParaRPr lang="ja-JP" altLang="en-US" sz="4400" b="1" i="0" u="none" strike="noStrike">
              <a:solidFill>
                <a:srgbClr val="002060"/>
              </a:solidFill>
              <a:effectLst/>
              <a:latin typeface="Meiryo UI" panose="020B0604030504040204" pitchFamily="34" charset="-128"/>
              <a:ea typeface="Meiryo UI" panose="020B0604030504040204" pitchFamily="34" charset="-128"/>
            </a:endParaRPr>
          </a:p>
        </p:txBody>
      </p:sp>
      <p:sp>
        <p:nvSpPr>
          <p:cNvPr id="3" name="正方形/長方形 2">
            <a:extLst>
              <a:ext uri="{FF2B5EF4-FFF2-40B4-BE49-F238E27FC236}">
                <a16:creationId xmlns:a16="http://schemas.microsoft.com/office/drawing/2014/main" id="{95CA05A7-73FC-9C72-D920-56585D176D7C}"/>
              </a:ext>
            </a:extLst>
          </p:cNvPr>
          <p:cNvSpPr/>
          <p:nvPr/>
        </p:nvSpPr>
        <p:spPr>
          <a:xfrm>
            <a:off x="236337" y="742021"/>
            <a:ext cx="8780358" cy="2754600"/>
          </a:xfrm>
          <a:prstGeom prst="rect">
            <a:avLst/>
          </a:prstGeom>
          <a:gradFill>
            <a:gsLst>
              <a:gs pos="0">
                <a:schemeClr val="bg1"/>
              </a:gs>
              <a:gs pos="100000">
                <a:schemeClr val="accent2">
                  <a:lumMod val="20000"/>
                  <a:lumOff val="80000"/>
                </a:schemeClr>
              </a:gs>
            </a:gsLst>
            <a:lin ang="5400000" scaled="1"/>
          </a:gradFill>
        </p:spPr>
        <p:txBody>
          <a:bodyPr wrap="square">
            <a:spAutoFit/>
          </a:bodyPr>
          <a:lstStyle/>
          <a:p>
            <a:pPr fontAlgn="base"/>
            <a:r>
              <a:rPr lang="ja-JP" altLang="en-US" sz="2800" b="1">
                <a:solidFill>
                  <a:srgbClr val="FF0000"/>
                </a:solidFill>
                <a:latin typeface="Meiryo UI" panose="020B0604030504040204" pitchFamily="34" charset="-128"/>
                <a:ea typeface="Meiryo UI" panose="020B0604030504040204" pitchFamily="34" charset="-128"/>
              </a:rPr>
              <a:t>暑さ指数（</a:t>
            </a:r>
            <a:r>
              <a:rPr lang="en" altLang="ja-JP" sz="2800" b="1" dirty="0">
                <a:solidFill>
                  <a:srgbClr val="FF0000"/>
                </a:solidFill>
                <a:latin typeface="Meiryo UI" panose="020B0604030504040204" pitchFamily="34" charset="-128"/>
                <a:ea typeface="Meiryo UI" panose="020B0604030504040204" pitchFamily="34" charset="-128"/>
              </a:rPr>
              <a:t>WBGT</a:t>
            </a:r>
            <a:r>
              <a:rPr lang="ja-JP" altLang="en" sz="2800" b="1">
                <a:solidFill>
                  <a:srgbClr val="FF0000"/>
                </a:solidFill>
                <a:latin typeface="Meiryo UI" panose="020B0604030504040204" pitchFamily="34" charset="-128"/>
                <a:ea typeface="Meiryo UI" panose="020B0604030504040204" pitchFamily="34" charset="-128"/>
              </a:rPr>
              <a:t>）</a:t>
            </a:r>
            <a:r>
              <a:rPr lang="ja-JP" altLang="en-US" sz="2800" b="1">
                <a:solidFill>
                  <a:srgbClr val="FF0000"/>
                </a:solidFill>
                <a:latin typeface="Meiryo UI" panose="020B0604030504040204" pitchFamily="34" charset="-128"/>
                <a:ea typeface="Meiryo UI" panose="020B0604030504040204" pitchFamily="34" charset="-128"/>
              </a:rPr>
              <a:t>の低減</a:t>
            </a:r>
            <a:endParaRPr lang="en-US" altLang="ja-JP" sz="2800" b="1" dirty="0">
              <a:solidFill>
                <a:srgbClr val="FF0000"/>
              </a:solidFill>
              <a:latin typeface="Meiryo UI" panose="020B0604030504040204" pitchFamily="34" charset="-128"/>
              <a:ea typeface="Meiryo UI" panose="020B0604030504040204" pitchFamily="34" charset="-128"/>
            </a:endParaRPr>
          </a:p>
          <a:p>
            <a:pPr fontAlgn="base"/>
            <a:endParaRPr lang="en-US" altLang="ja-JP" sz="900" b="1" dirty="0">
              <a:solidFill>
                <a:srgbClr val="FF0000"/>
              </a:solidFill>
              <a:latin typeface="Meiryo UI" panose="020B0604030504040204" pitchFamily="34" charset="-128"/>
              <a:ea typeface="Meiryo UI" panose="020B0604030504040204" pitchFamily="34" charset="-128"/>
            </a:endParaRPr>
          </a:p>
          <a:p>
            <a:pPr marL="342900" indent="-342900" fontAlgn="base">
              <a:buFont typeface="Wingdings" pitchFamily="2" charset="2"/>
              <a:buChar char="u"/>
            </a:pPr>
            <a:r>
              <a:rPr lang="ja-JP" altLang="en-US" sz="2400">
                <a:solidFill>
                  <a:srgbClr val="333333"/>
                </a:solidFill>
                <a:latin typeface="Meiryo UI" panose="020B0604030504040204" pitchFamily="34" charset="-128"/>
                <a:ea typeface="Meiryo UI" panose="020B0604030504040204" pitchFamily="34" charset="-128"/>
              </a:rPr>
              <a:t>発熱体と労働者の間の</a:t>
            </a:r>
            <a:r>
              <a:rPr lang="ja-JP" altLang="en-US" sz="2400" b="1" u="sng">
                <a:solidFill>
                  <a:srgbClr val="7030A0"/>
                </a:solidFill>
                <a:latin typeface="Meiryo UI" panose="020B0604030504040204" pitchFamily="34" charset="-128"/>
                <a:ea typeface="Meiryo UI" panose="020B0604030504040204" pitchFamily="34" charset="-128"/>
              </a:rPr>
              <a:t>熱を遮る</a:t>
            </a:r>
            <a:r>
              <a:rPr lang="ja-JP" altLang="en-US" sz="2400">
                <a:latin typeface="Meiryo UI" panose="020B0604030504040204" pitchFamily="34" charset="-128"/>
                <a:ea typeface="Meiryo UI" panose="020B0604030504040204" pitchFamily="34" charset="-128"/>
              </a:rPr>
              <a:t>遮へい板、通風の確保</a:t>
            </a:r>
            <a:endParaRPr lang="en-US" altLang="ja-JP" sz="2400" dirty="0">
              <a:latin typeface="Meiryo UI" panose="020B0604030504040204" pitchFamily="34" charset="-128"/>
              <a:ea typeface="Meiryo UI" panose="020B0604030504040204" pitchFamily="34" charset="-128"/>
            </a:endParaRPr>
          </a:p>
          <a:p>
            <a:pPr marL="342900" indent="-342900" fontAlgn="base">
              <a:buFont typeface="Wingdings" pitchFamily="2" charset="2"/>
              <a:buChar char="u"/>
            </a:pPr>
            <a:r>
              <a:rPr lang="ja-JP" altLang="en-US" sz="2400">
                <a:latin typeface="Meiryo UI" panose="020B0604030504040204" pitchFamily="34" charset="-128"/>
                <a:ea typeface="Meiryo UI" panose="020B0604030504040204" pitchFamily="34" charset="-128"/>
              </a:rPr>
              <a:t>屋外の作業場では直射日光や照り返しを遮る熱源の除去</a:t>
            </a:r>
            <a:endParaRPr lang="en-US" altLang="ja-JP" sz="2400" dirty="0">
              <a:latin typeface="Meiryo UI" panose="020B0604030504040204" pitchFamily="34" charset="-128"/>
              <a:ea typeface="Meiryo UI" panose="020B0604030504040204" pitchFamily="34" charset="-128"/>
            </a:endParaRPr>
          </a:p>
          <a:p>
            <a:pPr marL="342900" indent="-342900" fontAlgn="base">
              <a:buFont typeface="Wingdings" pitchFamily="2" charset="2"/>
              <a:buChar char="u"/>
            </a:pPr>
            <a:r>
              <a:rPr lang="ja-JP" altLang="en-US" sz="2400">
                <a:latin typeface="Meiryo UI" panose="020B0604030504040204" pitchFamily="34" charset="-128"/>
                <a:ea typeface="Meiryo UI" panose="020B0604030504040204" pitchFamily="34" charset="-128"/>
              </a:rPr>
              <a:t>空調の利用→</a:t>
            </a:r>
            <a:r>
              <a:rPr lang="ja-JP" altLang="en-US" sz="2400" u="sng">
                <a:solidFill>
                  <a:srgbClr val="0432FF"/>
                </a:solidFill>
                <a:latin typeface="Meiryo UI" panose="020B0604030504040204" pitchFamily="34" charset="-128"/>
                <a:ea typeface="Meiryo UI" panose="020B0604030504040204" pitchFamily="34" charset="-128"/>
              </a:rPr>
              <a:t>エアコンや除湿器、スポットクーラー</a:t>
            </a:r>
            <a:r>
              <a:rPr lang="ja-JP" altLang="en-US" sz="2400">
                <a:latin typeface="Meiryo UI" panose="020B0604030504040204" pitchFamily="34" charset="-128"/>
                <a:ea typeface="Meiryo UI" panose="020B0604030504040204" pitchFamily="34" charset="-128"/>
              </a:rPr>
              <a:t>の使用</a:t>
            </a:r>
            <a:endParaRPr lang="en-US" altLang="ja-JP" sz="2400" dirty="0">
              <a:latin typeface="Meiryo UI" panose="020B0604030504040204" pitchFamily="34" charset="-128"/>
              <a:ea typeface="Meiryo UI" panose="020B0604030504040204" pitchFamily="34" charset="-128"/>
            </a:endParaRPr>
          </a:p>
          <a:p>
            <a:pPr fontAlgn="base"/>
            <a:endParaRPr lang="en-US" altLang="ja-JP" sz="800" dirty="0">
              <a:latin typeface="Meiryo UI" panose="020B0604030504040204" pitchFamily="34" charset="-128"/>
              <a:ea typeface="Meiryo UI" panose="020B0604030504040204" pitchFamily="34" charset="-128"/>
            </a:endParaRPr>
          </a:p>
          <a:p>
            <a:r>
              <a:rPr lang="ja-JP" altLang="en-US" sz="800">
                <a:latin typeface="Meiryo UI" panose="020B0604030504040204" pitchFamily="34" charset="-128"/>
                <a:ea typeface="Meiryo UI" panose="020B0604030504040204" pitchFamily="34" charset="-128"/>
              </a:rPr>
              <a:t>　</a:t>
            </a:r>
            <a:br>
              <a:rPr lang="ja-JP" altLang="en-US" sz="2400">
                <a:latin typeface="Meiryo UI" panose="020B0604030504040204" pitchFamily="34" charset="-128"/>
                <a:ea typeface="Meiryo UI" panose="020B0604030504040204" pitchFamily="34" charset="-128"/>
              </a:rPr>
            </a:br>
            <a:r>
              <a:rPr kumimoji="1" lang="ja-JP" altLang="en-US" sz="2400" b="1">
                <a:solidFill>
                  <a:srgbClr val="0432FF"/>
                </a:solidFill>
                <a:latin typeface="Meiryo UI" panose="020B0604030504040204" pitchFamily="34" charset="-128"/>
                <a:ea typeface="Meiryo UI" panose="020B0604030504040204" pitchFamily="34" charset="-128"/>
              </a:rPr>
              <a:t>通気、換気を行う際は熱源からの熱風は外へ出しましょう。</a:t>
            </a:r>
          </a:p>
          <a:p>
            <a:pPr fontAlgn="base"/>
            <a:endParaRPr lang="en-US" altLang="ja-JP" sz="2400" b="1" dirty="0">
              <a:solidFill>
                <a:srgbClr val="FF40FF"/>
              </a:solidFill>
              <a:latin typeface="Meiryo UI" panose="020B0604030504040204" pitchFamily="34" charset="-128"/>
              <a:ea typeface="Meiryo UI" panose="020B0604030504040204" pitchFamily="34" charset="-128"/>
            </a:endParaRPr>
          </a:p>
        </p:txBody>
      </p:sp>
      <p:sp>
        <p:nvSpPr>
          <p:cNvPr id="4" name="正方形/長方形 3">
            <a:extLst>
              <a:ext uri="{FF2B5EF4-FFF2-40B4-BE49-F238E27FC236}">
                <a16:creationId xmlns:a16="http://schemas.microsoft.com/office/drawing/2014/main" id="{50C162BE-E560-C784-5387-17C839FAD01C}"/>
              </a:ext>
            </a:extLst>
          </p:cNvPr>
          <p:cNvSpPr/>
          <p:nvPr/>
        </p:nvSpPr>
        <p:spPr>
          <a:xfrm>
            <a:off x="236336" y="3274630"/>
            <a:ext cx="8780357" cy="3308598"/>
          </a:xfrm>
          <a:prstGeom prst="rect">
            <a:avLst/>
          </a:prstGeom>
          <a:gradFill>
            <a:gsLst>
              <a:gs pos="0">
                <a:schemeClr val="bg1"/>
              </a:gs>
              <a:gs pos="100000">
                <a:schemeClr val="accent2">
                  <a:lumMod val="20000"/>
                  <a:lumOff val="80000"/>
                </a:schemeClr>
              </a:gs>
            </a:gsLst>
            <a:lin ang="5400000" scaled="1"/>
          </a:gradFill>
        </p:spPr>
        <p:txBody>
          <a:bodyPr wrap="square">
            <a:spAutoFit/>
          </a:bodyPr>
          <a:lstStyle/>
          <a:p>
            <a:pPr fontAlgn="base"/>
            <a:r>
              <a:rPr lang="ja-JP" altLang="en-US" sz="2800" b="1">
                <a:solidFill>
                  <a:srgbClr val="FF0000"/>
                </a:solidFill>
                <a:latin typeface="Meiryo UI" panose="020B0604030504040204" pitchFamily="34" charset="-128"/>
                <a:ea typeface="Meiryo UI" panose="020B0604030504040204" pitchFamily="34" charset="-128"/>
              </a:rPr>
              <a:t>休憩場所の整備など</a:t>
            </a:r>
            <a:endParaRPr lang="en-US" altLang="ja-JP" sz="2800" b="1" dirty="0">
              <a:solidFill>
                <a:srgbClr val="FF0000"/>
              </a:solidFill>
              <a:latin typeface="Meiryo UI" panose="020B0604030504040204" pitchFamily="34" charset="-128"/>
              <a:ea typeface="Meiryo UI" panose="020B0604030504040204" pitchFamily="34" charset="-128"/>
            </a:endParaRPr>
          </a:p>
          <a:p>
            <a:pPr fontAlgn="base"/>
            <a:endParaRPr lang="en-US" altLang="ja-JP" sz="900" b="1" dirty="0">
              <a:solidFill>
                <a:srgbClr val="FF0000"/>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lang="ja-JP" altLang="en-US" sz="2400">
                <a:latin typeface="Meiryo UI" panose="020B0604030504040204" pitchFamily="34" charset="-128"/>
                <a:ea typeface="Meiryo UI" panose="020B0604030504040204" pitchFamily="34" charset="-128"/>
              </a:rPr>
              <a:t>高温多湿作業場所の近隣に、冷房を備えた</a:t>
            </a:r>
            <a:endParaRPr lang="en-US" altLang="ja-JP" sz="2400" dirty="0">
              <a:latin typeface="Meiryo UI" panose="020B0604030504040204" pitchFamily="34" charset="-128"/>
              <a:ea typeface="Meiryo UI" panose="020B0604030504040204" pitchFamily="34" charset="-128"/>
            </a:endParaRPr>
          </a:p>
          <a:p>
            <a:r>
              <a:rPr lang="ja-JP" altLang="en-US" sz="2400">
                <a:latin typeface="Meiryo UI" panose="020B0604030504040204" pitchFamily="34" charset="-128"/>
                <a:ea typeface="Meiryo UI" panose="020B0604030504040204" pitchFamily="34" charset="-128"/>
              </a:rPr>
              <a:t>　</a:t>
            </a:r>
            <a:r>
              <a:rPr lang="en-US" altLang="ja-JP" sz="2400" dirty="0">
                <a:latin typeface="Meiryo UI" panose="020B0604030504040204" pitchFamily="34" charset="-128"/>
                <a:ea typeface="Meiryo UI" panose="020B0604030504040204" pitchFamily="34" charset="-128"/>
              </a:rPr>
              <a:t> </a:t>
            </a:r>
            <a:r>
              <a:rPr lang="ja-JP" altLang="en-US" sz="2400">
                <a:latin typeface="Meiryo UI" panose="020B0604030504040204" pitchFamily="34" charset="-128"/>
                <a:ea typeface="Meiryo UI" panose="020B0604030504040204" pitchFamily="34" charset="-128"/>
              </a:rPr>
              <a:t>休憩場所・日陰などの涼しい休憩場所を設ける</a:t>
            </a:r>
            <a:endParaRPr lang="en-US" altLang="ja-JP" sz="2400" dirty="0">
              <a:latin typeface="Meiryo UI" panose="020B0604030504040204" pitchFamily="34" charset="-128"/>
              <a:ea typeface="Meiryo UI" panose="020B0604030504040204" pitchFamily="34" charset="-128"/>
            </a:endParaRPr>
          </a:p>
          <a:p>
            <a:pPr marL="285750" indent="-285750">
              <a:buFont typeface="Wingdings" pitchFamily="2" charset="2"/>
              <a:buChar char="u"/>
            </a:pPr>
            <a:r>
              <a:rPr lang="ja-JP" altLang="en-US" sz="2400" u="sng">
                <a:solidFill>
                  <a:srgbClr val="0432FF"/>
                </a:solidFill>
                <a:latin typeface="Meiryo UI" panose="020B0604030504040204" pitchFamily="34" charset="-128"/>
                <a:ea typeface="Meiryo UI" panose="020B0604030504040204" pitchFamily="34" charset="-128"/>
              </a:rPr>
              <a:t>氷、冷たいおしぼり</a:t>
            </a:r>
            <a:r>
              <a:rPr lang="ja-JP" altLang="en-US" sz="2400">
                <a:latin typeface="Meiryo UI" panose="020B0604030504040204" pitchFamily="34" charset="-128"/>
                <a:ea typeface="Meiryo UI" panose="020B0604030504040204" pitchFamily="34" charset="-128"/>
              </a:rPr>
              <a:t>、水風呂、シャワーなどの、</a:t>
            </a:r>
            <a:endParaRPr lang="en-US" altLang="ja-JP" sz="2400" dirty="0">
              <a:latin typeface="Meiryo UI" panose="020B0604030504040204" pitchFamily="34" charset="-128"/>
              <a:ea typeface="Meiryo UI" panose="020B0604030504040204" pitchFamily="34" charset="-128"/>
            </a:endParaRPr>
          </a:p>
          <a:p>
            <a:r>
              <a:rPr lang="ja-JP" altLang="en-US" sz="2400">
                <a:latin typeface="Meiryo UI" panose="020B0604030504040204" pitchFamily="34" charset="-128"/>
                <a:ea typeface="Meiryo UI" panose="020B0604030504040204" pitchFamily="34" charset="-128"/>
              </a:rPr>
              <a:t>　</a:t>
            </a:r>
            <a:r>
              <a:rPr lang="en-US" altLang="ja-JP" sz="2400" dirty="0">
                <a:latin typeface="Meiryo UI" panose="020B0604030504040204" pitchFamily="34" charset="-128"/>
                <a:ea typeface="Meiryo UI" panose="020B0604030504040204" pitchFamily="34" charset="-128"/>
              </a:rPr>
              <a:t> </a:t>
            </a:r>
            <a:r>
              <a:rPr lang="ja-JP" altLang="en-US" sz="2400">
                <a:latin typeface="Meiryo UI" panose="020B0604030504040204" pitchFamily="34" charset="-128"/>
                <a:ea typeface="Meiryo UI" panose="020B0604030504040204" pitchFamily="34" charset="-128"/>
              </a:rPr>
              <a:t>水分・塩分の補給を、定期的、かつ容易に行えるよう </a:t>
            </a:r>
          </a:p>
          <a:p>
            <a:r>
              <a:rPr lang="en-US" altLang="ja-JP" sz="2400" dirty="0">
                <a:latin typeface="Meiryo UI" panose="020B0604030504040204" pitchFamily="34" charset="-128"/>
                <a:ea typeface="Meiryo UI" panose="020B0604030504040204" pitchFamily="34" charset="-128"/>
              </a:rPr>
              <a:t>   </a:t>
            </a:r>
            <a:r>
              <a:rPr lang="ja-JP" altLang="en-US" sz="2400">
                <a:latin typeface="Meiryo UI" panose="020B0604030504040204" pitchFamily="34" charset="-128"/>
                <a:ea typeface="Meiryo UI" panose="020B0604030504040204" pitchFamily="34" charset="-128"/>
              </a:rPr>
              <a:t>身体を適度に冷やすことのできる物品や設備を設ける</a:t>
            </a:r>
            <a:endParaRPr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u"/>
            </a:pPr>
            <a:r>
              <a:rPr lang="ja-JP" altLang="en-US" sz="2400">
                <a:latin typeface="Meiryo UI" panose="020B0604030504040204" pitchFamily="34" charset="-128"/>
                <a:ea typeface="Meiryo UI" panose="020B0604030504040204" pitchFamily="34" charset="-128"/>
              </a:rPr>
              <a:t>休憩場所は換気、スペースを広げる、休憩時間をずらすなど</a:t>
            </a:r>
            <a:endParaRPr lang="en-US" altLang="ja-JP" sz="2400" dirty="0">
              <a:latin typeface="Meiryo UI" panose="020B0604030504040204" pitchFamily="34" charset="-128"/>
              <a:ea typeface="Meiryo UI" panose="020B0604030504040204" pitchFamily="34" charset="-128"/>
            </a:endParaRPr>
          </a:p>
          <a:p>
            <a:r>
              <a:rPr lang="en-US" altLang="ja-JP" sz="2400" dirty="0">
                <a:latin typeface="Meiryo UI" panose="020B0604030504040204" pitchFamily="34" charset="-128"/>
                <a:ea typeface="Meiryo UI" panose="020B0604030504040204" pitchFamily="34" charset="-128"/>
              </a:rPr>
              <a:t>    </a:t>
            </a:r>
            <a:r>
              <a:rPr lang="ja-JP" altLang="en-US" sz="2400" b="1">
                <a:solidFill>
                  <a:srgbClr val="FF40FF"/>
                </a:solidFill>
                <a:latin typeface="Meiryo UI" panose="020B0604030504040204" pitchFamily="34" charset="-128"/>
                <a:ea typeface="Meiryo UI" panose="020B0604030504040204" pitchFamily="34" charset="-128"/>
              </a:rPr>
              <a:t>→</a:t>
            </a:r>
            <a:r>
              <a:rPr lang="ja-JP" altLang="en-US" sz="2800" b="1">
                <a:solidFill>
                  <a:srgbClr val="FF40FF"/>
                </a:solidFill>
                <a:latin typeface="Meiryo UI" panose="020B0604030504040204" pitchFamily="34" charset="-128"/>
                <a:ea typeface="Meiryo UI" panose="020B0604030504040204" pitchFamily="34" charset="-128"/>
              </a:rPr>
              <a:t>距離を保つ！清掃、消毒の徹底！</a:t>
            </a:r>
            <a:endParaRPr lang="en-US" altLang="ja-JP" sz="2400" b="1" dirty="0">
              <a:solidFill>
                <a:srgbClr val="FF40FF"/>
              </a:solidFill>
              <a:latin typeface="Meiryo UI" panose="020B0604030504040204" pitchFamily="34" charset="-128"/>
              <a:ea typeface="Meiryo UI" panose="020B0604030504040204" pitchFamily="34" charset="-128"/>
            </a:endParaRPr>
          </a:p>
        </p:txBody>
      </p:sp>
      <p:pic>
        <p:nvPicPr>
          <p:cNvPr id="5" name="Picture 2" descr="おしぼりのイラスト">
            <a:hlinkClick r:id="rId3"/>
            <a:extLst>
              <a:ext uri="{FF2B5EF4-FFF2-40B4-BE49-F238E27FC236}">
                <a16:creationId xmlns:a16="http://schemas.microsoft.com/office/drawing/2014/main" id="{33B097A8-2F93-8BAB-61F6-00B9D4E1A7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9361" y="4296131"/>
            <a:ext cx="1690439" cy="1487587"/>
          </a:xfrm>
          <a:prstGeom prst="rect">
            <a:avLst/>
          </a:prstGeom>
          <a:gradFill>
            <a:gsLst>
              <a:gs pos="0">
                <a:schemeClr val="bg1"/>
              </a:gs>
              <a:gs pos="100000">
                <a:schemeClr val="accent2">
                  <a:lumMod val="20000"/>
                  <a:lumOff val="80000"/>
                </a:schemeClr>
              </a:gs>
            </a:gsLst>
            <a:lin ang="5400000" scaled="1"/>
          </a:gradFill>
        </p:spPr>
      </p:pic>
      <p:pic>
        <p:nvPicPr>
          <p:cNvPr id="6" name="Picture 4" descr="氷で冷やされているペットボトルのイラスト">
            <a:hlinkClick r:id="rId5"/>
            <a:extLst>
              <a:ext uri="{FF2B5EF4-FFF2-40B4-BE49-F238E27FC236}">
                <a16:creationId xmlns:a16="http://schemas.microsoft.com/office/drawing/2014/main" id="{3BDE502A-4151-48E7-B3F4-6B36F8DEC9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3506" y="206156"/>
            <a:ext cx="1643188" cy="15651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塩あめのイラスト">
            <a:hlinkClick r:id="rId7"/>
            <a:extLst>
              <a:ext uri="{FF2B5EF4-FFF2-40B4-BE49-F238E27FC236}">
                <a16:creationId xmlns:a16="http://schemas.microsoft.com/office/drawing/2014/main" id="{A763D33B-9839-FCDA-1A2A-1A3340A6FA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1723" y="3394071"/>
            <a:ext cx="1499475" cy="1561953"/>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3933E3C0-8761-D6D5-01AF-4C6C5CC0B0DA}"/>
              </a:ext>
            </a:extLst>
          </p:cNvPr>
          <p:cNvSpPr/>
          <p:nvPr/>
        </p:nvSpPr>
        <p:spPr>
          <a:xfrm>
            <a:off x="1772812" y="6488668"/>
            <a:ext cx="7219447" cy="369332"/>
          </a:xfrm>
          <a:prstGeom prst="rect">
            <a:avLst/>
          </a:prstGeom>
          <a:solidFill>
            <a:schemeClr val="bg1"/>
          </a:solidFill>
        </p:spPr>
        <p:txBody>
          <a:bodyPr wrap="square">
            <a:spAutoFit/>
          </a:bodyPr>
          <a:lstStyle/>
          <a:p>
            <a:r>
              <a:rPr lang="ja-JP" altLang="en-US">
                <a:latin typeface="Meiryo UI" panose="020B0604030504040204" pitchFamily="34" charset="-128"/>
                <a:ea typeface="Meiryo UI" panose="020B0604030504040204" pitchFamily="34" charset="-128"/>
              </a:rPr>
              <a:t>https://www.mhlw.go.jp/houdou/2009/06/dl/h0616-1b.pdf</a:t>
            </a:r>
          </a:p>
        </p:txBody>
      </p:sp>
    </p:spTree>
    <p:extLst>
      <p:ext uri="{BB962C8B-B14F-4D97-AF65-F5344CB8AC3E}">
        <p14:creationId xmlns:p14="http://schemas.microsoft.com/office/powerpoint/2010/main" val="14324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grpId="1"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anim calcmode="lin" valueType="num">
                                      <p:cBhvr>
                                        <p:cTn id="55" dur="1000" fill="hold"/>
                                        <p:tgtEl>
                                          <p:spTgt spid="7"/>
                                        </p:tgtEl>
                                        <p:attrNameLst>
                                          <p:attrName>ppt_x</p:attrName>
                                        </p:attrNameLst>
                                      </p:cBhvr>
                                      <p:tavLst>
                                        <p:tav tm="0">
                                          <p:val>
                                            <p:strVal val="#ppt_x"/>
                                          </p:val>
                                        </p:tav>
                                        <p:tav tm="100000">
                                          <p:val>
                                            <p:strVal val="#ppt_x"/>
                                          </p:val>
                                        </p:tav>
                                      </p:tavLst>
                                    </p:anim>
                                    <p:anim calcmode="lin" valueType="num">
                                      <p:cBhvr>
                                        <p:cTn id="56" dur="1000" fill="hold"/>
                                        <p:tgtEl>
                                          <p:spTgt spid="7"/>
                                        </p:tgtEl>
                                        <p:attrNameLst>
                                          <p:attrName>ppt_y</p:attrName>
                                        </p:attrNameLst>
                                      </p:cBhvr>
                                      <p:tavLst>
                                        <p:tav tm="0">
                                          <p:val>
                                            <p:strVal val="#ppt_y+.1"/>
                                          </p:val>
                                        </p:tav>
                                        <p:tav tm="100000">
                                          <p:val>
                                            <p:strVal val="#ppt_y"/>
                                          </p:val>
                                        </p:tav>
                                      </p:tavLst>
                                    </p:anim>
                                  </p:childTnLst>
                                </p:cTn>
                              </p:par>
                              <p:par>
                                <p:cTn id="57" presetID="42" presetClass="entr" presetSubtype="0" fill="hold" grpId="1"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1" nodeType="clickEffect">
                                  <p:stCondLst>
                                    <p:cond delay="0"/>
                                  </p:stCondLst>
                                  <p:childTnLst>
                                    <p:set>
                                      <p:cBhvr>
                                        <p:cTn id="65" dur="1" fill="hold">
                                          <p:stCondLst>
                                            <p:cond delay="0"/>
                                          </p:stCondLst>
                                        </p:cTn>
                                        <p:tgtEl>
                                          <p:spTgt spid="2"/>
                                        </p:tgtEl>
                                        <p:attrNameLst>
                                          <p:attrName>style.visibility</p:attrName>
                                        </p:attrNameLst>
                                      </p:cBhvr>
                                      <p:to>
                                        <p:strVal val="visible"/>
                                      </p:to>
                                    </p:set>
                                    <p:anim calcmode="lin" valueType="num">
                                      <p:cBhvr additive="base">
                                        <p:cTn id="66" dur="500" fill="hold"/>
                                        <p:tgtEl>
                                          <p:spTgt spid="2"/>
                                        </p:tgtEl>
                                        <p:attrNameLst>
                                          <p:attrName>ppt_x</p:attrName>
                                        </p:attrNameLst>
                                      </p:cBhvr>
                                      <p:tavLst>
                                        <p:tav tm="0">
                                          <p:val>
                                            <p:strVal val="#ppt_x"/>
                                          </p:val>
                                        </p:tav>
                                        <p:tav tm="100000">
                                          <p:val>
                                            <p:strVal val="#ppt_x"/>
                                          </p:val>
                                        </p:tav>
                                      </p:tavLst>
                                    </p:anim>
                                    <p:anim calcmode="lin" valueType="num">
                                      <p:cBhvr additive="base">
                                        <p:cTn id="67" dur="500" fill="hold"/>
                                        <p:tgtEl>
                                          <p:spTgt spid="2"/>
                                        </p:tgtEl>
                                        <p:attrNameLst>
                                          <p:attrName>ppt_y</p:attrName>
                                        </p:attrNameLst>
                                      </p:cBhvr>
                                      <p:tavLst>
                                        <p:tav tm="0">
                                          <p:val>
                                            <p:strVal val="1+#ppt_h/2"/>
                                          </p:val>
                                        </p:tav>
                                        <p:tav tm="100000">
                                          <p:val>
                                            <p:strVal val="#ppt_y"/>
                                          </p:val>
                                        </p:tav>
                                      </p:tavLst>
                                    </p:anim>
                                  </p:childTnLst>
                                </p:cTn>
                              </p:par>
                              <p:par>
                                <p:cTn id="68" presetID="2" presetClass="entr" presetSubtype="4" fill="hold" grpId="2" nodeType="with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additive="base">
                                        <p:cTn id="70" dur="500" fill="hold"/>
                                        <p:tgtEl>
                                          <p:spTgt spid="3"/>
                                        </p:tgtEl>
                                        <p:attrNameLst>
                                          <p:attrName>ppt_x</p:attrName>
                                        </p:attrNameLst>
                                      </p:cBhvr>
                                      <p:tavLst>
                                        <p:tav tm="0">
                                          <p:val>
                                            <p:strVal val="#ppt_x"/>
                                          </p:val>
                                        </p:tav>
                                        <p:tav tm="100000">
                                          <p:val>
                                            <p:strVal val="#ppt_x"/>
                                          </p:val>
                                        </p:tav>
                                      </p:tavLst>
                                    </p:anim>
                                    <p:anim calcmode="lin" valueType="num">
                                      <p:cBhvr additive="base">
                                        <p:cTn id="71" dur="500" fill="hold"/>
                                        <p:tgtEl>
                                          <p:spTgt spid="3"/>
                                        </p:tgtEl>
                                        <p:attrNameLst>
                                          <p:attrName>ppt_y</p:attrName>
                                        </p:attrNameLst>
                                      </p:cBhvr>
                                      <p:tavLst>
                                        <p:tav tm="0">
                                          <p:val>
                                            <p:strVal val="1+#ppt_h/2"/>
                                          </p:val>
                                        </p:tav>
                                        <p:tav tm="100000">
                                          <p:val>
                                            <p:strVal val="#ppt_y"/>
                                          </p:val>
                                        </p:tav>
                                      </p:tavLst>
                                    </p:anim>
                                  </p:childTnLst>
                                </p:cTn>
                              </p:par>
                              <p:par>
                                <p:cTn id="72" presetID="2" presetClass="entr" presetSubtype="4" fill="hold" grpId="2" nodeType="with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additive="base">
                                        <p:cTn id="74" dur="500" fill="hold"/>
                                        <p:tgtEl>
                                          <p:spTgt spid="4"/>
                                        </p:tgtEl>
                                        <p:attrNameLst>
                                          <p:attrName>ppt_x</p:attrName>
                                        </p:attrNameLst>
                                      </p:cBhvr>
                                      <p:tavLst>
                                        <p:tav tm="0">
                                          <p:val>
                                            <p:strVal val="#ppt_x"/>
                                          </p:val>
                                        </p:tav>
                                        <p:tav tm="100000">
                                          <p:val>
                                            <p:strVal val="#ppt_x"/>
                                          </p:val>
                                        </p:tav>
                                      </p:tavLst>
                                    </p:anim>
                                    <p:anim calcmode="lin" valueType="num">
                                      <p:cBhvr additive="base">
                                        <p:cTn id="75" dur="500" fill="hold"/>
                                        <p:tgtEl>
                                          <p:spTgt spid="4"/>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5"/>
                                        </p:tgtEl>
                                        <p:attrNameLst>
                                          <p:attrName>style.visibility</p:attrName>
                                        </p:attrNameLst>
                                      </p:cBhvr>
                                      <p:to>
                                        <p:strVal val="visible"/>
                                      </p:to>
                                    </p:set>
                                    <p:anim calcmode="lin" valueType="num">
                                      <p:cBhvr additive="base">
                                        <p:cTn id="78" dur="500" fill="hold"/>
                                        <p:tgtEl>
                                          <p:spTgt spid="5"/>
                                        </p:tgtEl>
                                        <p:attrNameLst>
                                          <p:attrName>ppt_x</p:attrName>
                                        </p:attrNameLst>
                                      </p:cBhvr>
                                      <p:tavLst>
                                        <p:tav tm="0">
                                          <p:val>
                                            <p:strVal val="#ppt_x"/>
                                          </p:val>
                                        </p:tav>
                                        <p:tav tm="100000">
                                          <p:val>
                                            <p:strVal val="#ppt_x"/>
                                          </p:val>
                                        </p:tav>
                                      </p:tavLst>
                                    </p:anim>
                                    <p:anim calcmode="lin" valueType="num">
                                      <p:cBhvr additive="base">
                                        <p:cTn id="79" dur="500" fill="hold"/>
                                        <p:tgtEl>
                                          <p:spTgt spid="5"/>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additive="base">
                                        <p:cTn id="82" dur="500" fill="hold"/>
                                        <p:tgtEl>
                                          <p:spTgt spid="6"/>
                                        </p:tgtEl>
                                        <p:attrNameLst>
                                          <p:attrName>ppt_x</p:attrName>
                                        </p:attrNameLst>
                                      </p:cBhvr>
                                      <p:tavLst>
                                        <p:tav tm="0">
                                          <p:val>
                                            <p:strVal val="#ppt_x"/>
                                          </p:val>
                                        </p:tav>
                                        <p:tav tm="100000">
                                          <p:val>
                                            <p:strVal val="#ppt_x"/>
                                          </p:val>
                                        </p:tav>
                                      </p:tavLst>
                                    </p:anim>
                                    <p:anim calcmode="lin" valueType="num">
                                      <p:cBhvr additive="base">
                                        <p:cTn id="83" dur="500" fill="hold"/>
                                        <p:tgtEl>
                                          <p:spTgt spid="6"/>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7"/>
                                        </p:tgtEl>
                                        <p:attrNameLst>
                                          <p:attrName>style.visibility</p:attrName>
                                        </p:attrNameLst>
                                      </p:cBhvr>
                                      <p:to>
                                        <p:strVal val="visible"/>
                                      </p:to>
                                    </p:set>
                                    <p:anim calcmode="lin" valueType="num">
                                      <p:cBhvr additive="base">
                                        <p:cTn id="86" dur="500" fill="hold"/>
                                        <p:tgtEl>
                                          <p:spTgt spid="7"/>
                                        </p:tgtEl>
                                        <p:attrNameLst>
                                          <p:attrName>ppt_x</p:attrName>
                                        </p:attrNameLst>
                                      </p:cBhvr>
                                      <p:tavLst>
                                        <p:tav tm="0">
                                          <p:val>
                                            <p:strVal val="#ppt_x"/>
                                          </p:val>
                                        </p:tav>
                                        <p:tav tm="100000">
                                          <p:val>
                                            <p:strVal val="#ppt_x"/>
                                          </p:val>
                                        </p:tav>
                                      </p:tavLst>
                                    </p:anim>
                                    <p:anim calcmode="lin" valueType="num">
                                      <p:cBhvr additive="base">
                                        <p:cTn id="87" dur="500" fill="hold"/>
                                        <p:tgtEl>
                                          <p:spTgt spid="7"/>
                                        </p:tgtEl>
                                        <p:attrNameLst>
                                          <p:attrName>ppt_y</p:attrName>
                                        </p:attrNameLst>
                                      </p:cBhvr>
                                      <p:tavLst>
                                        <p:tav tm="0">
                                          <p:val>
                                            <p:strVal val="1+#ppt_h/2"/>
                                          </p:val>
                                        </p:tav>
                                        <p:tav tm="100000">
                                          <p:val>
                                            <p:strVal val="#ppt_y"/>
                                          </p:val>
                                        </p:tav>
                                      </p:tavLst>
                                    </p:anim>
                                  </p:childTnLst>
                                </p:cTn>
                              </p:par>
                              <p:par>
                                <p:cTn id="88" presetID="2" presetClass="entr" presetSubtype="4" fill="hold" grpId="2" nodeType="withEffect">
                                  <p:stCondLst>
                                    <p:cond delay="0"/>
                                  </p:stCondLst>
                                  <p:childTnLst>
                                    <p:set>
                                      <p:cBhvr>
                                        <p:cTn id="89" dur="1" fill="hold">
                                          <p:stCondLst>
                                            <p:cond delay="0"/>
                                          </p:stCondLst>
                                        </p:cTn>
                                        <p:tgtEl>
                                          <p:spTgt spid="8"/>
                                        </p:tgtEl>
                                        <p:attrNameLst>
                                          <p:attrName>style.visibility</p:attrName>
                                        </p:attrNameLst>
                                      </p:cBhvr>
                                      <p:to>
                                        <p:strVal val="visible"/>
                                      </p:to>
                                    </p:set>
                                    <p:anim calcmode="lin" valueType="num">
                                      <p:cBhvr additive="base">
                                        <p:cTn id="90" dur="500" fill="hold"/>
                                        <p:tgtEl>
                                          <p:spTgt spid="8"/>
                                        </p:tgtEl>
                                        <p:attrNameLst>
                                          <p:attrName>ppt_x</p:attrName>
                                        </p:attrNameLst>
                                      </p:cBhvr>
                                      <p:tavLst>
                                        <p:tav tm="0">
                                          <p:val>
                                            <p:strVal val="#ppt_x"/>
                                          </p:val>
                                        </p:tav>
                                        <p:tav tm="100000">
                                          <p:val>
                                            <p:strVal val="#ppt_x"/>
                                          </p:val>
                                        </p:tav>
                                      </p:tavLst>
                                    </p:anim>
                                    <p:anim calcmode="lin" valueType="num">
                                      <p:cBhvr additive="base">
                                        <p:cTn id="9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2" nodeType="clickEffect">
                                  <p:stCondLst>
                                    <p:cond delay="0"/>
                                  </p:stCondLst>
                                  <p:childTnLst>
                                    <p:set>
                                      <p:cBhvr>
                                        <p:cTn id="95" dur="1" fill="hold">
                                          <p:stCondLst>
                                            <p:cond delay="0"/>
                                          </p:stCondLst>
                                        </p:cTn>
                                        <p:tgtEl>
                                          <p:spTgt spid="2"/>
                                        </p:tgtEl>
                                        <p:attrNameLst>
                                          <p:attrName>style.visibility</p:attrName>
                                        </p:attrNameLst>
                                      </p:cBhvr>
                                      <p:to>
                                        <p:strVal val="visible"/>
                                      </p:to>
                                    </p:set>
                                    <p:anim calcmode="lin" valueType="num">
                                      <p:cBhvr additive="base">
                                        <p:cTn id="96" dur="500" fill="hold"/>
                                        <p:tgtEl>
                                          <p:spTgt spid="2"/>
                                        </p:tgtEl>
                                        <p:attrNameLst>
                                          <p:attrName>ppt_x</p:attrName>
                                        </p:attrNameLst>
                                      </p:cBhvr>
                                      <p:tavLst>
                                        <p:tav tm="0">
                                          <p:val>
                                            <p:strVal val="#ppt_x"/>
                                          </p:val>
                                        </p:tav>
                                        <p:tav tm="100000">
                                          <p:val>
                                            <p:strVal val="#ppt_x"/>
                                          </p:val>
                                        </p:tav>
                                      </p:tavLst>
                                    </p:anim>
                                    <p:anim calcmode="lin" valueType="num">
                                      <p:cBhvr additive="base">
                                        <p:cTn id="97" dur="500" fill="hold"/>
                                        <p:tgtEl>
                                          <p:spTgt spid="2"/>
                                        </p:tgtEl>
                                        <p:attrNameLst>
                                          <p:attrName>ppt_y</p:attrName>
                                        </p:attrNameLst>
                                      </p:cBhvr>
                                      <p:tavLst>
                                        <p:tav tm="0">
                                          <p:val>
                                            <p:strVal val="1+#ppt_h/2"/>
                                          </p:val>
                                        </p:tav>
                                        <p:tav tm="100000">
                                          <p:val>
                                            <p:strVal val="#ppt_y"/>
                                          </p:val>
                                        </p:tav>
                                      </p:tavLst>
                                    </p:anim>
                                  </p:childTnLst>
                                </p:cTn>
                              </p:par>
                              <p:par>
                                <p:cTn id="98" presetID="2" presetClass="entr" presetSubtype="4" fill="hold" grpId="3" nodeType="withEffect">
                                  <p:stCondLst>
                                    <p:cond delay="0"/>
                                  </p:stCondLst>
                                  <p:childTnLst>
                                    <p:set>
                                      <p:cBhvr>
                                        <p:cTn id="99" dur="1" fill="hold">
                                          <p:stCondLst>
                                            <p:cond delay="0"/>
                                          </p:stCondLst>
                                        </p:cTn>
                                        <p:tgtEl>
                                          <p:spTgt spid="3"/>
                                        </p:tgtEl>
                                        <p:attrNameLst>
                                          <p:attrName>style.visibility</p:attrName>
                                        </p:attrNameLst>
                                      </p:cBhvr>
                                      <p:to>
                                        <p:strVal val="visible"/>
                                      </p:to>
                                    </p:set>
                                    <p:anim calcmode="lin" valueType="num">
                                      <p:cBhvr additive="base">
                                        <p:cTn id="100" dur="500" fill="hold"/>
                                        <p:tgtEl>
                                          <p:spTgt spid="3"/>
                                        </p:tgtEl>
                                        <p:attrNameLst>
                                          <p:attrName>ppt_x</p:attrName>
                                        </p:attrNameLst>
                                      </p:cBhvr>
                                      <p:tavLst>
                                        <p:tav tm="0">
                                          <p:val>
                                            <p:strVal val="#ppt_x"/>
                                          </p:val>
                                        </p:tav>
                                        <p:tav tm="100000">
                                          <p:val>
                                            <p:strVal val="#ppt_x"/>
                                          </p:val>
                                        </p:tav>
                                      </p:tavLst>
                                    </p:anim>
                                    <p:anim calcmode="lin" valueType="num">
                                      <p:cBhvr additive="base">
                                        <p:cTn id="101" dur="500" fill="hold"/>
                                        <p:tgtEl>
                                          <p:spTgt spid="3"/>
                                        </p:tgtEl>
                                        <p:attrNameLst>
                                          <p:attrName>ppt_y</p:attrName>
                                        </p:attrNameLst>
                                      </p:cBhvr>
                                      <p:tavLst>
                                        <p:tav tm="0">
                                          <p:val>
                                            <p:strVal val="1+#ppt_h/2"/>
                                          </p:val>
                                        </p:tav>
                                        <p:tav tm="100000">
                                          <p:val>
                                            <p:strVal val="#ppt_y"/>
                                          </p:val>
                                        </p:tav>
                                      </p:tavLst>
                                    </p:anim>
                                  </p:childTnLst>
                                </p:cTn>
                              </p:par>
                              <p:par>
                                <p:cTn id="102" presetID="2" presetClass="entr" presetSubtype="4" fill="hold" grpId="3" nodeType="withEffect">
                                  <p:stCondLst>
                                    <p:cond delay="0"/>
                                  </p:stCondLst>
                                  <p:childTnLst>
                                    <p:set>
                                      <p:cBhvr>
                                        <p:cTn id="103" dur="1" fill="hold">
                                          <p:stCondLst>
                                            <p:cond delay="0"/>
                                          </p:stCondLst>
                                        </p:cTn>
                                        <p:tgtEl>
                                          <p:spTgt spid="4"/>
                                        </p:tgtEl>
                                        <p:attrNameLst>
                                          <p:attrName>style.visibility</p:attrName>
                                        </p:attrNameLst>
                                      </p:cBhvr>
                                      <p:to>
                                        <p:strVal val="visible"/>
                                      </p:to>
                                    </p:set>
                                    <p:anim calcmode="lin" valueType="num">
                                      <p:cBhvr additive="base">
                                        <p:cTn id="104" dur="500" fill="hold"/>
                                        <p:tgtEl>
                                          <p:spTgt spid="4"/>
                                        </p:tgtEl>
                                        <p:attrNameLst>
                                          <p:attrName>ppt_x</p:attrName>
                                        </p:attrNameLst>
                                      </p:cBhvr>
                                      <p:tavLst>
                                        <p:tav tm="0">
                                          <p:val>
                                            <p:strVal val="#ppt_x"/>
                                          </p:val>
                                        </p:tav>
                                        <p:tav tm="100000">
                                          <p:val>
                                            <p:strVal val="#ppt_x"/>
                                          </p:val>
                                        </p:tav>
                                      </p:tavLst>
                                    </p:anim>
                                    <p:anim calcmode="lin" valueType="num">
                                      <p:cBhvr additive="base">
                                        <p:cTn id="105" dur="500" fill="hold"/>
                                        <p:tgtEl>
                                          <p:spTgt spid="4"/>
                                        </p:tgtEl>
                                        <p:attrNameLst>
                                          <p:attrName>ppt_y</p:attrName>
                                        </p:attrNameLst>
                                      </p:cBhvr>
                                      <p:tavLst>
                                        <p:tav tm="0">
                                          <p:val>
                                            <p:strVal val="1+#ppt_h/2"/>
                                          </p:val>
                                        </p:tav>
                                        <p:tav tm="100000">
                                          <p:val>
                                            <p:strVal val="#ppt_y"/>
                                          </p:val>
                                        </p:tav>
                                      </p:tavLst>
                                    </p:anim>
                                  </p:childTnLst>
                                </p:cTn>
                              </p:par>
                              <p:par>
                                <p:cTn id="106" presetID="2" presetClass="entr" presetSubtype="4" fill="hold" nodeType="withEffect">
                                  <p:stCondLst>
                                    <p:cond delay="0"/>
                                  </p:stCondLst>
                                  <p:childTnLst>
                                    <p:set>
                                      <p:cBhvr>
                                        <p:cTn id="107" dur="1" fill="hold">
                                          <p:stCondLst>
                                            <p:cond delay="0"/>
                                          </p:stCondLst>
                                        </p:cTn>
                                        <p:tgtEl>
                                          <p:spTgt spid="5"/>
                                        </p:tgtEl>
                                        <p:attrNameLst>
                                          <p:attrName>style.visibility</p:attrName>
                                        </p:attrNameLst>
                                      </p:cBhvr>
                                      <p:to>
                                        <p:strVal val="visible"/>
                                      </p:to>
                                    </p:set>
                                    <p:anim calcmode="lin" valueType="num">
                                      <p:cBhvr additive="base">
                                        <p:cTn id="108" dur="500" fill="hold"/>
                                        <p:tgtEl>
                                          <p:spTgt spid="5"/>
                                        </p:tgtEl>
                                        <p:attrNameLst>
                                          <p:attrName>ppt_x</p:attrName>
                                        </p:attrNameLst>
                                      </p:cBhvr>
                                      <p:tavLst>
                                        <p:tav tm="0">
                                          <p:val>
                                            <p:strVal val="#ppt_x"/>
                                          </p:val>
                                        </p:tav>
                                        <p:tav tm="100000">
                                          <p:val>
                                            <p:strVal val="#ppt_x"/>
                                          </p:val>
                                        </p:tav>
                                      </p:tavLst>
                                    </p:anim>
                                    <p:anim calcmode="lin" valueType="num">
                                      <p:cBhvr additive="base">
                                        <p:cTn id="109" dur="500" fill="hold"/>
                                        <p:tgtEl>
                                          <p:spTgt spid="5"/>
                                        </p:tgtEl>
                                        <p:attrNameLst>
                                          <p:attrName>ppt_y</p:attrName>
                                        </p:attrNameLst>
                                      </p:cBhvr>
                                      <p:tavLst>
                                        <p:tav tm="0">
                                          <p:val>
                                            <p:strVal val="1+#ppt_h/2"/>
                                          </p:val>
                                        </p:tav>
                                        <p:tav tm="100000">
                                          <p:val>
                                            <p:strVal val="#ppt_y"/>
                                          </p:val>
                                        </p:tav>
                                      </p:tavLst>
                                    </p:anim>
                                  </p:childTnLst>
                                </p:cTn>
                              </p:par>
                              <p:par>
                                <p:cTn id="110" presetID="2" presetClass="entr" presetSubtype="4" fill="hold" nodeType="withEffect">
                                  <p:stCondLst>
                                    <p:cond delay="0"/>
                                  </p:stCondLst>
                                  <p:childTnLst>
                                    <p:set>
                                      <p:cBhvr>
                                        <p:cTn id="111" dur="1" fill="hold">
                                          <p:stCondLst>
                                            <p:cond delay="0"/>
                                          </p:stCondLst>
                                        </p:cTn>
                                        <p:tgtEl>
                                          <p:spTgt spid="6"/>
                                        </p:tgtEl>
                                        <p:attrNameLst>
                                          <p:attrName>style.visibility</p:attrName>
                                        </p:attrNameLst>
                                      </p:cBhvr>
                                      <p:to>
                                        <p:strVal val="visible"/>
                                      </p:to>
                                    </p:set>
                                    <p:anim calcmode="lin" valueType="num">
                                      <p:cBhvr additive="base">
                                        <p:cTn id="112" dur="500" fill="hold"/>
                                        <p:tgtEl>
                                          <p:spTgt spid="6"/>
                                        </p:tgtEl>
                                        <p:attrNameLst>
                                          <p:attrName>ppt_x</p:attrName>
                                        </p:attrNameLst>
                                      </p:cBhvr>
                                      <p:tavLst>
                                        <p:tav tm="0">
                                          <p:val>
                                            <p:strVal val="#ppt_x"/>
                                          </p:val>
                                        </p:tav>
                                        <p:tav tm="100000">
                                          <p:val>
                                            <p:strVal val="#ppt_x"/>
                                          </p:val>
                                        </p:tav>
                                      </p:tavLst>
                                    </p:anim>
                                    <p:anim calcmode="lin" valueType="num">
                                      <p:cBhvr additive="base">
                                        <p:cTn id="113" dur="500" fill="hold"/>
                                        <p:tgtEl>
                                          <p:spTgt spid="6"/>
                                        </p:tgtEl>
                                        <p:attrNameLst>
                                          <p:attrName>ppt_y</p:attrName>
                                        </p:attrNameLst>
                                      </p:cBhvr>
                                      <p:tavLst>
                                        <p:tav tm="0">
                                          <p:val>
                                            <p:strVal val="1+#ppt_h/2"/>
                                          </p:val>
                                        </p:tav>
                                        <p:tav tm="100000">
                                          <p:val>
                                            <p:strVal val="#ppt_y"/>
                                          </p:val>
                                        </p:tav>
                                      </p:tavLst>
                                    </p:anim>
                                  </p:childTnLst>
                                </p:cTn>
                              </p:par>
                              <p:par>
                                <p:cTn id="114" presetID="2" presetClass="entr" presetSubtype="4" fill="hold" nodeType="withEffect">
                                  <p:stCondLst>
                                    <p:cond delay="0"/>
                                  </p:stCondLst>
                                  <p:childTnLst>
                                    <p:set>
                                      <p:cBhvr>
                                        <p:cTn id="115" dur="1" fill="hold">
                                          <p:stCondLst>
                                            <p:cond delay="0"/>
                                          </p:stCondLst>
                                        </p:cTn>
                                        <p:tgtEl>
                                          <p:spTgt spid="7"/>
                                        </p:tgtEl>
                                        <p:attrNameLst>
                                          <p:attrName>style.visibility</p:attrName>
                                        </p:attrNameLst>
                                      </p:cBhvr>
                                      <p:to>
                                        <p:strVal val="visible"/>
                                      </p:to>
                                    </p:set>
                                    <p:anim calcmode="lin" valueType="num">
                                      <p:cBhvr additive="base">
                                        <p:cTn id="116" dur="500" fill="hold"/>
                                        <p:tgtEl>
                                          <p:spTgt spid="7"/>
                                        </p:tgtEl>
                                        <p:attrNameLst>
                                          <p:attrName>ppt_x</p:attrName>
                                        </p:attrNameLst>
                                      </p:cBhvr>
                                      <p:tavLst>
                                        <p:tav tm="0">
                                          <p:val>
                                            <p:strVal val="#ppt_x"/>
                                          </p:val>
                                        </p:tav>
                                        <p:tav tm="100000">
                                          <p:val>
                                            <p:strVal val="#ppt_x"/>
                                          </p:val>
                                        </p:tav>
                                      </p:tavLst>
                                    </p:anim>
                                    <p:anim calcmode="lin" valueType="num">
                                      <p:cBhvr additive="base">
                                        <p:cTn id="117" dur="500" fill="hold"/>
                                        <p:tgtEl>
                                          <p:spTgt spid="7"/>
                                        </p:tgtEl>
                                        <p:attrNameLst>
                                          <p:attrName>ppt_y</p:attrName>
                                        </p:attrNameLst>
                                      </p:cBhvr>
                                      <p:tavLst>
                                        <p:tav tm="0">
                                          <p:val>
                                            <p:strVal val="1+#ppt_h/2"/>
                                          </p:val>
                                        </p:tav>
                                        <p:tav tm="100000">
                                          <p:val>
                                            <p:strVal val="#ppt_y"/>
                                          </p:val>
                                        </p:tav>
                                      </p:tavLst>
                                    </p:anim>
                                  </p:childTnLst>
                                </p:cTn>
                              </p:par>
                              <p:par>
                                <p:cTn id="118" presetID="2" presetClass="entr" presetSubtype="4" fill="hold" grpId="3" nodeType="withEffect">
                                  <p:stCondLst>
                                    <p:cond delay="0"/>
                                  </p:stCondLst>
                                  <p:childTnLst>
                                    <p:set>
                                      <p:cBhvr>
                                        <p:cTn id="119" dur="1" fill="hold">
                                          <p:stCondLst>
                                            <p:cond delay="0"/>
                                          </p:stCondLst>
                                        </p:cTn>
                                        <p:tgtEl>
                                          <p:spTgt spid="8"/>
                                        </p:tgtEl>
                                        <p:attrNameLst>
                                          <p:attrName>style.visibility</p:attrName>
                                        </p:attrNameLst>
                                      </p:cBhvr>
                                      <p:to>
                                        <p:strVal val="visible"/>
                                      </p:to>
                                    </p:set>
                                    <p:anim calcmode="lin" valueType="num">
                                      <p:cBhvr additive="base">
                                        <p:cTn id="120" dur="500" fill="hold"/>
                                        <p:tgtEl>
                                          <p:spTgt spid="8"/>
                                        </p:tgtEl>
                                        <p:attrNameLst>
                                          <p:attrName>ppt_x</p:attrName>
                                        </p:attrNameLst>
                                      </p:cBhvr>
                                      <p:tavLst>
                                        <p:tav tm="0">
                                          <p:val>
                                            <p:strVal val="#ppt_x"/>
                                          </p:val>
                                        </p:tav>
                                        <p:tav tm="100000">
                                          <p:val>
                                            <p:strVal val="#ppt_x"/>
                                          </p:val>
                                        </p:tav>
                                      </p:tavLst>
                                    </p:anim>
                                    <p:anim calcmode="lin" valueType="num">
                                      <p:cBhvr additive="base">
                                        <p:cTn id="1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18" presetClass="entr" presetSubtype="12" fill="hold" grpId="3" nodeType="clickEffect">
                                  <p:stCondLst>
                                    <p:cond delay="0"/>
                                  </p:stCondLst>
                                  <p:childTnLst>
                                    <p:set>
                                      <p:cBhvr>
                                        <p:cTn id="125" dur="1" fill="hold">
                                          <p:stCondLst>
                                            <p:cond delay="0"/>
                                          </p:stCondLst>
                                        </p:cTn>
                                        <p:tgtEl>
                                          <p:spTgt spid="2"/>
                                        </p:tgtEl>
                                        <p:attrNameLst>
                                          <p:attrName>style.visibility</p:attrName>
                                        </p:attrNameLst>
                                      </p:cBhvr>
                                      <p:to>
                                        <p:strVal val="visible"/>
                                      </p:to>
                                    </p:set>
                                    <p:animEffect transition="in" filter="strips(downLeft)">
                                      <p:cBhvr>
                                        <p:cTn id="126" dur="500"/>
                                        <p:tgtEl>
                                          <p:spTgt spid="2"/>
                                        </p:tgtEl>
                                      </p:cBhvr>
                                    </p:animEffect>
                                  </p:childTnLst>
                                </p:cTn>
                              </p:par>
                              <p:par>
                                <p:cTn id="127" presetID="18" presetClass="entr" presetSubtype="12" fill="hold" grpId="4"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strips(downLeft)">
                                      <p:cBhvr>
                                        <p:cTn id="129" dur="500"/>
                                        <p:tgtEl>
                                          <p:spTgt spid="3"/>
                                        </p:tgtEl>
                                      </p:cBhvr>
                                    </p:animEffect>
                                  </p:childTnLst>
                                </p:cTn>
                              </p:par>
                              <p:par>
                                <p:cTn id="130" presetID="18" presetClass="entr" presetSubtype="12" fill="hold" grpId="4" nodeType="withEffect">
                                  <p:stCondLst>
                                    <p:cond delay="0"/>
                                  </p:stCondLst>
                                  <p:childTnLst>
                                    <p:set>
                                      <p:cBhvr>
                                        <p:cTn id="131" dur="1" fill="hold">
                                          <p:stCondLst>
                                            <p:cond delay="0"/>
                                          </p:stCondLst>
                                        </p:cTn>
                                        <p:tgtEl>
                                          <p:spTgt spid="4"/>
                                        </p:tgtEl>
                                        <p:attrNameLst>
                                          <p:attrName>style.visibility</p:attrName>
                                        </p:attrNameLst>
                                      </p:cBhvr>
                                      <p:to>
                                        <p:strVal val="visible"/>
                                      </p:to>
                                    </p:set>
                                    <p:animEffect transition="in" filter="strips(downLeft)">
                                      <p:cBhvr>
                                        <p:cTn id="132" dur="500"/>
                                        <p:tgtEl>
                                          <p:spTgt spid="4"/>
                                        </p:tgtEl>
                                      </p:cBhvr>
                                    </p:animEffect>
                                  </p:childTnLst>
                                </p:cTn>
                              </p:par>
                              <p:par>
                                <p:cTn id="133" presetID="18" presetClass="entr" presetSubtype="12" fill="hold" nodeType="withEffect">
                                  <p:stCondLst>
                                    <p:cond delay="0"/>
                                  </p:stCondLst>
                                  <p:childTnLst>
                                    <p:set>
                                      <p:cBhvr>
                                        <p:cTn id="134" dur="1" fill="hold">
                                          <p:stCondLst>
                                            <p:cond delay="0"/>
                                          </p:stCondLst>
                                        </p:cTn>
                                        <p:tgtEl>
                                          <p:spTgt spid="5"/>
                                        </p:tgtEl>
                                        <p:attrNameLst>
                                          <p:attrName>style.visibility</p:attrName>
                                        </p:attrNameLst>
                                      </p:cBhvr>
                                      <p:to>
                                        <p:strVal val="visible"/>
                                      </p:to>
                                    </p:set>
                                    <p:animEffect transition="in" filter="strips(downLeft)">
                                      <p:cBhvr>
                                        <p:cTn id="135" dur="500"/>
                                        <p:tgtEl>
                                          <p:spTgt spid="5"/>
                                        </p:tgtEl>
                                      </p:cBhvr>
                                    </p:animEffect>
                                  </p:childTnLst>
                                </p:cTn>
                              </p:par>
                              <p:par>
                                <p:cTn id="136" presetID="18" presetClass="entr" presetSubtype="12" fill="hold" nodeType="withEffect">
                                  <p:stCondLst>
                                    <p:cond delay="0"/>
                                  </p:stCondLst>
                                  <p:childTnLst>
                                    <p:set>
                                      <p:cBhvr>
                                        <p:cTn id="137" dur="1" fill="hold">
                                          <p:stCondLst>
                                            <p:cond delay="0"/>
                                          </p:stCondLst>
                                        </p:cTn>
                                        <p:tgtEl>
                                          <p:spTgt spid="6"/>
                                        </p:tgtEl>
                                        <p:attrNameLst>
                                          <p:attrName>style.visibility</p:attrName>
                                        </p:attrNameLst>
                                      </p:cBhvr>
                                      <p:to>
                                        <p:strVal val="visible"/>
                                      </p:to>
                                    </p:set>
                                    <p:animEffect transition="in" filter="strips(downLeft)">
                                      <p:cBhvr>
                                        <p:cTn id="138" dur="500"/>
                                        <p:tgtEl>
                                          <p:spTgt spid="6"/>
                                        </p:tgtEl>
                                      </p:cBhvr>
                                    </p:animEffect>
                                  </p:childTnLst>
                                </p:cTn>
                              </p:par>
                              <p:par>
                                <p:cTn id="139" presetID="18" presetClass="entr" presetSubtype="12" fill="hold" nodeType="with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strips(downLeft)">
                                      <p:cBhvr>
                                        <p:cTn id="141" dur="500"/>
                                        <p:tgtEl>
                                          <p:spTgt spid="7"/>
                                        </p:tgtEl>
                                      </p:cBhvr>
                                    </p:animEffect>
                                  </p:childTnLst>
                                </p:cTn>
                              </p:par>
                              <p:par>
                                <p:cTn id="142" presetID="18" presetClass="entr" presetSubtype="12" fill="hold" grpId="4" nodeType="withEffect">
                                  <p:stCondLst>
                                    <p:cond delay="0"/>
                                  </p:stCondLst>
                                  <p:childTnLst>
                                    <p:set>
                                      <p:cBhvr>
                                        <p:cTn id="143" dur="1" fill="hold">
                                          <p:stCondLst>
                                            <p:cond delay="0"/>
                                          </p:stCondLst>
                                        </p:cTn>
                                        <p:tgtEl>
                                          <p:spTgt spid="8"/>
                                        </p:tgtEl>
                                        <p:attrNameLst>
                                          <p:attrName>style.visibility</p:attrName>
                                        </p:attrNameLst>
                                      </p:cBhvr>
                                      <p:to>
                                        <p:strVal val="visible"/>
                                      </p:to>
                                    </p:set>
                                    <p:animEffect transition="in" filter="strips(downLeft)">
                                      <p:cBhvr>
                                        <p:cTn id="1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3" grpId="0" animBg="1"/>
      <p:bldP spid="3" grpId="1" animBg="1"/>
      <p:bldP spid="3" grpId="2" animBg="1"/>
      <p:bldP spid="3" grpId="3" animBg="1"/>
      <p:bldP spid="3" grpId="4" animBg="1"/>
      <p:bldP spid="4" grpId="0" animBg="1"/>
      <p:bldP spid="4" grpId="1" animBg="1"/>
      <p:bldP spid="4" grpId="2" animBg="1"/>
      <p:bldP spid="4" grpId="3" animBg="1"/>
      <p:bldP spid="4" grpId="4" animBg="1"/>
      <p:bldP spid="8" grpId="0" animBg="1"/>
      <p:bldP spid="8" grpId="1" animBg="1"/>
      <p:bldP spid="8" grpId="2" animBg="1"/>
      <p:bldP spid="8" grpId="3" animBg="1"/>
      <p:bldP spid="8" grpId="4"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4694EB0-8B57-498E-3DD7-1499FB1AB0EA}"/>
              </a:ext>
            </a:extLst>
          </p:cNvPr>
          <p:cNvSpPr txBox="1"/>
          <p:nvPr/>
        </p:nvSpPr>
        <p:spPr>
          <a:xfrm>
            <a:off x="55977" y="276478"/>
            <a:ext cx="9043956" cy="6370975"/>
          </a:xfrm>
          <a:prstGeom prst="rect">
            <a:avLst/>
          </a:prstGeom>
          <a:gradFill>
            <a:gsLst>
              <a:gs pos="0">
                <a:schemeClr val="bg1"/>
              </a:gs>
              <a:gs pos="99000">
                <a:schemeClr val="accent2">
                  <a:lumMod val="20000"/>
                  <a:lumOff val="80000"/>
                </a:schemeClr>
              </a:gs>
            </a:gsLst>
            <a:lin ang="2700000" scaled="1"/>
          </a:gradFill>
        </p:spPr>
        <p:txBody>
          <a:bodyPr wrap="square" rtlCol="0">
            <a:spAutoFit/>
          </a:bodyPr>
          <a:lstStyle/>
          <a:p>
            <a:r>
              <a:rPr kumimoji="1" lang="ja-JP" altLang="en-US" sz="2800" b="1">
                <a:solidFill>
                  <a:srgbClr val="FF40FF"/>
                </a:solidFill>
                <a:latin typeface="Meiryo UI" panose="020B0604030504040204" pitchFamily="34" charset="-128"/>
                <a:ea typeface="Meiryo UI" panose="020B0604030504040204" pitchFamily="34" charset="-128"/>
              </a:rPr>
              <a:t>　</a:t>
            </a:r>
            <a:r>
              <a:rPr kumimoji="1" lang="en-US" altLang="ja-JP" sz="2800" b="1" dirty="0">
                <a:solidFill>
                  <a:srgbClr val="FF40FF"/>
                </a:solidFill>
                <a:latin typeface="Meiryo UI" panose="020B0604030504040204" pitchFamily="34" charset="-128"/>
                <a:ea typeface="Meiryo UI" panose="020B0604030504040204" pitchFamily="34" charset="-128"/>
              </a:rPr>
              <a:t>【</a:t>
            </a:r>
            <a:r>
              <a:rPr kumimoji="1" lang="ja-JP" altLang="en-US" sz="2800" b="1">
                <a:solidFill>
                  <a:srgbClr val="FF40FF"/>
                </a:solidFill>
                <a:latin typeface="Meiryo UI" panose="020B0604030504040204" pitchFamily="34" charset="-128"/>
                <a:ea typeface="Meiryo UI" panose="020B0604030504040204" pitchFamily="34" charset="-128"/>
              </a:rPr>
              <a:t>気温</a:t>
            </a:r>
            <a:r>
              <a:rPr kumimoji="1" lang="en-US" altLang="ja-JP" sz="2800" b="1" dirty="0">
                <a:solidFill>
                  <a:srgbClr val="FF40FF"/>
                </a:solidFill>
                <a:latin typeface="Meiryo UI" panose="020B0604030504040204" pitchFamily="34" charset="-128"/>
                <a:ea typeface="Meiryo UI" panose="020B0604030504040204" pitchFamily="34" charset="-128"/>
              </a:rPr>
              <a:t>】</a:t>
            </a:r>
          </a:p>
          <a:p>
            <a:r>
              <a:rPr kumimoji="1" lang="ja-JP" altLang="en-US" sz="2400">
                <a:latin typeface="Meiryo UI" panose="020B0604030504040204" pitchFamily="34" charset="-128"/>
                <a:ea typeface="Meiryo UI" panose="020B0604030504040204" pitchFamily="34" charset="-128"/>
              </a:rPr>
              <a:t>　　</a:t>
            </a:r>
            <a:r>
              <a:rPr kumimoji="1" lang="ja-JP" altLang="en-US" sz="2800" b="1" u="sng">
                <a:solidFill>
                  <a:srgbClr val="FF40FF"/>
                </a:solidFill>
                <a:latin typeface="Meiryo UI" panose="020B0604030504040204" pitchFamily="34" charset="-128"/>
                <a:ea typeface="Meiryo UI" panose="020B0604030504040204" pitchFamily="34" charset="-128"/>
              </a:rPr>
              <a:t>熱源の除去</a:t>
            </a:r>
            <a:r>
              <a:rPr kumimoji="1" lang="ja-JP" altLang="en-US" sz="2400">
                <a:latin typeface="Meiryo UI" panose="020B0604030504040204" pitchFamily="34" charset="-128"/>
                <a:ea typeface="Meiryo UI" panose="020B0604030504040204" pitchFamily="34" charset="-128"/>
              </a:rPr>
              <a:t>→作業者がいる場所の暑さを改善する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発熱源の洗い出しからの除去、密閉、隔離、縮小</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など</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熱が作業者に伝わらないように日かげができるよう工夫する</a:t>
            </a:r>
            <a:endParaRPr kumimoji="1" lang="en-US" altLang="ja-JP" sz="2400" dirty="0">
              <a:latin typeface="Meiryo UI" panose="020B0604030504040204" pitchFamily="34" charset="-128"/>
              <a:ea typeface="Meiryo UI" panose="020B0604030504040204" pitchFamily="34" charset="-128"/>
            </a:endParaRPr>
          </a:p>
          <a:p>
            <a:r>
              <a:rPr kumimoji="1" lang="ja-JP" altLang="en-US" sz="2800" b="1">
                <a:solidFill>
                  <a:srgbClr val="FF40FF"/>
                </a:solidFill>
                <a:latin typeface="Meiryo UI" panose="020B0604030504040204" pitchFamily="34" charset="-128"/>
                <a:ea typeface="Meiryo UI" panose="020B0604030504040204" pitchFamily="34" charset="-128"/>
              </a:rPr>
              <a:t>　</a:t>
            </a:r>
            <a:r>
              <a:rPr kumimoji="1" lang="en-US" altLang="ja-JP" sz="2800" b="1" dirty="0">
                <a:solidFill>
                  <a:srgbClr val="941651"/>
                </a:solidFill>
                <a:latin typeface="Meiryo UI" panose="020B0604030504040204" pitchFamily="34" charset="-128"/>
                <a:ea typeface="Meiryo UI" panose="020B0604030504040204" pitchFamily="34" charset="-128"/>
              </a:rPr>
              <a:t>【</a:t>
            </a:r>
            <a:r>
              <a:rPr kumimoji="1" lang="ja-JP" altLang="en-US" sz="2800" b="1">
                <a:solidFill>
                  <a:srgbClr val="941651"/>
                </a:solidFill>
                <a:latin typeface="Meiryo UI" panose="020B0604030504040204" pitchFamily="34" charset="-128"/>
                <a:ea typeface="Meiryo UI" panose="020B0604030504040204" pitchFamily="34" charset="-128"/>
              </a:rPr>
              <a:t>空調の利用</a:t>
            </a:r>
            <a:r>
              <a:rPr kumimoji="1" lang="en-US" altLang="ja-JP" sz="2800" b="1" dirty="0">
                <a:solidFill>
                  <a:srgbClr val="941651"/>
                </a:solidFill>
                <a:latin typeface="Meiryo UI" panose="020B0604030504040204" pitchFamily="34" charset="-128"/>
                <a:ea typeface="Meiryo UI" panose="020B0604030504040204" pitchFamily="34" charset="-128"/>
              </a:rPr>
              <a:t>】</a:t>
            </a:r>
          </a:p>
          <a:p>
            <a:r>
              <a:rPr kumimoji="1" lang="ja-JP" altLang="en-US" sz="2400">
                <a:latin typeface="Meiryo UI" panose="020B0604030504040204" pitchFamily="34" charset="-128"/>
                <a:ea typeface="Meiryo UI" panose="020B0604030504040204" pitchFamily="34" charset="-128"/>
              </a:rPr>
              <a:t>　　小部屋や区切りを設けて空調</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スポットクーラー、大型扇風機</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設置</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直射日光が当たらない、</a:t>
            </a:r>
            <a:r>
              <a:rPr kumimoji="1" lang="ja-JP" altLang="en-US" sz="2400" b="1" u="sng">
                <a:solidFill>
                  <a:srgbClr val="941651"/>
                </a:solidFill>
                <a:latin typeface="Meiryo UI" panose="020B0604030504040204" pitchFamily="34" charset="-128"/>
                <a:ea typeface="Meiryo UI" panose="020B0604030504040204" pitchFamily="34" charset="-128"/>
              </a:rPr>
              <a:t>同一室内での温度差がないよう</a:t>
            </a:r>
            <a:r>
              <a:rPr kumimoji="1" lang="ja-JP" altLang="en-US" sz="2400">
                <a:latin typeface="Meiryo UI" panose="020B0604030504040204" pitchFamily="34" charset="-128"/>
                <a:ea typeface="Meiryo UI" panose="020B0604030504040204" pitchFamily="34" charset="-128"/>
              </a:rPr>
              <a:t>注意　</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800" b="1" dirty="0">
                <a:solidFill>
                  <a:srgbClr val="7030A0"/>
                </a:solidFill>
                <a:latin typeface="Meiryo UI" panose="020B0604030504040204" pitchFamily="34" charset="-128"/>
                <a:ea typeface="Meiryo UI" panose="020B0604030504040204" pitchFamily="34" charset="-128"/>
              </a:rPr>
              <a:t>【</a:t>
            </a:r>
            <a:r>
              <a:rPr kumimoji="1" lang="ja-JP" altLang="en-US" sz="2800" b="1">
                <a:solidFill>
                  <a:srgbClr val="7030A0"/>
                </a:solidFill>
                <a:latin typeface="Meiryo UI" panose="020B0604030504040204" pitchFamily="34" charset="-128"/>
                <a:ea typeface="Meiryo UI" panose="020B0604030504040204" pitchFamily="34" charset="-128"/>
              </a:rPr>
              <a:t>休憩室の温度</a:t>
            </a:r>
            <a:r>
              <a:rPr kumimoji="1" lang="en-US" altLang="ja-JP" sz="2800" b="1" dirty="0">
                <a:solidFill>
                  <a:srgbClr val="7030A0"/>
                </a:solidFill>
                <a:latin typeface="Meiryo UI" panose="020B0604030504040204" pitchFamily="34" charset="-128"/>
                <a:ea typeface="Meiryo UI" panose="020B0604030504040204" pitchFamily="34" charset="-128"/>
              </a:rPr>
              <a:t>】</a:t>
            </a:r>
          </a:p>
          <a:p>
            <a:r>
              <a:rPr kumimoji="1" lang="ja-JP" altLang="en-US" sz="2400">
                <a:latin typeface="Meiryo UI" panose="020B0604030504040204" pitchFamily="34" charset="-128"/>
                <a:ea typeface="Meiryo UI" panose="020B0604030504040204" pitchFamily="34" charset="-128"/>
              </a:rPr>
              <a:t>　　暑熱現場は</a:t>
            </a:r>
            <a:r>
              <a:rPr kumimoji="1" lang="en-US" altLang="ja-JP" sz="2400" dirty="0">
                <a:latin typeface="Meiryo UI" panose="020B0604030504040204" pitchFamily="34" charset="-128"/>
                <a:ea typeface="Meiryo UI" panose="020B0604030504040204" pitchFamily="34" charset="-128"/>
              </a:rPr>
              <a:t>24-26</a:t>
            </a:r>
            <a:r>
              <a:rPr kumimoji="1" lang="ja-JP" altLang="en-US" sz="2400">
                <a:latin typeface="Meiryo UI" panose="020B0604030504040204" pitchFamily="34" charset="-128"/>
                <a:ea typeface="Meiryo UI" panose="020B0604030504040204" pitchFamily="34" charset="-128"/>
              </a:rPr>
              <a:t>℃程度での管理が推奨される。換気にも注意</a:t>
            </a:r>
            <a:endParaRPr kumimoji="1" lang="en-US" altLang="ja-JP" sz="2400" dirty="0">
              <a:latin typeface="Meiryo UI" panose="020B0604030504040204" pitchFamily="34" charset="-128"/>
              <a:ea typeface="Meiryo UI" panose="020B0604030504040204" pitchFamily="34" charset="-128"/>
            </a:endParaRPr>
          </a:p>
          <a:p>
            <a:r>
              <a:rPr kumimoji="1" lang="ja-JP" altLang="en-US" sz="2800" b="1">
                <a:solidFill>
                  <a:srgbClr val="FF40FF"/>
                </a:solidFill>
                <a:latin typeface="Meiryo UI" panose="020B0604030504040204" pitchFamily="34" charset="-128"/>
                <a:ea typeface="Meiryo UI" panose="020B0604030504040204" pitchFamily="34" charset="-128"/>
              </a:rPr>
              <a:t>　</a:t>
            </a:r>
            <a:r>
              <a:rPr kumimoji="1" lang="en-US" altLang="ja-JP" sz="2800" b="1" dirty="0">
                <a:solidFill>
                  <a:srgbClr val="005493"/>
                </a:solidFill>
                <a:latin typeface="Meiryo UI" panose="020B0604030504040204" pitchFamily="34" charset="-128"/>
                <a:ea typeface="Meiryo UI" panose="020B0604030504040204" pitchFamily="34" charset="-128"/>
              </a:rPr>
              <a:t>【</a:t>
            </a:r>
            <a:r>
              <a:rPr kumimoji="1" lang="ja-JP" altLang="en-US" sz="2800" b="1">
                <a:solidFill>
                  <a:srgbClr val="005493"/>
                </a:solidFill>
                <a:latin typeface="Meiryo UI" panose="020B0604030504040204" pitchFamily="34" charset="-128"/>
                <a:ea typeface="Meiryo UI" panose="020B0604030504040204" pitchFamily="34" charset="-128"/>
              </a:rPr>
              <a:t>湿度</a:t>
            </a:r>
            <a:r>
              <a:rPr kumimoji="1" lang="en-US" altLang="ja-JP" sz="2800" b="1" dirty="0">
                <a:solidFill>
                  <a:srgbClr val="005493"/>
                </a:solidFill>
                <a:latin typeface="Meiryo UI" panose="020B0604030504040204" pitchFamily="34" charset="-128"/>
                <a:ea typeface="Meiryo UI" panose="020B0604030504040204" pitchFamily="34" charset="-128"/>
              </a:rPr>
              <a:t>】</a:t>
            </a: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職場に</a:t>
            </a:r>
            <a:r>
              <a:rPr kumimoji="1" lang="ja-JP" altLang="en-US" sz="2400" b="1" u="sng">
                <a:solidFill>
                  <a:schemeClr val="bg2">
                    <a:lumMod val="50000"/>
                  </a:schemeClr>
                </a:solidFill>
                <a:latin typeface="Meiryo UI" panose="020B0604030504040204" pitchFamily="34" charset="-128"/>
                <a:ea typeface="Meiryo UI" panose="020B0604030504040204" pitchFamily="34" charset="-128"/>
              </a:rPr>
              <a:t>水蒸気</a:t>
            </a:r>
            <a:r>
              <a:rPr kumimoji="1" lang="ja-JP" altLang="en-US" sz="2400">
                <a:latin typeface="Meiryo UI" panose="020B0604030504040204" pitchFamily="34" charset="-128"/>
                <a:ea typeface="Meiryo UI" panose="020B0604030504040204" pitchFamily="34" charset="-128"/>
              </a:rPr>
              <a:t>が発生するものがあればその除去、密閉、隔離など</a:t>
            </a:r>
            <a:endParaRPr kumimoji="1" lang="en-US" altLang="ja-JP" sz="2400" dirty="0">
              <a:latin typeface="Meiryo UI" panose="020B0604030504040204" pitchFamily="34" charset="-128"/>
              <a:ea typeface="Meiryo UI" panose="020B0604030504040204" pitchFamily="34" charset="-128"/>
            </a:endParaRPr>
          </a:p>
          <a:p>
            <a:r>
              <a:rPr kumimoji="1" lang="ja-JP" altLang="en-US" sz="2800" b="1">
                <a:solidFill>
                  <a:srgbClr val="FF40FF"/>
                </a:solidFill>
                <a:latin typeface="Meiryo UI" panose="020B0604030504040204" pitchFamily="34" charset="-128"/>
                <a:ea typeface="Meiryo UI" panose="020B0604030504040204" pitchFamily="34" charset="-128"/>
              </a:rPr>
              <a:t>　</a:t>
            </a:r>
            <a:r>
              <a:rPr kumimoji="1" lang="en-US" altLang="ja-JP" sz="2800" b="1" dirty="0">
                <a:solidFill>
                  <a:schemeClr val="accent6">
                    <a:lumMod val="50000"/>
                  </a:schemeClr>
                </a:solidFill>
                <a:latin typeface="Meiryo UI" panose="020B0604030504040204" pitchFamily="34" charset="-128"/>
                <a:ea typeface="Meiryo UI" panose="020B0604030504040204" pitchFamily="34" charset="-128"/>
              </a:rPr>
              <a:t>【</a:t>
            </a:r>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気流</a:t>
            </a:r>
            <a:r>
              <a:rPr kumimoji="1" lang="en-US" altLang="ja-JP" sz="2800" b="1" dirty="0">
                <a:solidFill>
                  <a:schemeClr val="accent6">
                    <a:lumMod val="50000"/>
                  </a:schemeClr>
                </a:solidFill>
                <a:latin typeface="Meiryo UI" panose="020B0604030504040204" pitchFamily="34" charset="-128"/>
                <a:ea typeface="Meiryo UI" panose="020B0604030504040204" pitchFamily="34" charset="-128"/>
              </a:rPr>
              <a:t>】</a:t>
            </a:r>
          </a:p>
          <a:p>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屋外での作業場所はできるだけ風通しのよい場所を選ぶ</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空調の気流は直接作業者に当たらないように、常時、風向を変更する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800" b="1" dirty="0">
                <a:solidFill>
                  <a:srgbClr val="C00000"/>
                </a:solidFill>
                <a:latin typeface="Meiryo UI" panose="020B0604030504040204" pitchFamily="34" charset="-128"/>
                <a:ea typeface="Meiryo UI" panose="020B0604030504040204" pitchFamily="34" charset="-128"/>
              </a:rPr>
              <a:t>【</a:t>
            </a:r>
            <a:r>
              <a:rPr kumimoji="1" lang="ja-JP" altLang="en-US" sz="2800" b="1">
                <a:solidFill>
                  <a:srgbClr val="C00000"/>
                </a:solidFill>
                <a:latin typeface="Meiryo UI" panose="020B0604030504040204" pitchFamily="34" charset="-128"/>
                <a:ea typeface="Meiryo UI" panose="020B0604030504040204" pitchFamily="34" charset="-128"/>
              </a:rPr>
              <a:t>輻射（放射）</a:t>
            </a:r>
            <a:r>
              <a:rPr kumimoji="1" lang="en-US" altLang="ja-JP" sz="2800" b="1" dirty="0">
                <a:solidFill>
                  <a:srgbClr val="C00000"/>
                </a:solidFill>
                <a:latin typeface="Meiryo UI" panose="020B0604030504040204" pitchFamily="34" charset="-128"/>
                <a:ea typeface="Meiryo UI" panose="020B0604030504040204" pitchFamily="34" charset="-128"/>
              </a:rPr>
              <a:t>】</a:t>
            </a:r>
          </a:p>
          <a:p>
            <a:r>
              <a:rPr kumimoji="1" lang="ja-JP" altLang="en-US" sz="2400" b="1">
                <a:solidFill>
                  <a:srgbClr val="FF40FF"/>
                </a:solidFill>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道路のアスファルト、床面のコンクリート、グラウンドの樹脂などにも注意　</a:t>
            </a:r>
            <a:endParaRPr kumimoji="1" lang="en-US" altLang="ja-JP" sz="24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42379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EF1059D-9C1F-FC61-8C60-B56D6310E559}"/>
              </a:ext>
            </a:extLst>
          </p:cNvPr>
          <p:cNvSpPr txBox="1"/>
          <p:nvPr/>
        </p:nvSpPr>
        <p:spPr>
          <a:xfrm>
            <a:off x="1885495" y="44590"/>
            <a:ext cx="5373009" cy="830997"/>
          </a:xfrm>
          <a:prstGeom prst="rect">
            <a:avLst/>
          </a:prstGeom>
          <a:solidFill>
            <a:schemeClr val="bg1"/>
          </a:solidFill>
        </p:spPr>
        <p:txBody>
          <a:bodyPr wrap="none" rtlCol="0">
            <a:spAutoFit/>
          </a:bodyPr>
          <a:lstStyle/>
          <a:p>
            <a:r>
              <a:rPr kumimoji="1" lang="en-US" altLang="ja-JP" sz="4800" b="1" dirty="0">
                <a:solidFill>
                  <a:srgbClr val="0070C0"/>
                </a:solidFill>
                <a:latin typeface="Meiryo UI" panose="020B0604030504040204" pitchFamily="34" charset="-128"/>
                <a:ea typeface="Meiryo UI" panose="020B0604030504040204" pitchFamily="34" charset="-128"/>
              </a:rPr>
              <a:t>WBGT</a:t>
            </a:r>
            <a:r>
              <a:rPr kumimoji="1" lang="ja-JP" altLang="en-US" sz="4800" b="1">
                <a:solidFill>
                  <a:srgbClr val="0070C0"/>
                </a:solidFill>
                <a:latin typeface="Meiryo UI" panose="020B0604030504040204" pitchFamily="34" charset="-128"/>
                <a:ea typeface="Meiryo UI" panose="020B0604030504040204" pitchFamily="34" charset="-128"/>
              </a:rPr>
              <a:t>値ってなに？</a:t>
            </a:r>
          </a:p>
        </p:txBody>
      </p:sp>
      <p:sp>
        <p:nvSpPr>
          <p:cNvPr id="3" name="テキスト ボックス 2">
            <a:extLst>
              <a:ext uri="{FF2B5EF4-FFF2-40B4-BE49-F238E27FC236}">
                <a16:creationId xmlns:a16="http://schemas.microsoft.com/office/drawing/2014/main" id="{779C4887-37BF-3358-FEFA-816576FA99EB}"/>
              </a:ext>
            </a:extLst>
          </p:cNvPr>
          <p:cNvSpPr txBox="1"/>
          <p:nvPr/>
        </p:nvSpPr>
        <p:spPr>
          <a:xfrm>
            <a:off x="715797" y="969484"/>
            <a:ext cx="7973658" cy="1323439"/>
          </a:xfrm>
          <a:prstGeom prst="rect">
            <a:avLst/>
          </a:prstGeom>
          <a:solidFill>
            <a:schemeClr val="bg1"/>
          </a:solidFill>
          <a:ln w="57150">
            <a:solidFill>
              <a:schemeClr val="accent5">
                <a:lumMod val="50000"/>
              </a:schemeClr>
            </a:solidFill>
          </a:ln>
        </p:spPr>
        <p:txBody>
          <a:bodyPr wrap="none" rtlCol="0">
            <a:spAutoFit/>
          </a:bodyPr>
          <a:lstStyle/>
          <a:p>
            <a:r>
              <a:rPr kumimoji="1" lang="en-US" altLang="ja-JP" sz="2400" b="1" dirty="0">
                <a:latin typeface="Meiryo UI" panose="020B0604030504040204" pitchFamily="34" charset="-128"/>
                <a:ea typeface="Meiryo UI" panose="020B0604030504040204" pitchFamily="34" charset="-128"/>
              </a:rPr>
              <a:t>WBGT (</a:t>
            </a:r>
            <a:r>
              <a:rPr lang="en" altLang="ja-JP" sz="2400" b="1" i="0" u="none" strike="noStrike" dirty="0">
                <a:solidFill>
                  <a:srgbClr val="444444"/>
                </a:solidFill>
                <a:effectLst/>
                <a:latin typeface="Arial" panose="020B0604020202020204" pitchFamily="34" charset="0"/>
              </a:rPr>
              <a:t>Wet Bulb Globe Temperature</a:t>
            </a:r>
            <a:r>
              <a:rPr kumimoji="1" lang="ja-JP" altLang="en-US" sz="2400" b="1">
                <a:latin typeface="Meiryo UI" panose="020B0604030504040204" pitchFamily="34" charset="-128"/>
                <a:ea typeface="Meiryo UI" panose="020B0604030504040204" pitchFamily="34" charset="-128"/>
              </a:rPr>
              <a:t>：湿球黒球温度</a:t>
            </a:r>
            <a:r>
              <a:rPr kumimoji="1" lang="en-US" altLang="ja-JP" sz="2400" b="1" dirty="0">
                <a:latin typeface="Meiryo UI" panose="020B0604030504040204" pitchFamily="34" charset="-128"/>
                <a:ea typeface="Meiryo UI" panose="020B0604030504040204" pitchFamily="34" charset="-128"/>
              </a:rPr>
              <a:t>)</a:t>
            </a:r>
          </a:p>
          <a:p>
            <a:r>
              <a:rPr kumimoji="1" lang="ja-JP" altLang="en-US" sz="2800" b="1">
                <a:solidFill>
                  <a:srgbClr val="0432FF"/>
                </a:solidFill>
                <a:latin typeface="Meiryo UI" panose="020B0604030504040204" pitchFamily="34" charset="-128"/>
                <a:ea typeface="Meiryo UI" panose="020B0604030504040204" pitchFamily="34" charset="-128"/>
              </a:rPr>
              <a:t>→蒸し暑さを一つの単位で総合的に表すための指標</a:t>
            </a:r>
            <a:endParaRPr kumimoji="1" lang="en-US" altLang="ja-JP" sz="2800" b="1" dirty="0">
              <a:solidFill>
                <a:srgbClr val="0432FF"/>
              </a:solidFill>
              <a:latin typeface="Meiryo UI" panose="020B0604030504040204" pitchFamily="34" charset="-128"/>
              <a:ea typeface="Meiryo UI" panose="020B0604030504040204" pitchFamily="34" charset="-128"/>
            </a:endParaRPr>
          </a:p>
          <a:p>
            <a:r>
              <a:rPr kumimoji="1" lang="en-US" altLang="ja-JP" sz="2800" b="1" dirty="0">
                <a:solidFill>
                  <a:srgbClr val="0432FF"/>
                </a:solidFill>
                <a:latin typeface="Meiryo UI" panose="020B0604030504040204" pitchFamily="34" charset="-128"/>
                <a:ea typeface="Meiryo UI" panose="020B0604030504040204" pitchFamily="34" charset="-128"/>
              </a:rPr>
              <a:t>   </a:t>
            </a:r>
            <a:r>
              <a:rPr kumimoji="1" lang="ja-JP" altLang="en-US" sz="2800" b="1">
                <a:solidFill>
                  <a:srgbClr val="0432FF"/>
                </a:solidFill>
                <a:latin typeface="Meiryo UI" panose="020B0604030504040204" pitchFamily="34" charset="-128"/>
                <a:ea typeface="Meiryo UI" panose="020B0604030504040204" pitchFamily="34" charset="-128"/>
              </a:rPr>
              <a:t>熱中症をのリスクを評価するために使われる</a:t>
            </a:r>
          </a:p>
        </p:txBody>
      </p:sp>
      <p:pic>
        <p:nvPicPr>
          <p:cNvPr id="4" name="Picture 1" descr="page1image64833568">
            <a:extLst>
              <a:ext uri="{FF2B5EF4-FFF2-40B4-BE49-F238E27FC236}">
                <a16:creationId xmlns:a16="http://schemas.microsoft.com/office/drawing/2014/main" id="{F32FB93E-0FD0-16D7-DFD5-A449E89E6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4207390"/>
            <a:ext cx="8636000" cy="232410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1EB9CA1C-5996-620A-1B46-8D075B7778BB}"/>
              </a:ext>
            </a:extLst>
          </p:cNvPr>
          <p:cNvSpPr txBox="1"/>
          <p:nvPr/>
        </p:nvSpPr>
        <p:spPr>
          <a:xfrm>
            <a:off x="254000" y="2385007"/>
            <a:ext cx="8556060" cy="1831271"/>
          </a:xfrm>
          <a:prstGeom prst="rect">
            <a:avLst/>
          </a:prstGeom>
          <a:noFill/>
        </p:spPr>
        <p:txBody>
          <a:bodyPr wrap="none" rtlCol="0">
            <a:spAutoFit/>
          </a:bodyPr>
          <a:lstStyle/>
          <a:p>
            <a:r>
              <a:rPr kumimoji="1" lang="en-US" altLang="ja-JP" sz="2800" b="1" dirty="0">
                <a:solidFill>
                  <a:srgbClr val="941651"/>
                </a:solidFill>
                <a:latin typeface="Meiryo UI" panose="020B0604030504040204" pitchFamily="34" charset="-128"/>
                <a:ea typeface="Meiryo UI" panose="020B0604030504040204" pitchFamily="34" charset="-128"/>
              </a:rPr>
              <a:t>【</a:t>
            </a:r>
            <a:r>
              <a:rPr kumimoji="1" lang="ja-JP" altLang="en-US" sz="2800" b="1">
                <a:solidFill>
                  <a:srgbClr val="941651"/>
                </a:solidFill>
                <a:latin typeface="Meiryo UI" panose="020B0604030504040204" pitchFamily="34" charset="-128"/>
                <a:ea typeface="Meiryo UI" panose="020B0604030504040204" pitchFamily="34" charset="-128"/>
              </a:rPr>
              <a:t>屋外で太陽照射のある場合</a:t>
            </a:r>
            <a:r>
              <a:rPr kumimoji="1" lang="en-US" altLang="ja-JP" sz="2800" b="1" dirty="0">
                <a:solidFill>
                  <a:srgbClr val="941651"/>
                </a:solidFill>
                <a:latin typeface="Meiryo UI" panose="020B0604030504040204" pitchFamily="34" charset="-128"/>
                <a:ea typeface="Meiryo UI" panose="020B0604030504040204" pitchFamily="34" charset="-128"/>
              </a:rPr>
              <a:t>】</a:t>
            </a:r>
          </a:p>
          <a:p>
            <a:r>
              <a:rPr kumimoji="1" lang="en-US" altLang="ja-JP" sz="2400" dirty="0">
                <a:latin typeface="Meiryo UI" panose="020B0604030504040204" pitchFamily="34" charset="-128"/>
                <a:ea typeface="Meiryo UI" panose="020B0604030504040204" pitchFamily="34" charset="-128"/>
              </a:rPr>
              <a:t>WBGT</a:t>
            </a:r>
            <a:r>
              <a:rPr kumimoji="1" lang="ja-JP" altLang="en-US" sz="2400">
                <a:latin typeface="Meiryo UI" panose="020B0604030504040204" pitchFamily="34" charset="-128"/>
                <a:ea typeface="Meiryo UI" panose="020B0604030504040204" pitchFamily="34" charset="-128"/>
              </a:rPr>
              <a:t>＝</a:t>
            </a:r>
            <a:r>
              <a:rPr kumimoji="1" lang="en-US" altLang="ja-JP" sz="2400" dirty="0">
                <a:latin typeface="Meiryo UI" panose="020B0604030504040204" pitchFamily="34" charset="-128"/>
                <a:ea typeface="Meiryo UI" panose="020B0604030504040204" pitchFamily="34" charset="-128"/>
              </a:rPr>
              <a:t>0.7×</a:t>
            </a:r>
            <a:r>
              <a:rPr kumimoji="1" lang="ja-JP" altLang="en-US" sz="2400">
                <a:latin typeface="Meiryo UI" panose="020B0604030504040204" pitchFamily="34" charset="-128"/>
                <a:ea typeface="Meiryo UI" panose="020B0604030504040204" pitchFamily="34" charset="-128"/>
              </a:rPr>
              <a:t>自然湿球温度＋</a:t>
            </a:r>
            <a:r>
              <a:rPr kumimoji="1" lang="en-US" altLang="ja-JP" sz="2400" dirty="0">
                <a:latin typeface="Meiryo UI" panose="020B0604030504040204" pitchFamily="34" charset="-128"/>
                <a:ea typeface="Meiryo UI" panose="020B0604030504040204" pitchFamily="34" charset="-128"/>
              </a:rPr>
              <a:t>0.2×</a:t>
            </a:r>
            <a:r>
              <a:rPr kumimoji="1" lang="ja-JP" altLang="en-US" sz="2400">
                <a:latin typeface="Meiryo UI" panose="020B0604030504040204" pitchFamily="34" charset="-128"/>
                <a:ea typeface="Meiryo UI" panose="020B0604030504040204" pitchFamily="34" charset="-128"/>
              </a:rPr>
              <a:t>黒球温度＋</a:t>
            </a:r>
            <a:r>
              <a:rPr kumimoji="1" lang="en-US" altLang="ja-JP" sz="2400" dirty="0">
                <a:latin typeface="Meiryo UI" panose="020B0604030504040204" pitchFamily="34" charset="-128"/>
                <a:ea typeface="Meiryo UI" panose="020B0604030504040204" pitchFamily="34" charset="-128"/>
              </a:rPr>
              <a:t>0.1×</a:t>
            </a:r>
            <a:r>
              <a:rPr kumimoji="1" lang="ja-JP" altLang="en-US" sz="2400">
                <a:latin typeface="Meiryo UI" panose="020B0604030504040204" pitchFamily="34" charset="-128"/>
                <a:ea typeface="Meiryo UI" panose="020B0604030504040204" pitchFamily="34" charset="-128"/>
              </a:rPr>
              <a:t>乾球温度</a:t>
            </a:r>
            <a:endParaRPr kumimoji="1" lang="en-US" altLang="ja-JP" sz="2400" dirty="0">
              <a:latin typeface="Meiryo UI" panose="020B0604030504040204" pitchFamily="34" charset="-128"/>
              <a:ea typeface="Meiryo UI" panose="020B0604030504040204" pitchFamily="34" charset="-128"/>
            </a:endParaRPr>
          </a:p>
          <a:p>
            <a:endParaRPr kumimoji="1" lang="en-US" altLang="ja-JP" sz="700" dirty="0">
              <a:latin typeface="Meiryo UI" panose="020B0604030504040204" pitchFamily="34" charset="-128"/>
              <a:ea typeface="Meiryo UI" panose="020B0604030504040204" pitchFamily="34" charset="-128"/>
            </a:endParaRPr>
          </a:p>
          <a:p>
            <a:r>
              <a:rPr kumimoji="1" lang="en-US" altLang="ja-JP" sz="2800" b="1" dirty="0">
                <a:solidFill>
                  <a:schemeClr val="accent6">
                    <a:lumMod val="50000"/>
                  </a:schemeClr>
                </a:solidFill>
                <a:latin typeface="Meiryo UI" panose="020B0604030504040204" pitchFamily="34" charset="-128"/>
                <a:ea typeface="Meiryo UI" panose="020B0604030504040204" pitchFamily="34" charset="-128"/>
              </a:rPr>
              <a:t>【</a:t>
            </a:r>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屋内の場合および屋外で太陽照射のない場合</a:t>
            </a:r>
            <a:r>
              <a:rPr kumimoji="1" lang="en-US" altLang="ja-JP" sz="2800" b="1" dirty="0">
                <a:solidFill>
                  <a:schemeClr val="accent6">
                    <a:lumMod val="50000"/>
                  </a:schemeClr>
                </a:solidFill>
                <a:latin typeface="Meiryo UI" panose="020B0604030504040204" pitchFamily="34" charset="-128"/>
                <a:ea typeface="Meiryo UI" panose="020B0604030504040204" pitchFamily="34" charset="-128"/>
              </a:rPr>
              <a:t>】</a:t>
            </a:r>
          </a:p>
          <a:p>
            <a:r>
              <a:rPr kumimoji="1" lang="en-US" altLang="ja-JP" sz="2400" dirty="0">
                <a:latin typeface="Meiryo UI" panose="020B0604030504040204" pitchFamily="34" charset="-128"/>
                <a:ea typeface="Meiryo UI" panose="020B0604030504040204" pitchFamily="34" charset="-128"/>
              </a:rPr>
              <a:t>WBGT</a:t>
            </a:r>
            <a:r>
              <a:rPr kumimoji="1" lang="ja-JP" altLang="en-US" sz="2400">
                <a:latin typeface="Meiryo UI" panose="020B0604030504040204" pitchFamily="34" charset="-128"/>
                <a:ea typeface="Meiryo UI" panose="020B0604030504040204" pitchFamily="34" charset="-128"/>
              </a:rPr>
              <a:t>＝</a:t>
            </a:r>
            <a:r>
              <a:rPr kumimoji="1" lang="en-US" altLang="ja-JP" sz="2400" dirty="0">
                <a:latin typeface="Meiryo UI" panose="020B0604030504040204" pitchFamily="34" charset="-128"/>
                <a:ea typeface="Meiryo UI" panose="020B0604030504040204" pitchFamily="34" charset="-128"/>
              </a:rPr>
              <a:t>0.7×</a:t>
            </a:r>
            <a:r>
              <a:rPr kumimoji="1" lang="ja-JP" altLang="en-US" sz="2400">
                <a:latin typeface="Meiryo UI" panose="020B0604030504040204" pitchFamily="34" charset="-128"/>
                <a:ea typeface="Meiryo UI" panose="020B0604030504040204" pitchFamily="34" charset="-128"/>
              </a:rPr>
              <a:t>自然湿球温度＋</a:t>
            </a:r>
            <a:r>
              <a:rPr kumimoji="1" lang="en-US" altLang="ja-JP" sz="2400" dirty="0">
                <a:latin typeface="Meiryo UI" panose="020B0604030504040204" pitchFamily="34" charset="-128"/>
                <a:ea typeface="Meiryo UI" panose="020B0604030504040204" pitchFamily="34" charset="-128"/>
              </a:rPr>
              <a:t>0.3×</a:t>
            </a:r>
            <a:r>
              <a:rPr kumimoji="1" lang="ja-JP" altLang="en-US" sz="2400">
                <a:latin typeface="Meiryo UI" panose="020B0604030504040204" pitchFamily="34" charset="-128"/>
                <a:ea typeface="Meiryo UI" panose="020B0604030504040204" pitchFamily="34" charset="-128"/>
              </a:rPr>
              <a:t>黒球温度</a:t>
            </a:r>
          </a:p>
        </p:txBody>
      </p:sp>
      <p:sp>
        <p:nvSpPr>
          <p:cNvPr id="6" name="正方形/長方形 5">
            <a:extLst>
              <a:ext uri="{FF2B5EF4-FFF2-40B4-BE49-F238E27FC236}">
                <a16:creationId xmlns:a16="http://schemas.microsoft.com/office/drawing/2014/main" id="{B4ED99FB-F356-4336-8655-5B7B5579EDA4}"/>
              </a:ext>
            </a:extLst>
          </p:cNvPr>
          <p:cNvSpPr/>
          <p:nvPr/>
        </p:nvSpPr>
        <p:spPr>
          <a:xfrm>
            <a:off x="1921831" y="6395233"/>
            <a:ext cx="6968169" cy="400110"/>
          </a:xfrm>
          <a:prstGeom prst="rect">
            <a:avLst/>
          </a:prstGeom>
          <a:solidFill>
            <a:schemeClr val="bg1"/>
          </a:solidFill>
        </p:spPr>
        <p:txBody>
          <a:bodyPr wrap="square">
            <a:spAutoFit/>
          </a:bodyPr>
          <a:lstStyle/>
          <a:p>
            <a:r>
              <a:rPr lang="en-US" altLang="ja-JP" sz="2000" b="1" dirty="0">
                <a:solidFill>
                  <a:srgbClr val="FF0000"/>
                </a:solidFill>
                <a:latin typeface="Meiryo UI" panose="020B0604030504040204" pitchFamily="34" charset="-128"/>
                <a:ea typeface="Meiryo UI" panose="020B0604030504040204" pitchFamily="34" charset="-128"/>
              </a:rPr>
              <a:t>※</a:t>
            </a:r>
            <a:r>
              <a:rPr lang="ja-JP" altLang="en-US" sz="2000" b="1">
                <a:solidFill>
                  <a:srgbClr val="FF0000"/>
                </a:solidFill>
                <a:latin typeface="Meiryo UI" panose="020B0604030504040204" pitchFamily="34" charset="-128"/>
                <a:ea typeface="Meiryo UI" panose="020B0604030504040204" pitchFamily="34" charset="-128"/>
              </a:rPr>
              <a:t>正確には、これら３つに加え、風（気流）も指標に影響する</a:t>
            </a:r>
          </a:p>
        </p:txBody>
      </p:sp>
    </p:spTree>
    <p:extLst>
      <p:ext uri="{BB962C8B-B14F-4D97-AF65-F5344CB8AC3E}">
        <p14:creationId xmlns:p14="http://schemas.microsoft.com/office/powerpoint/2010/main" val="152588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51C6B8B-69B9-8DBB-8469-7565FD71AB73}"/>
              </a:ext>
            </a:extLst>
          </p:cNvPr>
          <p:cNvSpPr txBox="1"/>
          <p:nvPr/>
        </p:nvSpPr>
        <p:spPr>
          <a:xfrm>
            <a:off x="189571" y="122272"/>
            <a:ext cx="8764858" cy="553998"/>
          </a:xfrm>
          <a:prstGeom prst="rect">
            <a:avLst/>
          </a:prstGeom>
          <a:noFill/>
        </p:spPr>
        <p:txBody>
          <a:bodyPr wrap="square">
            <a:spAutoFit/>
          </a:bodyPr>
          <a:lstStyle/>
          <a:p>
            <a:pPr algn="ctr"/>
            <a:r>
              <a:rPr lang="ja-JP" altLang="en-US" sz="3000" b="1" i="0" u="none" strike="noStrike">
                <a:solidFill>
                  <a:srgbClr val="FFFF00"/>
                </a:solidFill>
                <a:effectLst/>
                <a:highlight>
                  <a:srgbClr val="0C000C"/>
                </a:highlight>
                <a:latin typeface="Meiryo UI" panose="020B0604030504040204" pitchFamily="34" charset="-128"/>
                <a:ea typeface="Meiryo UI" panose="020B0604030504040204" pitchFamily="34" charset="-128"/>
              </a:rPr>
              <a:t>熱中症特別警戒アラート（熱中症警戒情報）の概要</a:t>
            </a:r>
            <a:endParaRPr lang="ja-JP" altLang="en-US" sz="3000" b="1">
              <a:solidFill>
                <a:srgbClr val="FFFF00"/>
              </a:solidFill>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90739BE3-E05A-CD35-4126-94D85CF2C1D0}"/>
              </a:ext>
            </a:extLst>
          </p:cNvPr>
          <p:cNvSpPr txBox="1"/>
          <p:nvPr/>
        </p:nvSpPr>
        <p:spPr>
          <a:xfrm>
            <a:off x="189569" y="615728"/>
            <a:ext cx="8954429" cy="2554545"/>
          </a:xfrm>
          <a:prstGeom prst="rect">
            <a:avLst/>
          </a:prstGeom>
          <a:solidFill>
            <a:schemeClr val="bg1"/>
          </a:solidFill>
        </p:spPr>
        <p:txBody>
          <a:bodyPr wrap="square">
            <a:spAutoFit/>
          </a:bodyPr>
          <a:lstStyle/>
          <a:p>
            <a:r>
              <a:rPr lang="ja-JP" altLang="en-US" sz="2400" b="1" i="0" u="sng">
                <a:solidFill>
                  <a:srgbClr val="313131"/>
                </a:solidFill>
                <a:effectLst/>
                <a:latin typeface="Meiryo UI" panose="020B0604030504040204" pitchFamily="34" charset="-128"/>
                <a:ea typeface="Meiryo UI" panose="020B0604030504040204" pitchFamily="34" charset="-128"/>
              </a:rPr>
              <a:t>都道府県内において、全ての暑さ指数情報提供地点における、</a:t>
            </a:r>
            <a:endParaRPr lang="en-US" altLang="ja-JP" sz="2400" b="1" i="0" u="sng" dirty="0">
              <a:solidFill>
                <a:srgbClr val="313131"/>
              </a:solidFill>
              <a:effectLst/>
              <a:latin typeface="Meiryo UI" panose="020B0604030504040204" pitchFamily="34" charset="-128"/>
              <a:ea typeface="Meiryo UI" panose="020B0604030504040204" pitchFamily="34" charset="-128"/>
            </a:endParaRPr>
          </a:p>
          <a:p>
            <a:r>
              <a:rPr lang="ja-JP" altLang="en-US" sz="2800" b="1" i="0" u="sng">
                <a:solidFill>
                  <a:srgbClr val="FF0000"/>
                </a:solidFill>
                <a:effectLst/>
                <a:latin typeface="Meiryo UI" panose="020B0604030504040204" pitchFamily="34" charset="-128"/>
                <a:ea typeface="Meiryo UI" panose="020B0604030504040204" pitchFamily="34" charset="-128"/>
              </a:rPr>
              <a:t>翌日の日最高暑さ指数</a:t>
            </a:r>
            <a:r>
              <a:rPr lang="ja-JP" altLang="en-US" sz="3200" b="1" i="0" u="sng">
                <a:solidFill>
                  <a:srgbClr val="FF0000"/>
                </a:solidFill>
                <a:effectLst/>
                <a:latin typeface="Meiryo UI" panose="020B0604030504040204" pitchFamily="34" charset="-128"/>
                <a:ea typeface="Meiryo UI" panose="020B0604030504040204" pitchFamily="34" charset="-128"/>
              </a:rPr>
              <a:t>（</a:t>
            </a:r>
            <a:r>
              <a:rPr lang="en" altLang="ja-JP" sz="2800" b="1" i="0" u="sng" dirty="0">
                <a:solidFill>
                  <a:srgbClr val="FF0000"/>
                </a:solidFill>
                <a:effectLst/>
                <a:latin typeface="Meiryo UI" panose="020B0604030504040204" pitchFamily="34" charset="-128"/>
                <a:ea typeface="Meiryo UI" panose="020B0604030504040204" pitchFamily="34" charset="-128"/>
              </a:rPr>
              <a:t>WBGT</a:t>
            </a:r>
            <a:r>
              <a:rPr lang="ja-JP" altLang="en" sz="2800" b="1" i="0" u="sng">
                <a:solidFill>
                  <a:srgbClr val="FF0000"/>
                </a:solidFill>
                <a:effectLst/>
                <a:latin typeface="Meiryo UI" panose="020B0604030504040204" pitchFamily="34" charset="-128"/>
                <a:ea typeface="Meiryo UI" panose="020B0604030504040204" pitchFamily="34" charset="-128"/>
              </a:rPr>
              <a:t>）</a:t>
            </a:r>
            <a:r>
              <a:rPr lang="ja-JP" altLang="en-US" sz="2800" b="1" i="0" u="sng">
                <a:solidFill>
                  <a:srgbClr val="FF0000"/>
                </a:solidFill>
                <a:effectLst/>
                <a:latin typeface="Meiryo UI" panose="020B0604030504040204" pitchFamily="34" charset="-128"/>
                <a:ea typeface="Meiryo UI" panose="020B0604030504040204" pitchFamily="34" charset="-128"/>
              </a:rPr>
              <a:t>が</a:t>
            </a:r>
            <a:r>
              <a:rPr lang="en-US" altLang="ja-JP" sz="2800" b="1" i="0" u="sng" dirty="0">
                <a:solidFill>
                  <a:srgbClr val="FF0000"/>
                </a:solidFill>
                <a:effectLst/>
                <a:latin typeface="Meiryo UI" panose="020B0604030504040204" pitchFamily="34" charset="-128"/>
                <a:ea typeface="Meiryo UI" panose="020B0604030504040204" pitchFamily="34" charset="-128"/>
              </a:rPr>
              <a:t>35</a:t>
            </a:r>
            <a:r>
              <a:rPr lang="ja-JP" altLang="en-US" sz="2800" b="1" i="0" u="sng">
                <a:solidFill>
                  <a:srgbClr val="FF0000"/>
                </a:solidFill>
                <a:effectLst/>
                <a:latin typeface="Meiryo UI" panose="020B0604030504040204" pitchFamily="34" charset="-128"/>
                <a:ea typeface="Meiryo UI" panose="020B0604030504040204" pitchFamily="34" charset="-128"/>
              </a:rPr>
              <a:t>（予測値）</a:t>
            </a:r>
            <a:endParaRPr lang="en-US" altLang="ja-JP" sz="2800" b="1" i="0" u="sng" dirty="0">
              <a:solidFill>
                <a:srgbClr val="FF0000"/>
              </a:solidFill>
              <a:effectLst/>
              <a:latin typeface="Meiryo UI" panose="020B0604030504040204" pitchFamily="34" charset="-128"/>
              <a:ea typeface="Meiryo UI" panose="020B0604030504040204" pitchFamily="34" charset="-128"/>
            </a:endParaRPr>
          </a:p>
          <a:p>
            <a:r>
              <a:rPr lang="ja-JP" altLang="en-US" sz="2400" b="1" i="0" u="sng">
                <a:solidFill>
                  <a:srgbClr val="313131"/>
                </a:solidFill>
                <a:effectLst/>
                <a:latin typeface="Meiryo UI" panose="020B0604030504040204" pitchFamily="34" charset="-128"/>
                <a:ea typeface="Meiryo UI" panose="020B0604030504040204" pitchFamily="34" charset="-128"/>
              </a:rPr>
              <a:t>に達する場合等に発表</a:t>
            </a:r>
            <a:endParaRPr lang="en-US" altLang="ja-JP" sz="2400" b="1" i="0" u="sng" dirty="0">
              <a:solidFill>
                <a:srgbClr val="313131"/>
              </a:solidFill>
              <a:effectLst/>
              <a:latin typeface="Meiryo UI" panose="020B0604030504040204" pitchFamily="34" charset="-128"/>
              <a:ea typeface="Meiryo UI" panose="020B0604030504040204" pitchFamily="34" charset="-128"/>
            </a:endParaRPr>
          </a:p>
          <a:p>
            <a:endParaRPr lang="en-US" altLang="ja-JP" sz="800" b="1" u="sng" dirty="0">
              <a:solidFill>
                <a:srgbClr val="313131"/>
              </a:solidFill>
              <a:latin typeface="Meiryo UI" panose="020B0604030504040204" pitchFamily="34" charset="-128"/>
              <a:ea typeface="Meiryo UI" panose="020B0604030504040204" pitchFamily="34" charset="-128"/>
            </a:endParaRPr>
          </a:p>
          <a:p>
            <a:r>
              <a:rPr lang="ja-JP" altLang="en-US" sz="2400" i="0">
                <a:solidFill>
                  <a:srgbClr val="313131"/>
                </a:solidFill>
                <a:effectLst/>
                <a:latin typeface="Meiryo UI" panose="020B0604030504040204" pitchFamily="34" charset="-128"/>
                <a:ea typeface="Meiryo UI" panose="020B0604030504040204" pitchFamily="34" charset="-128"/>
              </a:rPr>
              <a:t>自助を原則として、</a:t>
            </a:r>
            <a:r>
              <a:rPr lang="ja-JP" altLang="en-US" sz="2400" b="1" i="0" u="sng">
                <a:solidFill>
                  <a:srgbClr val="0432FF"/>
                </a:solidFill>
                <a:effectLst/>
                <a:latin typeface="Meiryo UI" panose="020B0604030504040204" pitchFamily="34" charset="-128"/>
                <a:ea typeface="Meiryo UI" panose="020B0604030504040204" pitchFamily="34" charset="-128"/>
              </a:rPr>
              <a:t>個々人が最大限の予防行動を実践</a:t>
            </a:r>
            <a:r>
              <a:rPr lang="ja-JP" altLang="en-US" sz="2400" i="0">
                <a:solidFill>
                  <a:srgbClr val="313131"/>
                </a:solidFill>
                <a:effectLst/>
                <a:latin typeface="Meiryo UI" panose="020B0604030504040204" pitchFamily="34" charset="-128"/>
                <a:ea typeface="Meiryo UI" panose="020B0604030504040204" pitchFamily="34" charset="-128"/>
              </a:rPr>
              <a:t>するとともに、</a:t>
            </a:r>
            <a:endParaRPr lang="en-US" altLang="ja-JP" sz="2400" i="0" dirty="0">
              <a:solidFill>
                <a:srgbClr val="313131"/>
              </a:solidFill>
              <a:effectLst/>
              <a:latin typeface="Meiryo UI" panose="020B0604030504040204" pitchFamily="34" charset="-128"/>
              <a:ea typeface="Meiryo UI" panose="020B0604030504040204" pitchFamily="34" charset="-128"/>
            </a:endParaRPr>
          </a:p>
          <a:p>
            <a:r>
              <a:rPr lang="ja-JP" altLang="en-US" sz="2400" i="0">
                <a:solidFill>
                  <a:srgbClr val="313131"/>
                </a:solidFill>
                <a:effectLst/>
                <a:latin typeface="Meiryo UI" panose="020B0604030504040204" pitchFamily="34" charset="-128"/>
                <a:ea typeface="Meiryo UI" panose="020B0604030504040204" pitchFamily="34" charset="-128"/>
              </a:rPr>
              <a:t>共助や公助として、個々人が最大限の予防行動を実践できるように、国、地方公共団体、</a:t>
            </a:r>
            <a:r>
              <a:rPr lang="ja-JP" altLang="en-US" sz="2400" b="1" i="0" u="sng">
                <a:solidFill>
                  <a:srgbClr val="7030A0"/>
                </a:solidFill>
                <a:effectLst/>
                <a:latin typeface="Meiryo UI" panose="020B0604030504040204" pitchFamily="34" charset="-128"/>
                <a:ea typeface="Meiryo UI" panose="020B0604030504040204" pitchFamily="34" charset="-128"/>
              </a:rPr>
              <a:t>事業者等</a:t>
            </a:r>
            <a:r>
              <a:rPr lang="ja-JP" altLang="en-US" sz="2400" i="0">
                <a:solidFill>
                  <a:srgbClr val="313131"/>
                </a:solidFill>
                <a:effectLst/>
                <a:latin typeface="Meiryo UI" panose="020B0604030504040204" pitchFamily="34" charset="-128"/>
                <a:ea typeface="Meiryo UI" panose="020B0604030504040204" pitchFamily="34" charset="-128"/>
              </a:rPr>
              <a:t>全ての主体において支援するような状況</a:t>
            </a:r>
            <a:endParaRPr lang="ja-JP" altLang="en-US" sz="2400">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35244CED-8D6F-FBE5-D49A-2E6CE381191C}"/>
              </a:ext>
            </a:extLst>
          </p:cNvPr>
          <p:cNvSpPr txBox="1"/>
          <p:nvPr/>
        </p:nvSpPr>
        <p:spPr>
          <a:xfrm>
            <a:off x="780585" y="3431883"/>
            <a:ext cx="7772399" cy="523220"/>
          </a:xfrm>
          <a:prstGeom prst="rect">
            <a:avLst/>
          </a:prstGeom>
          <a:noFill/>
        </p:spPr>
        <p:txBody>
          <a:bodyPr wrap="square">
            <a:spAutoFit/>
          </a:bodyPr>
          <a:lstStyle/>
          <a:p>
            <a:r>
              <a:rPr lang="ja-JP" altLang="en-US" sz="2800" b="1" i="0" u="none" strike="noStrike">
                <a:solidFill>
                  <a:schemeClr val="accent6">
                    <a:lumMod val="20000"/>
                    <a:lumOff val="80000"/>
                  </a:schemeClr>
                </a:solidFill>
                <a:effectLst/>
                <a:highlight>
                  <a:srgbClr val="C800FF"/>
                </a:highlight>
                <a:latin typeface="Meiryo UI" panose="020B0604030504040204" pitchFamily="34" charset="-128"/>
                <a:ea typeface="Meiryo UI" panose="020B0604030504040204" pitchFamily="34" charset="-128"/>
              </a:rPr>
              <a:t>熱中症警戒アラート（熱中症警戒情報）の概要</a:t>
            </a:r>
            <a:endParaRPr lang="ja-JP" altLang="en-US" sz="2800" b="1">
              <a:solidFill>
                <a:schemeClr val="accent6">
                  <a:lumMod val="20000"/>
                  <a:lumOff val="80000"/>
                </a:schemeClr>
              </a:solidFill>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6F29CCED-F1AE-57EE-36C5-9F89E3951CA0}"/>
              </a:ext>
            </a:extLst>
          </p:cNvPr>
          <p:cNvSpPr txBox="1"/>
          <p:nvPr/>
        </p:nvSpPr>
        <p:spPr>
          <a:xfrm>
            <a:off x="278781" y="3955103"/>
            <a:ext cx="8675648" cy="2862322"/>
          </a:xfrm>
          <a:prstGeom prst="rect">
            <a:avLst/>
          </a:prstGeom>
          <a:gradFill>
            <a:gsLst>
              <a:gs pos="0">
                <a:schemeClr val="bg1"/>
              </a:gs>
              <a:gs pos="100000">
                <a:schemeClr val="accent2">
                  <a:lumMod val="20000"/>
                  <a:lumOff val="80000"/>
                </a:schemeClr>
              </a:gs>
            </a:gsLst>
            <a:lin ang="5400000" scaled="0"/>
          </a:gradFill>
        </p:spPr>
        <p:txBody>
          <a:bodyPr wrap="square">
            <a:spAutoFit/>
          </a:bodyPr>
          <a:lstStyle/>
          <a:p>
            <a:pPr algn="l">
              <a:buFont typeface="Arial" panose="020B0604020202020204" pitchFamily="34" charset="0"/>
              <a:buChar char="•"/>
            </a:pPr>
            <a:r>
              <a:rPr lang="ja-JP" altLang="en-US" sz="2400" b="0" i="0" u="none" strike="noStrike">
                <a:solidFill>
                  <a:srgbClr val="313131"/>
                </a:solidFill>
                <a:effectLst/>
                <a:latin typeface="Meiryo UI" panose="020B0604030504040204" pitchFamily="34" charset="-128"/>
                <a:ea typeface="Meiryo UI" panose="020B0604030504040204" pitchFamily="34" charset="-128"/>
              </a:rPr>
              <a:t>熱中症警戒アラートが発表された地域において、気温が著しく高くなることにより熱中症による人の健康に係る被害が生ずるおそれがあるので、</a:t>
            </a:r>
            <a:r>
              <a:rPr lang="ja-JP" altLang="en-US" sz="2400" b="1" i="0" u="sng" strike="noStrike">
                <a:solidFill>
                  <a:srgbClr val="313131"/>
                </a:solidFill>
                <a:effectLst/>
                <a:highlight>
                  <a:srgbClr val="FFFF00"/>
                </a:highlight>
                <a:latin typeface="Meiryo UI" panose="020B0604030504040204" pitchFamily="34" charset="-128"/>
                <a:ea typeface="Meiryo UI" panose="020B0604030504040204" pitchFamily="34" charset="-128"/>
              </a:rPr>
              <a:t>他人事と考えず、暑さから、自分の身を守りましょう！！</a:t>
            </a:r>
            <a:endParaRPr lang="en-US" altLang="ja-JP" sz="2400" b="1" i="0" u="sng" strike="noStrike" dirty="0">
              <a:solidFill>
                <a:srgbClr val="313131"/>
              </a:solidFill>
              <a:effectLst/>
              <a:highlight>
                <a:srgbClr val="FFFF00"/>
              </a:highlight>
              <a:latin typeface="Meiryo UI" panose="020B0604030504040204" pitchFamily="34" charset="-128"/>
              <a:ea typeface="Meiryo UI" panose="020B0604030504040204" pitchFamily="34" charset="-128"/>
            </a:endParaRPr>
          </a:p>
          <a:p>
            <a:pPr algn="just">
              <a:buFont typeface="Arial" panose="020B0604020202020204" pitchFamily="34" charset="0"/>
              <a:buChar char="•"/>
            </a:pPr>
            <a:r>
              <a:rPr lang="ja-JP" altLang="en-US" sz="2400" b="0" i="0" u="none" strike="noStrike">
                <a:solidFill>
                  <a:srgbClr val="313131"/>
                </a:solidFill>
                <a:effectLst/>
                <a:latin typeface="Meiryo UI" panose="020B0604030504040204" pitchFamily="34" charset="-128"/>
                <a:ea typeface="Meiryo UI" panose="020B0604030504040204" pitchFamily="34" charset="-128"/>
              </a:rPr>
              <a:t>熱中症の危険性に対する</a:t>
            </a:r>
            <a:r>
              <a:rPr lang="ja-JP" altLang="en-US" sz="2800" b="1" i="0" u="sng" strike="noStrike">
                <a:solidFill>
                  <a:srgbClr val="0432FF"/>
                </a:solidFill>
                <a:effectLst/>
                <a:latin typeface="Meiryo UI" panose="020B0604030504040204" pitchFamily="34" charset="-128"/>
                <a:ea typeface="Meiryo UI" panose="020B0604030504040204" pitchFamily="34" charset="-128"/>
              </a:rPr>
              <a:t>「気づき」</a:t>
            </a:r>
            <a:r>
              <a:rPr lang="ja-JP" altLang="en-US" sz="2400" b="1" i="0" u="sng" strike="noStrike">
                <a:solidFill>
                  <a:srgbClr val="313131"/>
                </a:solidFill>
                <a:effectLst/>
                <a:latin typeface="Meiryo UI" panose="020B0604030504040204" pitchFamily="34" charset="-128"/>
                <a:ea typeface="Meiryo UI" panose="020B0604030504040204" pitchFamily="34" charset="-128"/>
              </a:rPr>
              <a:t>を促すものとして、府県予報区</a:t>
            </a:r>
            <a:endParaRPr lang="en-US" altLang="ja-JP" sz="2400" b="1" i="0" u="sng" strike="noStrike" dirty="0">
              <a:solidFill>
                <a:srgbClr val="313131"/>
              </a:solidFill>
              <a:effectLst/>
              <a:latin typeface="Meiryo UI" panose="020B0604030504040204" pitchFamily="34" charset="-128"/>
              <a:ea typeface="Meiryo UI" panose="020B0604030504040204" pitchFamily="34" charset="-128"/>
            </a:endParaRPr>
          </a:p>
          <a:p>
            <a:pPr algn="just"/>
            <a:r>
              <a:rPr lang="ja-JP" altLang="en-US" sz="2400" b="1" i="0" u="sng" strike="noStrike">
                <a:solidFill>
                  <a:srgbClr val="313131"/>
                </a:solidFill>
                <a:effectLst/>
                <a:latin typeface="Meiryo UI" panose="020B0604030504040204" pitchFamily="34" charset="-128"/>
                <a:ea typeface="Meiryo UI" panose="020B0604030504040204" pitchFamily="34" charset="-128"/>
              </a:rPr>
              <a:t>等内において、いずれかの暑さ指数情報提供地点における、</a:t>
            </a:r>
            <a:r>
              <a:rPr lang="ja-JP" altLang="en-US" sz="2800" b="1" i="0" u="sng" strike="noStrike">
                <a:solidFill>
                  <a:srgbClr val="FF0000"/>
                </a:solidFill>
                <a:effectLst/>
                <a:latin typeface="Meiryo UI" panose="020B0604030504040204" pitchFamily="34" charset="-128"/>
                <a:ea typeface="Meiryo UI" panose="020B0604030504040204" pitchFamily="34" charset="-128"/>
              </a:rPr>
              <a:t>翌日・当日の日最高暑さ指数（</a:t>
            </a:r>
            <a:r>
              <a:rPr lang="en" altLang="ja-JP" sz="2800" b="1" i="0" u="sng" strike="noStrike" dirty="0">
                <a:solidFill>
                  <a:srgbClr val="FF0000"/>
                </a:solidFill>
                <a:effectLst/>
                <a:latin typeface="Meiryo UI" panose="020B0604030504040204" pitchFamily="34" charset="-128"/>
                <a:ea typeface="Meiryo UI" panose="020B0604030504040204" pitchFamily="34" charset="-128"/>
              </a:rPr>
              <a:t>WBGT</a:t>
            </a:r>
            <a:r>
              <a:rPr lang="ja-JP" altLang="en" sz="2800" b="1" i="0" u="sng" strike="noStrike">
                <a:solidFill>
                  <a:srgbClr val="FF0000"/>
                </a:solidFill>
                <a:effectLst/>
                <a:latin typeface="Meiryo UI" panose="020B0604030504040204" pitchFamily="34" charset="-128"/>
                <a:ea typeface="Meiryo UI" panose="020B0604030504040204" pitchFamily="34" charset="-128"/>
              </a:rPr>
              <a:t>）</a:t>
            </a:r>
            <a:r>
              <a:rPr lang="ja-JP" altLang="en-US" sz="2800" b="1" i="0" u="sng" strike="noStrike">
                <a:solidFill>
                  <a:srgbClr val="FF0000"/>
                </a:solidFill>
                <a:effectLst/>
                <a:latin typeface="Meiryo UI" panose="020B0604030504040204" pitchFamily="34" charset="-128"/>
                <a:ea typeface="Meiryo UI" panose="020B0604030504040204" pitchFamily="34" charset="-128"/>
              </a:rPr>
              <a:t>が</a:t>
            </a:r>
            <a:r>
              <a:rPr lang="en-US" altLang="ja-JP" sz="2800" b="1" i="0" u="sng" strike="noStrike" dirty="0">
                <a:solidFill>
                  <a:srgbClr val="FF0000"/>
                </a:solidFill>
                <a:effectLst/>
                <a:latin typeface="Meiryo UI" panose="020B0604030504040204" pitchFamily="34" charset="-128"/>
                <a:ea typeface="Meiryo UI" panose="020B0604030504040204" pitchFamily="34" charset="-128"/>
              </a:rPr>
              <a:t>33</a:t>
            </a:r>
            <a:r>
              <a:rPr lang="ja-JP" altLang="en-US" sz="2800" b="1" i="0" u="sng" strike="noStrike">
                <a:solidFill>
                  <a:srgbClr val="FF0000"/>
                </a:solidFill>
                <a:effectLst/>
                <a:latin typeface="Meiryo UI" panose="020B0604030504040204" pitchFamily="34" charset="-128"/>
                <a:ea typeface="Meiryo UI" panose="020B0604030504040204" pitchFamily="34" charset="-128"/>
              </a:rPr>
              <a:t>（予測値）</a:t>
            </a:r>
            <a:r>
              <a:rPr lang="ja-JP" altLang="en-US" sz="2400" b="1" i="0" u="sng" strike="noStrike">
                <a:solidFill>
                  <a:srgbClr val="313131"/>
                </a:solidFill>
                <a:effectLst/>
                <a:latin typeface="Meiryo UI" panose="020B0604030504040204" pitchFamily="34" charset="-128"/>
                <a:ea typeface="Meiryo UI" panose="020B0604030504040204" pitchFamily="34" charset="-128"/>
              </a:rPr>
              <a:t>に達する場合に発表</a:t>
            </a:r>
            <a:r>
              <a:rPr lang="ja-JP" altLang="en-US" sz="2400" b="0" i="0" u="none" strike="noStrike">
                <a:solidFill>
                  <a:srgbClr val="313131"/>
                </a:solidFill>
                <a:effectLst/>
                <a:latin typeface="Meiryo UI" panose="020B0604030504040204" pitchFamily="34" charset="-128"/>
                <a:ea typeface="Meiryo UI" panose="020B0604030504040204" pitchFamily="34" charset="-128"/>
              </a:rPr>
              <a:t>します。</a:t>
            </a:r>
          </a:p>
        </p:txBody>
      </p:sp>
    </p:spTree>
    <p:extLst>
      <p:ext uri="{BB962C8B-B14F-4D97-AF65-F5344CB8AC3E}">
        <p14:creationId xmlns:p14="http://schemas.microsoft.com/office/powerpoint/2010/main" val="4014630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08FDAF5-F02E-64BE-1372-A89401CDE2A8}"/>
              </a:ext>
            </a:extLst>
          </p:cNvPr>
          <p:cNvSpPr txBox="1"/>
          <p:nvPr/>
        </p:nvSpPr>
        <p:spPr>
          <a:xfrm>
            <a:off x="-10045" y="1977489"/>
            <a:ext cx="3252814" cy="4585871"/>
          </a:xfrm>
          <a:prstGeom prst="rect">
            <a:avLst/>
          </a:prstGeom>
          <a:noFill/>
        </p:spPr>
        <p:txBody>
          <a:bodyPr wrap="none" rtlCol="0">
            <a:spAutoFit/>
          </a:bodyPr>
          <a:lstStyle/>
          <a:p>
            <a:r>
              <a:rPr kumimoji="1" lang="en-US" altLang="ja-JP" sz="2200" dirty="0">
                <a:latin typeface="Meiryo UI" panose="020B0604030504040204" pitchFamily="34" charset="-128"/>
                <a:ea typeface="Meiryo UI" panose="020B0604030504040204" pitchFamily="34" charset="-128"/>
              </a:rPr>
              <a:t>WBGT</a:t>
            </a:r>
            <a:r>
              <a:rPr kumimoji="1" lang="ja-JP" altLang="en-US" sz="2200">
                <a:latin typeface="Meiryo UI" panose="020B0604030504040204" pitchFamily="34" charset="-128"/>
                <a:ea typeface="Meiryo UI" panose="020B0604030504040204" pitchFamily="34" charset="-128"/>
              </a:rPr>
              <a:t>は気温のみで</a:t>
            </a:r>
            <a:endParaRPr kumimoji="1" lang="en-US" altLang="ja-JP" sz="2200" dirty="0">
              <a:latin typeface="Meiryo UI" panose="020B0604030504040204" pitchFamily="34" charset="-128"/>
              <a:ea typeface="Meiryo UI" panose="020B0604030504040204" pitchFamily="34" charset="-128"/>
            </a:endParaRPr>
          </a:p>
          <a:p>
            <a:r>
              <a:rPr kumimoji="1" lang="ja-JP" altLang="en-US" sz="2200">
                <a:latin typeface="Meiryo UI" panose="020B0604030504040204" pitchFamily="34" charset="-128"/>
                <a:ea typeface="Meiryo UI" panose="020B0604030504040204" pitchFamily="34" charset="-128"/>
              </a:rPr>
              <a:t>決まるものではありません！</a:t>
            </a:r>
            <a:endParaRPr kumimoji="1" lang="en-US" altLang="ja-JP" sz="22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その日の</a:t>
            </a:r>
            <a:endParaRPr kumimoji="1" lang="en-US" altLang="ja-JP" sz="2000" dirty="0">
              <a:latin typeface="Meiryo UI" panose="020B0604030504040204" pitchFamily="34" charset="-128"/>
              <a:ea typeface="Meiryo UI" panose="020B0604030504040204" pitchFamily="34" charset="-128"/>
            </a:endParaRPr>
          </a:p>
          <a:p>
            <a:r>
              <a:rPr kumimoji="1" lang="ja-JP" altLang="en-US" sz="2400" b="1">
                <a:solidFill>
                  <a:srgbClr val="0432FF"/>
                </a:solidFill>
                <a:latin typeface="Meiryo UI" panose="020B0604030504040204" pitchFamily="34" charset="-128"/>
                <a:ea typeface="Meiryo UI" panose="020B0604030504040204" pitchFamily="34" charset="-128"/>
              </a:rPr>
              <a:t>温度、湿度</a:t>
            </a:r>
            <a:r>
              <a:rPr kumimoji="1" lang="ja-JP" altLang="en-US" sz="2200">
                <a:latin typeface="Meiryo UI" panose="020B0604030504040204" pitchFamily="34" charset="-128"/>
                <a:ea typeface="Meiryo UI" panose="020B0604030504040204" pitchFamily="34" charset="-128"/>
              </a:rPr>
              <a:t>の両方から</a:t>
            </a:r>
            <a:endParaRPr kumimoji="1" lang="en-US" altLang="ja-JP" sz="2200" dirty="0">
              <a:latin typeface="Meiryo UI" panose="020B0604030504040204" pitchFamily="34" charset="-128"/>
              <a:ea typeface="Meiryo UI" panose="020B0604030504040204" pitchFamily="34" charset="-128"/>
            </a:endParaRPr>
          </a:p>
          <a:p>
            <a:r>
              <a:rPr kumimoji="1" lang="en-US" altLang="ja-JP" sz="2200" dirty="0">
                <a:latin typeface="Meiryo UI" panose="020B0604030504040204" pitchFamily="34" charset="-128"/>
                <a:ea typeface="Meiryo UI" panose="020B0604030504040204" pitchFamily="34" charset="-128"/>
              </a:rPr>
              <a:t>WBGT</a:t>
            </a:r>
            <a:r>
              <a:rPr kumimoji="1" lang="ja-JP" altLang="en-US" sz="2200">
                <a:latin typeface="Meiryo UI" panose="020B0604030504040204" pitchFamily="34" charset="-128"/>
                <a:ea typeface="Meiryo UI" panose="020B0604030504040204" pitchFamily="34" charset="-128"/>
              </a:rPr>
              <a:t>値を把握し、</a:t>
            </a:r>
            <a:endParaRPr kumimoji="1" lang="en-US" altLang="ja-JP" sz="2200" dirty="0">
              <a:latin typeface="Meiryo UI" panose="020B0604030504040204" pitchFamily="34" charset="-128"/>
              <a:ea typeface="Meiryo UI" panose="020B0604030504040204" pitchFamily="34" charset="-128"/>
            </a:endParaRPr>
          </a:p>
          <a:p>
            <a:r>
              <a:rPr kumimoji="1" lang="ja-JP" altLang="en-US" sz="2200">
                <a:latin typeface="Meiryo UI" panose="020B0604030504040204" pitchFamily="34" charset="-128"/>
                <a:ea typeface="Meiryo UI" panose="020B0604030504040204" pitchFamily="34" charset="-128"/>
              </a:rPr>
              <a:t>しっかり対策を立てましょう。</a:t>
            </a:r>
            <a:endParaRPr kumimoji="1" lang="en-US" altLang="ja-JP" sz="22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en-US" altLang="ja-JP" sz="2000" dirty="0">
                <a:latin typeface="Meiryo UI" panose="020B0604030504040204" pitchFamily="34" charset="-128"/>
                <a:ea typeface="Meiryo UI" panose="020B0604030504040204" pitchFamily="34" charset="-128"/>
              </a:rPr>
              <a:t>※WBGT</a:t>
            </a:r>
            <a:r>
              <a:rPr kumimoji="1" lang="ja-JP" altLang="en-US" sz="2000">
                <a:latin typeface="Meiryo UI" panose="020B0604030504040204" pitchFamily="34" charset="-128"/>
                <a:ea typeface="Meiryo UI" panose="020B0604030504040204" pitchFamily="34" charset="-128"/>
              </a:rPr>
              <a:t>値</a:t>
            </a:r>
            <a:r>
              <a:rPr kumimoji="1" lang="en-US" altLang="ja-JP" sz="2000" dirty="0">
                <a:latin typeface="Meiryo UI" panose="020B0604030504040204" pitchFamily="34" charset="-128"/>
                <a:ea typeface="Meiryo UI" panose="020B0604030504040204" pitchFamily="34" charset="-128"/>
              </a:rPr>
              <a:t>20</a:t>
            </a:r>
            <a:r>
              <a:rPr kumimoji="1" lang="ja-JP" altLang="en-US" sz="2000">
                <a:latin typeface="Meiryo UI" panose="020B0604030504040204" pitchFamily="34" charset="-128"/>
                <a:ea typeface="Meiryo UI" panose="020B0604030504040204" pitchFamily="34" charset="-128"/>
              </a:rPr>
              <a:t>以下で</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あればほぼ安全と言われて</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おります。</a:t>
            </a:r>
            <a:endParaRPr kumimoji="1" lang="en-US" altLang="ja-JP" sz="2000" dirty="0">
              <a:latin typeface="Meiryo UI" panose="020B0604030504040204" pitchFamily="34" charset="-128"/>
              <a:ea typeface="Meiryo UI" panose="020B0604030504040204" pitchFamily="34" charset="-128"/>
            </a:endParaRPr>
          </a:p>
          <a:p>
            <a:r>
              <a:rPr kumimoji="1" lang="ja-JP" altLang="en-US" sz="2400" b="1" u="sng">
                <a:solidFill>
                  <a:srgbClr val="0432FF"/>
                </a:solidFill>
                <a:latin typeface="Meiryo UI" panose="020B0604030504040204" pitchFamily="34" charset="-128"/>
                <a:ea typeface="Meiryo UI" panose="020B0604030504040204" pitchFamily="34" charset="-128"/>
              </a:rPr>
              <a:t>快適な湿度は</a:t>
            </a:r>
            <a:r>
              <a:rPr kumimoji="1" lang="en-US" altLang="ja-JP" sz="2400" b="1" u="sng" dirty="0">
                <a:solidFill>
                  <a:srgbClr val="0432FF"/>
                </a:solidFill>
                <a:latin typeface="Meiryo UI" panose="020B0604030504040204" pitchFamily="34" charset="-128"/>
                <a:ea typeface="Meiryo UI" panose="020B0604030504040204" pitchFamily="34" charset="-128"/>
              </a:rPr>
              <a:t>40-60</a:t>
            </a:r>
            <a:r>
              <a:rPr kumimoji="1" lang="ja-JP" altLang="en-US" sz="2400" b="1" u="sng">
                <a:solidFill>
                  <a:srgbClr val="0432FF"/>
                </a:solidFill>
                <a:latin typeface="Meiryo UI" panose="020B0604030504040204" pitchFamily="34" charset="-128"/>
                <a:ea typeface="Meiryo UI" panose="020B0604030504040204" pitchFamily="34" charset="-128"/>
              </a:rPr>
              <a:t>％</a:t>
            </a:r>
            <a:endParaRPr kumimoji="1" lang="en-US" altLang="ja-JP" sz="2400" b="1" u="sng" dirty="0">
              <a:solidFill>
                <a:srgbClr val="0432FF"/>
              </a:solidFill>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（目安）と言われており</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ますので、ここにも注意</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しましょう。</a:t>
            </a:r>
            <a:endParaRPr kumimoji="1" lang="en-US" altLang="ja-JP" sz="2000" dirty="0">
              <a:latin typeface="Meiryo UI" panose="020B0604030504040204" pitchFamily="34" charset="-128"/>
              <a:ea typeface="Meiryo UI" panose="020B0604030504040204" pitchFamily="34" charset="-128"/>
            </a:endParaRPr>
          </a:p>
        </p:txBody>
      </p:sp>
      <p:grpSp>
        <p:nvGrpSpPr>
          <p:cNvPr id="3" name="グループ化 2">
            <a:extLst>
              <a:ext uri="{FF2B5EF4-FFF2-40B4-BE49-F238E27FC236}">
                <a16:creationId xmlns:a16="http://schemas.microsoft.com/office/drawing/2014/main" id="{197C0F22-1AC2-E7FC-A7B5-52E11AE1EEE6}"/>
              </a:ext>
            </a:extLst>
          </p:cNvPr>
          <p:cNvGrpSpPr/>
          <p:nvPr/>
        </p:nvGrpSpPr>
        <p:grpSpPr>
          <a:xfrm>
            <a:off x="3100636" y="287680"/>
            <a:ext cx="5998865" cy="6436878"/>
            <a:chOff x="3078334" y="287680"/>
            <a:chExt cx="5998865" cy="6436878"/>
          </a:xfrm>
        </p:grpSpPr>
        <p:pic>
          <p:nvPicPr>
            <p:cNvPr id="4" name="図 3">
              <a:extLst>
                <a:ext uri="{FF2B5EF4-FFF2-40B4-BE49-F238E27FC236}">
                  <a16:creationId xmlns:a16="http://schemas.microsoft.com/office/drawing/2014/main" id="{D8EDFF11-FB2C-80B9-2009-EFBD9D5C87D3}"/>
                </a:ext>
              </a:extLst>
            </p:cNvPr>
            <p:cNvPicPr>
              <a:picLocks noChangeAspect="1"/>
            </p:cNvPicPr>
            <p:nvPr/>
          </p:nvPicPr>
          <p:blipFill rotWithShape="1">
            <a:blip r:embed="rId3"/>
            <a:srcRect t="7143" b="18571"/>
            <a:stretch/>
          </p:blipFill>
          <p:spPr>
            <a:xfrm>
              <a:off x="3078334" y="287680"/>
              <a:ext cx="5998865" cy="6436878"/>
            </a:xfrm>
            <a:prstGeom prst="rect">
              <a:avLst/>
            </a:prstGeom>
            <a:ln>
              <a:solidFill>
                <a:srgbClr val="0070C0"/>
              </a:solidFill>
            </a:ln>
          </p:spPr>
        </p:pic>
        <p:sp>
          <p:nvSpPr>
            <p:cNvPr id="5" name="円/楕円 4">
              <a:extLst>
                <a:ext uri="{FF2B5EF4-FFF2-40B4-BE49-F238E27FC236}">
                  <a16:creationId xmlns:a16="http://schemas.microsoft.com/office/drawing/2014/main" id="{A1215644-3094-0BBD-AB74-A9F3B9106799}"/>
                </a:ext>
              </a:extLst>
            </p:cNvPr>
            <p:cNvSpPr/>
            <p:nvPr/>
          </p:nvSpPr>
          <p:spPr>
            <a:xfrm>
              <a:off x="8122187" y="3538777"/>
              <a:ext cx="272143" cy="283029"/>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a:extLst>
                <a:ext uri="{FF2B5EF4-FFF2-40B4-BE49-F238E27FC236}">
                  <a16:creationId xmlns:a16="http://schemas.microsoft.com/office/drawing/2014/main" id="{AE5C1C5A-98C5-9C5C-1FD2-DA1E071D267F}"/>
                </a:ext>
              </a:extLst>
            </p:cNvPr>
            <p:cNvSpPr/>
            <p:nvPr/>
          </p:nvSpPr>
          <p:spPr>
            <a:xfrm>
              <a:off x="4344844" y="2025663"/>
              <a:ext cx="272143" cy="283029"/>
            </a:xfrm>
            <a:prstGeom prst="ellipse">
              <a:avLst/>
            </a:prstGeom>
            <a:noFill/>
            <a:ln w="3810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矢印 6">
              <a:extLst>
                <a:ext uri="{FF2B5EF4-FFF2-40B4-BE49-F238E27FC236}">
                  <a16:creationId xmlns:a16="http://schemas.microsoft.com/office/drawing/2014/main" id="{F402A388-A7BD-E300-F756-71FD30DBE02F}"/>
                </a:ext>
              </a:extLst>
            </p:cNvPr>
            <p:cNvSpPr/>
            <p:nvPr/>
          </p:nvSpPr>
          <p:spPr>
            <a:xfrm rot="3626478">
              <a:off x="4693187" y="1753519"/>
              <a:ext cx="217714" cy="413658"/>
            </a:xfrm>
            <a:prstGeom prst="downArrow">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下矢印 7">
              <a:extLst>
                <a:ext uri="{FF2B5EF4-FFF2-40B4-BE49-F238E27FC236}">
                  <a16:creationId xmlns:a16="http://schemas.microsoft.com/office/drawing/2014/main" id="{8BFA570F-7705-8B33-CF42-68A190CDCCC1}"/>
                </a:ext>
              </a:extLst>
            </p:cNvPr>
            <p:cNvSpPr/>
            <p:nvPr/>
          </p:nvSpPr>
          <p:spPr>
            <a:xfrm rot="3626478">
              <a:off x="8519084" y="3331947"/>
              <a:ext cx="217714" cy="41365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3D5507C2-E3AC-845D-5F21-3EC48CC25875}"/>
                </a:ext>
              </a:extLst>
            </p:cNvPr>
            <p:cNvSpPr/>
            <p:nvPr/>
          </p:nvSpPr>
          <p:spPr>
            <a:xfrm>
              <a:off x="6554644" y="3036479"/>
              <a:ext cx="272143" cy="283029"/>
            </a:xfrm>
            <a:prstGeom prst="ellipse">
              <a:avLst/>
            </a:prstGeom>
            <a:noFill/>
            <a:ln w="38100">
              <a:solidFill>
                <a:srgbClr val="00F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a:extLst>
                <a:ext uri="{FF2B5EF4-FFF2-40B4-BE49-F238E27FC236}">
                  <a16:creationId xmlns:a16="http://schemas.microsoft.com/office/drawing/2014/main" id="{468D4185-A00F-471E-3BCA-9050AB11A652}"/>
                </a:ext>
              </a:extLst>
            </p:cNvPr>
            <p:cNvSpPr/>
            <p:nvPr/>
          </p:nvSpPr>
          <p:spPr>
            <a:xfrm rot="3626478">
              <a:off x="6902987" y="2764335"/>
              <a:ext cx="217714" cy="413658"/>
            </a:xfrm>
            <a:prstGeom prst="downArrow">
              <a:avLst/>
            </a:prstGeom>
            <a:solidFill>
              <a:srgbClr val="00FA00"/>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23F9AA68-F794-1662-6A05-210C88F6F55F}"/>
                </a:ext>
              </a:extLst>
            </p:cNvPr>
            <p:cNvCxnSpPr>
              <a:cxnSpLocks/>
            </p:cNvCxnSpPr>
            <p:nvPr/>
          </p:nvCxnSpPr>
          <p:spPr>
            <a:xfrm>
              <a:off x="3278967" y="3821806"/>
              <a:ext cx="75320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06CD198E-105D-76A3-7DE2-F2EACB766CCD}"/>
                </a:ext>
              </a:extLst>
            </p:cNvPr>
            <p:cNvCxnSpPr>
              <a:cxnSpLocks/>
            </p:cNvCxnSpPr>
            <p:nvPr/>
          </p:nvCxnSpPr>
          <p:spPr>
            <a:xfrm>
              <a:off x="4005190" y="4084375"/>
              <a:ext cx="33965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DB3451D5-D2D1-7E09-280C-C44CFE80A2DF}"/>
                </a:ext>
              </a:extLst>
            </p:cNvPr>
            <p:cNvCxnSpPr>
              <a:cxnSpLocks/>
            </p:cNvCxnSpPr>
            <p:nvPr/>
          </p:nvCxnSpPr>
          <p:spPr>
            <a:xfrm>
              <a:off x="4344844" y="4313893"/>
              <a:ext cx="60173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F407FEE2-1CDB-F245-35BD-E9E4EA997A25}"/>
                </a:ext>
              </a:extLst>
            </p:cNvPr>
            <p:cNvCxnSpPr>
              <a:cxnSpLocks/>
            </p:cNvCxnSpPr>
            <p:nvPr/>
          </p:nvCxnSpPr>
          <p:spPr>
            <a:xfrm>
              <a:off x="4946575" y="4565445"/>
              <a:ext cx="31948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0EAFCF8B-2602-2696-7902-11CEAD0D883E}"/>
                </a:ext>
              </a:extLst>
            </p:cNvPr>
            <p:cNvCxnSpPr>
              <a:cxnSpLocks/>
            </p:cNvCxnSpPr>
            <p:nvPr/>
          </p:nvCxnSpPr>
          <p:spPr>
            <a:xfrm>
              <a:off x="4005190" y="3791639"/>
              <a:ext cx="0" cy="2927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8CC32C76-B28F-D38A-BB8A-C416EB3C5E5F}"/>
                </a:ext>
              </a:extLst>
            </p:cNvPr>
            <p:cNvCxnSpPr>
              <a:cxnSpLocks/>
            </p:cNvCxnSpPr>
            <p:nvPr/>
          </p:nvCxnSpPr>
          <p:spPr>
            <a:xfrm>
              <a:off x="4327040" y="4082538"/>
              <a:ext cx="0" cy="2927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791146DF-68D1-C6DF-585E-96B82BC16362}"/>
                </a:ext>
              </a:extLst>
            </p:cNvPr>
            <p:cNvCxnSpPr>
              <a:cxnSpLocks/>
            </p:cNvCxnSpPr>
            <p:nvPr/>
          </p:nvCxnSpPr>
          <p:spPr>
            <a:xfrm>
              <a:off x="4942148" y="4302876"/>
              <a:ext cx="0" cy="2927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864BFE0A-A2B8-0F4D-892A-0FC84C01A66E}"/>
                </a:ext>
              </a:extLst>
            </p:cNvPr>
            <p:cNvCxnSpPr>
              <a:cxnSpLocks/>
            </p:cNvCxnSpPr>
            <p:nvPr/>
          </p:nvCxnSpPr>
          <p:spPr>
            <a:xfrm>
              <a:off x="5281835" y="4565445"/>
              <a:ext cx="0" cy="2927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F97D5350-9D0B-2BD1-ECAD-EC968F0A52D4}"/>
                </a:ext>
              </a:extLst>
            </p:cNvPr>
            <p:cNvCxnSpPr>
              <a:cxnSpLocks/>
            </p:cNvCxnSpPr>
            <p:nvPr/>
          </p:nvCxnSpPr>
          <p:spPr>
            <a:xfrm>
              <a:off x="5610505" y="4814372"/>
              <a:ext cx="0" cy="2927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BEBFD0B1-FD02-6F1C-279D-3EE62E0E3905}"/>
                </a:ext>
              </a:extLst>
            </p:cNvPr>
            <p:cNvCxnSpPr>
              <a:cxnSpLocks/>
            </p:cNvCxnSpPr>
            <p:nvPr/>
          </p:nvCxnSpPr>
          <p:spPr>
            <a:xfrm>
              <a:off x="6225614" y="5085074"/>
              <a:ext cx="0" cy="2927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DE9C0E6A-6F2D-6E45-737D-46A8821E3E06}"/>
                </a:ext>
              </a:extLst>
            </p:cNvPr>
            <p:cNvCxnSpPr>
              <a:cxnSpLocks/>
            </p:cNvCxnSpPr>
            <p:nvPr/>
          </p:nvCxnSpPr>
          <p:spPr>
            <a:xfrm>
              <a:off x="6543627" y="5343360"/>
              <a:ext cx="0" cy="2927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D1E77EAA-8024-96E3-F50D-0F5F0F3E1FF5}"/>
                </a:ext>
              </a:extLst>
            </p:cNvPr>
            <p:cNvCxnSpPr>
              <a:cxnSpLocks/>
            </p:cNvCxnSpPr>
            <p:nvPr/>
          </p:nvCxnSpPr>
          <p:spPr>
            <a:xfrm>
              <a:off x="7158735" y="5565534"/>
              <a:ext cx="0" cy="2927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0B713B25-D7E7-EF77-A41A-BA7D702653AC}"/>
                </a:ext>
              </a:extLst>
            </p:cNvPr>
            <p:cNvCxnSpPr>
              <a:cxnSpLocks/>
            </p:cNvCxnSpPr>
            <p:nvPr/>
          </p:nvCxnSpPr>
          <p:spPr>
            <a:xfrm>
              <a:off x="5610505" y="5085074"/>
              <a:ext cx="61510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7FF30FB5-2629-EBDC-0D71-69D3808F2FAA}"/>
                </a:ext>
              </a:extLst>
            </p:cNvPr>
            <p:cNvCxnSpPr>
              <a:cxnSpLocks/>
            </p:cNvCxnSpPr>
            <p:nvPr/>
          </p:nvCxnSpPr>
          <p:spPr>
            <a:xfrm>
              <a:off x="6554644" y="5581012"/>
              <a:ext cx="61510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D1AEDC20-8B7D-63C7-6723-262894EC2370}"/>
                </a:ext>
              </a:extLst>
            </p:cNvPr>
            <p:cNvCxnSpPr>
              <a:cxnSpLocks/>
            </p:cNvCxnSpPr>
            <p:nvPr/>
          </p:nvCxnSpPr>
          <p:spPr>
            <a:xfrm>
              <a:off x="6225614" y="5327623"/>
              <a:ext cx="33965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80E1D53-966F-1899-0E7C-4C58408C4D58}"/>
                </a:ext>
              </a:extLst>
            </p:cNvPr>
            <p:cNvCxnSpPr>
              <a:cxnSpLocks/>
            </p:cNvCxnSpPr>
            <p:nvPr/>
          </p:nvCxnSpPr>
          <p:spPr>
            <a:xfrm>
              <a:off x="5281835" y="4814372"/>
              <a:ext cx="33965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5DDBF0AC-C3AA-AF0C-8B31-A6B30C30ECEA}"/>
                </a:ext>
              </a:extLst>
            </p:cNvPr>
            <p:cNvCxnSpPr/>
            <p:nvPr/>
          </p:nvCxnSpPr>
          <p:spPr>
            <a:xfrm>
              <a:off x="3382180" y="4814372"/>
              <a:ext cx="4395730" cy="0"/>
            </a:xfrm>
            <a:prstGeom prst="line">
              <a:avLst/>
            </a:prstGeom>
            <a:ln w="57150">
              <a:solidFill>
                <a:srgbClr val="73FEFF"/>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9D6467A8-533F-A6FE-B8F0-F67A0D78B6B0}"/>
                </a:ext>
              </a:extLst>
            </p:cNvPr>
            <p:cNvCxnSpPr>
              <a:cxnSpLocks/>
            </p:cNvCxnSpPr>
            <p:nvPr/>
          </p:nvCxnSpPr>
          <p:spPr>
            <a:xfrm flipV="1">
              <a:off x="4942148" y="497338"/>
              <a:ext cx="0" cy="536093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29" name="テキスト ボックス 28">
            <a:extLst>
              <a:ext uri="{FF2B5EF4-FFF2-40B4-BE49-F238E27FC236}">
                <a16:creationId xmlns:a16="http://schemas.microsoft.com/office/drawing/2014/main" id="{E6916323-57E3-3829-1EC3-9BC0C8CEF7F2}"/>
              </a:ext>
            </a:extLst>
          </p:cNvPr>
          <p:cNvSpPr txBox="1"/>
          <p:nvPr/>
        </p:nvSpPr>
        <p:spPr>
          <a:xfrm>
            <a:off x="78091" y="309195"/>
            <a:ext cx="3065263" cy="1569660"/>
          </a:xfrm>
          <a:prstGeom prst="rect">
            <a:avLst/>
          </a:prstGeom>
          <a:solidFill>
            <a:schemeClr val="bg1"/>
          </a:solidFill>
          <a:ln w="76200" cmpd="tri">
            <a:solidFill>
              <a:schemeClr val="accent1"/>
            </a:solidFill>
          </a:ln>
        </p:spPr>
        <p:txBody>
          <a:bodyPr wrap="none" rtlCol="0">
            <a:spAutoFit/>
          </a:bodyPr>
          <a:lstStyle/>
          <a:p>
            <a:pPr algn="ctr"/>
            <a:r>
              <a:rPr kumimoji="1" lang="ja-JP" altLang="en-US" sz="3200" b="1">
                <a:solidFill>
                  <a:srgbClr val="0432FF"/>
                </a:solidFill>
                <a:latin typeface="Meiryo UI" panose="020B0604030504040204" pitchFamily="34" charset="-128"/>
                <a:ea typeface="Meiryo UI" panose="020B0604030504040204" pitchFamily="34" charset="-128"/>
              </a:rPr>
              <a:t>暑さ指数</a:t>
            </a:r>
            <a:endParaRPr kumimoji="1" lang="en-US" altLang="ja-JP" sz="3200" b="1" dirty="0">
              <a:solidFill>
                <a:srgbClr val="0432FF"/>
              </a:solidFill>
              <a:latin typeface="Meiryo UI" panose="020B0604030504040204" pitchFamily="34" charset="-128"/>
              <a:ea typeface="Meiryo UI" panose="020B0604030504040204" pitchFamily="34" charset="-128"/>
            </a:endParaRPr>
          </a:p>
          <a:p>
            <a:pPr algn="ctr"/>
            <a:r>
              <a:rPr kumimoji="1" lang="ja-JP" altLang="en-US" sz="3200" b="1">
                <a:solidFill>
                  <a:srgbClr val="0432FF"/>
                </a:solidFill>
                <a:latin typeface="Meiryo UI" panose="020B0604030504040204" pitchFamily="34" charset="-128"/>
                <a:ea typeface="Meiryo UI" panose="020B0604030504040204" pitchFamily="34" charset="-128"/>
              </a:rPr>
              <a:t>（</a:t>
            </a:r>
            <a:r>
              <a:rPr kumimoji="1" lang="en-US" altLang="ja-JP" sz="3200" b="1" dirty="0">
                <a:solidFill>
                  <a:srgbClr val="0432FF"/>
                </a:solidFill>
                <a:latin typeface="Meiryo UI" panose="020B0604030504040204" pitchFamily="34" charset="-128"/>
                <a:ea typeface="Meiryo UI" panose="020B0604030504040204" pitchFamily="34" charset="-128"/>
              </a:rPr>
              <a:t>WBGT</a:t>
            </a:r>
            <a:r>
              <a:rPr kumimoji="1" lang="ja-JP" altLang="en-US" sz="3200" b="1">
                <a:solidFill>
                  <a:srgbClr val="0432FF"/>
                </a:solidFill>
                <a:latin typeface="Meiryo UI" panose="020B0604030504040204" pitchFamily="34" charset="-128"/>
                <a:ea typeface="Meiryo UI" panose="020B0604030504040204" pitchFamily="34" charset="-128"/>
              </a:rPr>
              <a:t>値）を</a:t>
            </a:r>
            <a:endParaRPr kumimoji="1" lang="en-US" altLang="ja-JP" sz="3200" b="1" dirty="0">
              <a:solidFill>
                <a:srgbClr val="0432FF"/>
              </a:solidFill>
              <a:latin typeface="Meiryo UI" panose="020B0604030504040204" pitchFamily="34" charset="-128"/>
              <a:ea typeface="Meiryo UI" panose="020B0604030504040204" pitchFamily="34" charset="-128"/>
            </a:endParaRPr>
          </a:p>
          <a:p>
            <a:pPr algn="ctr"/>
            <a:r>
              <a:rPr kumimoji="1" lang="ja-JP" altLang="en-US" sz="3200" b="1">
                <a:solidFill>
                  <a:srgbClr val="0432FF"/>
                </a:solidFill>
                <a:latin typeface="Meiryo UI" panose="020B0604030504040204" pitchFamily="34" charset="-128"/>
                <a:ea typeface="Meiryo UI" panose="020B0604030504040204" pitchFamily="34" charset="-128"/>
              </a:rPr>
              <a:t>みましょう！！</a:t>
            </a:r>
          </a:p>
        </p:txBody>
      </p:sp>
    </p:spTree>
    <p:extLst>
      <p:ext uri="{BB962C8B-B14F-4D97-AF65-F5344CB8AC3E}">
        <p14:creationId xmlns:p14="http://schemas.microsoft.com/office/powerpoint/2010/main" val="415379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strips(downLeft)">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4DBA26A-C284-23CF-369C-EAB1926712A0}"/>
              </a:ext>
            </a:extLst>
          </p:cNvPr>
          <p:cNvSpPr txBox="1"/>
          <p:nvPr/>
        </p:nvSpPr>
        <p:spPr>
          <a:xfrm>
            <a:off x="413415" y="2659559"/>
            <a:ext cx="8608447" cy="769441"/>
          </a:xfrm>
          <a:prstGeom prst="rect">
            <a:avLst/>
          </a:prstGeom>
          <a:noFill/>
        </p:spPr>
        <p:txBody>
          <a:bodyPr wrap="none" rtlCol="0">
            <a:spAutoFit/>
          </a:bodyPr>
          <a:lstStyle/>
          <a:p>
            <a:r>
              <a:rPr kumimoji="1" lang="ja-JP" altLang="en-US" sz="4400" b="1" u="sng">
                <a:solidFill>
                  <a:srgbClr val="7030A0"/>
                </a:solidFill>
                <a:latin typeface="Meiryo UI" panose="020B0604030504040204" pitchFamily="34" charset="-128"/>
                <a:ea typeface="Meiryo UI" panose="020B0604030504040204" pitchFamily="34" charset="-128"/>
              </a:rPr>
              <a:t>あつさ</a:t>
            </a:r>
            <a:r>
              <a:rPr kumimoji="1" lang="ja-JP" altLang="en-US" sz="4400" b="1">
                <a:solidFill>
                  <a:srgbClr val="7030A0"/>
                </a:solidFill>
                <a:latin typeface="Meiryo UI" panose="020B0604030504040204" pitchFamily="34" charset="-128"/>
                <a:ea typeface="Meiryo UI" panose="020B0604030504040204" pitchFamily="34" charset="-128"/>
              </a:rPr>
              <a:t>に</a:t>
            </a:r>
            <a:r>
              <a:rPr kumimoji="1" lang="ja-JP" altLang="en-US" sz="4400" b="1" u="sng">
                <a:solidFill>
                  <a:srgbClr val="7030A0"/>
                </a:solidFill>
                <a:latin typeface="Meiryo UI" panose="020B0604030504040204" pitchFamily="34" charset="-128"/>
                <a:ea typeface="Meiryo UI" panose="020B0604030504040204" pitchFamily="34" charset="-128"/>
              </a:rPr>
              <a:t>あたって</a:t>
            </a:r>
            <a:r>
              <a:rPr kumimoji="1" lang="ja-JP" altLang="en-US" sz="4400" b="1">
                <a:solidFill>
                  <a:srgbClr val="7030A0"/>
                </a:solidFill>
                <a:latin typeface="Meiryo UI" panose="020B0604030504040204" pitchFamily="34" charset="-128"/>
                <a:ea typeface="Meiryo UI" panose="020B0604030504040204" pitchFamily="34" charset="-128"/>
              </a:rPr>
              <a:t>よくない</a:t>
            </a:r>
            <a:r>
              <a:rPr kumimoji="1" lang="ja-JP" altLang="en-US" sz="4400" b="1" u="sng">
                <a:solidFill>
                  <a:srgbClr val="7030A0"/>
                </a:solidFill>
                <a:latin typeface="Meiryo UI" panose="020B0604030504040204" pitchFamily="34" charset="-128"/>
                <a:ea typeface="Meiryo UI" panose="020B0604030504040204" pitchFamily="34" charset="-128"/>
              </a:rPr>
              <a:t>状態</a:t>
            </a:r>
            <a:r>
              <a:rPr kumimoji="1" lang="ja-JP" altLang="en-US" sz="4400" b="1">
                <a:solidFill>
                  <a:srgbClr val="7030A0"/>
                </a:solidFill>
                <a:latin typeface="Meiryo UI" panose="020B0604030504040204" pitchFamily="34" charset="-128"/>
                <a:ea typeface="Meiryo UI" panose="020B0604030504040204" pitchFamily="34" charset="-128"/>
              </a:rPr>
              <a:t>になる。</a:t>
            </a:r>
          </a:p>
        </p:txBody>
      </p:sp>
      <p:sp>
        <p:nvSpPr>
          <p:cNvPr id="3" name="角丸四角形吹き出し 2">
            <a:extLst>
              <a:ext uri="{FF2B5EF4-FFF2-40B4-BE49-F238E27FC236}">
                <a16:creationId xmlns:a16="http://schemas.microsoft.com/office/drawing/2014/main" id="{681890A7-05F1-1DAD-8A2F-B38043CCB8C2}"/>
              </a:ext>
            </a:extLst>
          </p:cNvPr>
          <p:cNvSpPr/>
          <p:nvPr/>
        </p:nvSpPr>
        <p:spPr>
          <a:xfrm>
            <a:off x="936434" y="694062"/>
            <a:ext cx="2104222" cy="1663547"/>
          </a:xfrm>
          <a:prstGeom prst="wedgeRoundRectCallout">
            <a:avLst/>
          </a:prstGeom>
          <a:gradFill>
            <a:gsLst>
              <a:gs pos="0">
                <a:schemeClr val="bg1"/>
              </a:gs>
              <a:gs pos="100000">
                <a:schemeClr val="accent3">
                  <a:lumMod val="60000"/>
                  <a:lumOff val="4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14D0D69-F1EC-D98E-FDF3-6C1D8A408393}"/>
              </a:ext>
            </a:extLst>
          </p:cNvPr>
          <p:cNvSpPr txBox="1"/>
          <p:nvPr/>
        </p:nvSpPr>
        <p:spPr>
          <a:xfrm>
            <a:off x="1331955" y="802560"/>
            <a:ext cx="1313180" cy="1446550"/>
          </a:xfrm>
          <a:prstGeom prst="rect">
            <a:avLst/>
          </a:prstGeom>
          <a:noFill/>
        </p:spPr>
        <p:txBody>
          <a:bodyPr wrap="none" rtlCol="0">
            <a:spAutoFit/>
          </a:bodyPr>
          <a:lstStyle/>
          <a:p>
            <a:r>
              <a:rPr kumimoji="1" lang="ja-JP" altLang="en-US" sz="8800" b="1">
                <a:solidFill>
                  <a:srgbClr val="FF0000"/>
                </a:solidFill>
                <a:latin typeface="Meiryo UI" panose="020B0604030504040204" pitchFamily="34" charset="-128"/>
                <a:ea typeface="Meiryo UI" panose="020B0604030504040204" pitchFamily="34" charset="-128"/>
              </a:rPr>
              <a:t>熱</a:t>
            </a:r>
            <a:endParaRPr kumimoji="1" lang="en-US" altLang="ja-JP" sz="8800" b="1" dirty="0">
              <a:solidFill>
                <a:srgbClr val="FF0000"/>
              </a:solidFill>
              <a:latin typeface="Meiryo UI" panose="020B0604030504040204" pitchFamily="34" charset="-128"/>
              <a:ea typeface="Meiryo UI" panose="020B0604030504040204" pitchFamily="34" charset="-128"/>
            </a:endParaRPr>
          </a:p>
        </p:txBody>
      </p:sp>
      <p:sp>
        <p:nvSpPr>
          <p:cNvPr id="5" name="角丸四角形吹き出し 4">
            <a:extLst>
              <a:ext uri="{FF2B5EF4-FFF2-40B4-BE49-F238E27FC236}">
                <a16:creationId xmlns:a16="http://schemas.microsoft.com/office/drawing/2014/main" id="{64100B53-DAF0-8401-1A0A-ACBDDFD63021}"/>
              </a:ext>
            </a:extLst>
          </p:cNvPr>
          <p:cNvSpPr/>
          <p:nvPr/>
        </p:nvSpPr>
        <p:spPr>
          <a:xfrm>
            <a:off x="3519889" y="3885186"/>
            <a:ext cx="2104222" cy="1663547"/>
          </a:xfrm>
          <a:prstGeom prst="wedgeRoundRectCallout">
            <a:avLst>
              <a:gd name="adj1" fmla="val -56959"/>
              <a:gd name="adj2" fmla="val -80546"/>
              <a:gd name="adj3" fmla="val 16667"/>
            </a:avLst>
          </a:prstGeom>
          <a:gradFill>
            <a:gsLst>
              <a:gs pos="0">
                <a:schemeClr val="bg1"/>
              </a:gs>
              <a:gs pos="100000">
                <a:schemeClr val="accent3">
                  <a:lumMod val="60000"/>
                  <a:lumOff val="4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rgbClr val="FF0000"/>
              </a:solidFill>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84821566-8C01-3046-FF37-3BD928D68D1C}"/>
              </a:ext>
            </a:extLst>
          </p:cNvPr>
          <p:cNvSpPr txBox="1"/>
          <p:nvPr/>
        </p:nvSpPr>
        <p:spPr>
          <a:xfrm>
            <a:off x="3915410" y="3949616"/>
            <a:ext cx="1313180" cy="1446550"/>
          </a:xfrm>
          <a:prstGeom prst="rect">
            <a:avLst/>
          </a:prstGeom>
          <a:noFill/>
        </p:spPr>
        <p:txBody>
          <a:bodyPr wrap="none" rtlCol="0">
            <a:spAutoFit/>
          </a:bodyPr>
          <a:lstStyle/>
          <a:p>
            <a:r>
              <a:rPr kumimoji="1" lang="ja-JP" altLang="en-US" sz="8800" b="1">
                <a:solidFill>
                  <a:srgbClr val="FF0000"/>
                </a:solidFill>
                <a:latin typeface="Meiryo UI" panose="020B0604030504040204" pitchFamily="34" charset="-128"/>
                <a:ea typeface="Meiryo UI" panose="020B0604030504040204" pitchFamily="34" charset="-128"/>
              </a:rPr>
              <a:t>中</a:t>
            </a:r>
            <a:endParaRPr kumimoji="1" lang="en-US" altLang="ja-JP" sz="8800" b="1" dirty="0">
              <a:solidFill>
                <a:srgbClr val="FF0000"/>
              </a:solidFill>
              <a:latin typeface="Meiryo UI" panose="020B0604030504040204" pitchFamily="34" charset="-128"/>
              <a:ea typeface="Meiryo UI" panose="020B0604030504040204" pitchFamily="34" charset="-128"/>
            </a:endParaRPr>
          </a:p>
        </p:txBody>
      </p:sp>
      <p:sp>
        <p:nvSpPr>
          <p:cNvPr id="7" name="角丸四角形吹き出し 6">
            <a:extLst>
              <a:ext uri="{FF2B5EF4-FFF2-40B4-BE49-F238E27FC236}">
                <a16:creationId xmlns:a16="http://schemas.microsoft.com/office/drawing/2014/main" id="{3E991FBF-18C1-FF63-8445-B8EAB33AD339}"/>
              </a:ext>
            </a:extLst>
          </p:cNvPr>
          <p:cNvSpPr/>
          <p:nvPr/>
        </p:nvSpPr>
        <p:spPr>
          <a:xfrm>
            <a:off x="5707823" y="694062"/>
            <a:ext cx="2104222" cy="1663547"/>
          </a:xfrm>
          <a:prstGeom prst="wedgeRoundRectCallout">
            <a:avLst>
              <a:gd name="adj1" fmla="val 1156"/>
              <a:gd name="adj2" fmla="val 59851"/>
              <a:gd name="adj3" fmla="val 16667"/>
            </a:avLst>
          </a:prstGeom>
          <a:gradFill>
            <a:gsLst>
              <a:gs pos="0">
                <a:schemeClr val="bg1"/>
              </a:gs>
              <a:gs pos="100000">
                <a:schemeClr val="accent3">
                  <a:lumMod val="60000"/>
                  <a:lumOff val="4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rgbClr val="FF0000"/>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28E7F765-1F6E-E489-A5B8-E5E03FDE561D}"/>
              </a:ext>
            </a:extLst>
          </p:cNvPr>
          <p:cNvSpPr txBox="1"/>
          <p:nvPr/>
        </p:nvSpPr>
        <p:spPr>
          <a:xfrm>
            <a:off x="6103344" y="802560"/>
            <a:ext cx="1313180" cy="1446550"/>
          </a:xfrm>
          <a:prstGeom prst="rect">
            <a:avLst/>
          </a:prstGeom>
          <a:noFill/>
        </p:spPr>
        <p:txBody>
          <a:bodyPr wrap="none" rtlCol="0">
            <a:spAutoFit/>
          </a:bodyPr>
          <a:lstStyle/>
          <a:p>
            <a:r>
              <a:rPr kumimoji="1" lang="ja-JP" altLang="en-US" sz="8800" b="1">
                <a:solidFill>
                  <a:srgbClr val="FF0000"/>
                </a:solidFill>
                <a:latin typeface="Meiryo UI" panose="020B0604030504040204" pitchFamily="34" charset="-128"/>
                <a:ea typeface="Meiryo UI" panose="020B0604030504040204" pitchFamily="34" charset="-128"/>
              </a:rPr>
              <a:t>症</a:t>
            </a:r>
            <a:endParaRPr kumimoji="1" lang="en-US" altLang="ja-JP" sz="8800" b="1" dirty="0">
              <a:solidFill>
                <a:srgbClr val="FF0000"/>
              </a:solidFill>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E28FE3CF-E5CA-12D0-65B6-6216831D7131}"/>
              </a:ext>
            </a:extLst>
          </p:cNvPr>
          <p:cNvSpPr txBox="1"/>
          <p:nvPr/>
        </p:nvSpPr>
        <p:spPr>
          <a:xfrm>
            <a:off x="758862" y="5939542"/>
            <a:ext cx="7917552" cy="584775"/>
          </a:xfrm>
          <a:prstGeom prst="rect">
            <a:avLst/>
          </a:prstGeom>
          <a:noFill/>
        </p:spPr>
        <p:txBody>
          <a:bodyPr wrap="none" rtlCol="0">
            <a:spAutoFit/>
          </a:bodyPr>
          <a:lstStyle/>
          <a:p>
            <a:r>
              <a:rPr kumimoji="1" lang="ja-JP" altLang="en-US" sz="3200" b="1">
                <a:solidFill>
                  <a:schemeClr val="tx2"/>
                </a:solidFill>
                <a:latin typeface="Meiryo UI" panose="020B0604030504040204" pitchFamily="34" charset="-128"/>
                <a:ea typeface="Meiryo UI" panose="020B0604030504040204" pitchFamily="34" charset="-128"/>
              </a:rPr>
              <a:t>水分・塩分補給し、適度に体を休ませましょう。</a:t>
            </a:r>
          </a:p>
        </p:txBody>
      </p:sp>
      <p:pic>
        <p:nvPicPr>
          <p:cNvPr id="10" name="Picture 2" descr="水分補給をする作業員のイラスト（男性）">
            <a:hlinkClick r:id="rId3"/>
            <a:extLst>
              <a:ext uri="{FF2B5EF4-FFF2-40B4-BE49-F238E27FC236}">
                <a16:creationId xmlns:a16="http://schemas.microsoft.com/office/drawing/2014/main" id="{4AFAB1B1-B8AA-5D90-29B6-7FD538DD2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187" y="3504567"/>
            <a:ext cx="2229615" cy="244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77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anim calcmode="lin" valueType="num">
                                      <p:cBhvr>
                                        <p:cTn id="15" dur="400" fill="hold"/>
                                        <p:tgtEl>
                                          <p:spTgt spid="4"/>
                                        </p:tgtEl>
                                        <p:attrNameLst>
                                          <p:attrName>ppt_x</p:attrName>
                                        </p:attrNameLst>
                                      </p:cBhvr>
                                      <p:tavLst>
                                        <p:tav tm="0">
                                          <p:val>
                                            <p:strVal val="#ppt_x"/>
                                          </p:val>
                                        </p:tav>
                                        <p:tav tm="100000">
                                          <p:val>
                                            <p:strVal val="#ppt_x"/>
                                          </p:val>
                                        </p:tav>
                                      </p:tavLst>
                                    </p:anim>
                                    <p:anim calcmode="lin" valueType="num">
                                      <p:cBhvr>
                                        <p:cTn id="16" dur="400" fill="hold"/>
                                        <p:tgtEl>
                                          <p:spTgt spid="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
                                        <p:tgtEl>
                                          <p:spTgt spid="5"/>
                                        </p:tgtEl>
                                      </p:cBhvr>
                                    </p:animEffect>
                                    <p:anim calcmode="lin" valueType="num">
                                      <p:cBhvr>
                                        <p:cTn id="24" dur="400" fill="hold"/>
                                        <p:tgtEl>
                                          <p:spTgt spid="5"/>
                                        </p:tgtEl>
                                        <p:attrNameLst>
                                          <p:attrName>ppt_x</p:attrName>
                                        </p:attrNameLst>
                                      </p:cBhvr>
                                      <p:tavLst>
                                        <p:tav tm="0">
                                          <p:val>
                                            <p:strVal val="#ppt_x"/>
                                          </p:val>
                                        </p:tav>
                                        <p:tav tm="100000">
                                          <p:val>
                                            <p:strVal val="#ppt_x"/>
                                          </p:val>
                                        </p:tav>
                                      </p:tavLst>
                                    </p:anim>
                                    <p:anim calcmode="lin" valueType="num">
                                      <p:cBhvr>
                                        <p:cTn id="25" dur="400" fill="hold"/>
                                        <p:tgtEl>
                                          <p:spTgt spid="5"/>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8" presetID="43"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
                                        <p:tgtEl>
                                          <p:spTgt spid="6"/>
                                        </p:tgtEl>
                                      </p:cBhvr>
                                    </p:animEffect>
                                    <p:anim calcmode="lin" valueType="num">
                                      <p:cBhvr>
                                        <p:cTn id="31" dur="400" fill="hold"/>
                                        <p:tgtEl>
                                          <p:spTgt spid="6"/>
                                        </p:tgtEl>
                                        <p:attrNameLst>
                                          <p:attrName>ppt_x</p:attrName>
                                        </p:attrNameLst>
                                      </p:cBhvr>
                                      <p:tavLst>
                                        <p:tav tm="0">
                                          <p:val>
                                            <p:strVal val="#ppt_x"/>
                                          </p:val>
                                        </p:tav>
                                        <p:tav tm="100000">
                                          <p:val>
                                            <p:strVal val="#ppt_x"/>
                                          </p:val>
                                        </p:tav>
                                      </p:tavLst>
                                    </p:anim>
                                    <p:anim calcmode="lin" valueType="num">
                                      <p:cBhvr>
                                        <p:cTn id="32" dur="400" fill="hold"/>
                                        <p:tgtEl>
                                          <p:spTgt spid="6"/>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3"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
                                        <p:tgtEl>
                                          <p:spTgt spid="7"/>
                                        </p:tgtEl>
                                      </p:cBhvr>
                                    </p:animEffect>
                                    <p:anim calcmode="lin" valueType="num">
                                      <p:cBhvr>
                                        <p:cTn id="40" dur="400" fill="hold"/>
                                        <p:tgtEl>
                                          <p:spTgt spid="7"/>
                                        </p:tgtEl>
                                        <p:attrNameLst>
                                          <p:attrName>ppt_x</p:attrName>
                                        </p:attrNameLst>
                                      </p:cBhvr>
                                      <p:tavLst>
                                        <p:tav tm="0">
                                          <p:val>
                                            <p:strVal val="#ppt_x"/>
                                          </p:val>
                                        </p:tav>
                                        <p:tav tm="100000">
                                          <p:val>
                                            <p:strVal val="#ppt_x"/>
                                          </p:val>
                                        </p:tav>
                                      </p:tavLst>
                                    </p:anim>
                                    <p:anim calcmode="lin" valueType="num">
                                      <p:cBhvr>
                                        <p:cTn id="41" dur="400" fill="hold"/>
                                        <p:tgtEl>
                                          <p:spTgt spid="7"/>
                                        </p:tgtEl>
                                        <p:attrNameLst>
                                          <p:attrName>ppt_y</p:attrName>
                                        </p:attrNameLst>
                                      </p:cBhvr>
                                      <p:tavLst>
                                        <p:tav tm="0">
                                          <p:val>
                                            <p:strVal val="#ppt_y+0.31"/>
                                          </p:val>
                                        </p:tav>
                                        <p:tav tm="100000">
                                          <p:val>
                                            <p:strVal val="#ppt_y+0.31"/>
                                          </p:val>
                                        </p:tav>
                                      </p:tavLst>
                                    </p:anim>
                                    <p:anim calcmode="lin" valueType="num">
                                      <p:cBhvr>
                                        <p:cTn id="42"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4" presetID="43"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
                                        <p:tgtEl>
                                          <p:spTgt spid="8"/>
                                        </p:tgtEl>
                                      </p:cBhvr>
                                    </p:animEffect>
                                    <p:anim calcmode="lin" valueType="num">
                                      <p:cBhvr>
                                        <p:cTn id="47" dur="400" fill="hold"/>
                                        <p:tgtEl>
                                          <p:spTgt spid="8"/>
                                        </p:tgtEl>
                                        <p:attrNameLst>
                                          <p:attrName>ppt_x</p:attrName>
                                        </p:attrNameLst>
                                      </p:cBhvr>
                                      <p:tavLst>
                                        <p:tav tm="0">
                                          <p:val>
                                            <p:strVal val="#ppt_x"/>
                                          </p:val>
                                        </p:tav>
                                        <p:tav tm="100000">
                                          <p:val>
                                            <p:strVal val="#ppt_x"/>
                                          </p:val>
                                        </p:tav>
                                      </p:tavLst>
                                    </p:anim>
                                    <p:anim calcmode="lin" valueType="num">
                                      <p:cBhvr>
                                        <p:cTn id="48" dur="400" fill="hold"/>
                                        <p:tgtEl>
                                          <p:spTgt spid="8"/>
                                        </p:tgtEl>
                                        <p:attrNameLst>
                                          <p:attrName>ppt_y</p:attrName>
                                        </p:attrNameLst>
                                      </p:cBhvr>
                                      <p:tavLst>
                                        <p:tav tm="0">
                                          <p:val>
                                            <p:strVal val="#ppt_y+0.31"/>
                                          </p:val>
                                        </p:tav>
                                        <p:tav tm="100000">
                                          <p:val>
                                            <p:strVal val="#ppt_y+0.31"/>
                                          </p:val>
                                        </p:tav>
                                      </p:tavLst>
                                    </p:anim>
                                    <p:anim calcmode="lin" valueType="num">
                                      <p:cBhvr>
                                        <p:cTn id="49"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style.rotation</p:attrName>
                                        </p:attrNameLst>
                                      </p:cBhvr>
                                      <p:tavLst>
                                        <p:tav tm="0">
                                          <p:val>
                                            <p:fltVal val="90"/>
                                          </p:val>
                                        </p:tav>
                                        <p:tav tm="100000">
                                          <p:val>
                                            <p:fltVal val="0"/>
                                          </p:val>
                                        </p:tav>
                                      </p:tavLst>
                                    </p:anim>
                                    <p:animEffect transition="in" filter="fade">
                                      <p:cBhvr>
                                        <p:cTn id="58" dur="1000"/>
                                        <p:tgtEl>
                                          <p:spTgt spid="10"/>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1000" fill="hold"/>
                                        <p:tgtEl>
                                          <p:spTgt spid="9"/>
                                        </p:tgtEl>
                                        <p:attrNameLst>
                                          <p:attrName>ppt_w</p:attrName>
                                        </p:attrNameLst>
                                      </p:cBhvr>
                                      <p:tavLst>
                                        <p:tav tm="0">
                                          <p:val>
                                            <p:fltVal val="0"/>
                                          </p:val>
                                        </p:tav>
                                        <p:tav tm="100000">
                                          <p:val>
                                            <p:strVal val="#ppt_w"/>
                                          </p:val>
                                        </p:tav>
                                      </p:tavLst>
                                    </p:anim>
                                    <p:anim calcmode="lin" valueType="num">
                                      <p:cBhvr>
                                        <p:cTn id="62" dur="1000" fill="hold"/>
                                        <p:tgtEl>
                                          <p:spTgt spid="9"/>
                                        </p:tgtEl>
                                        <p:attrNameLst>
                                          <p:attrName>ppt_h</p:attrName>
                                        </p:attrNameLst>
                                      </p:cBhvr>
                                      <p:tavLst>
                                        <p:tav tm="0">
                                          <p:val>
                                            <p:fltVal val="0"/>
                                          </p:val>
                                        </p:tav>
                                        <p:tav tm="100000">
                                          <p:val>
                                            <p:strVal val="#ppt_h"/>
                                          </p:val>
                                        </p:tav>
                                      </p:tavLst>
                                    </p:anim>
                                    <p:anim calcmode="lin" valueType="num">
                                      <p:cBhvr>
                                        <p:cTn id="63" dur="1000" fill="hold"/>
                                        <p:tgtEl>
                                          <p:spTgt spid="9"/>
                                        </p:tgtEl>
                                        <p:attrNameLst>
                                          <p:attrName>style.rotation</p:attrName>
                                        </p:attrNameLst>
                                      </p:cBhvr>
                                      <p:tavLst>
                                        <p:tav tm="0">
                                          <p:val>
                                            <p:fltVal val="90"/>
                                          </p:val>
                                        </p:tav>
                                        <p:tav tm="100000">
                                          <p:val>
                                            <p:fltVal val="0"/>
                                          </p:val>
                                        </p:tav>
                                      </p:tavLst>
                                    </p:anim>
                                    <p:animEffect transition="in" filter="fade">
                                      <p:cBhvr>
                                        <p:cTn id="6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27D6FC9D-5EF7-5791-9984-402A7CF40B3E}"/>
              </a:ext>
            </a:extLst>
          </p:cNvPr>
          <p:cNvSpPr/>
          <p:nvPr/>
        </p:nvSpPr>
        <p:spPr>
          <a:xfrm>
            <a:off x="61458" y="801057"/>
            <a:ext cx="9018745" cy="5803176"/>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6D87A52B-6C43-007B-1930-67039AEFD6F1}"/>
              </a:ext>
            </a:extLst>
          </p:cNvPr>
          <p:cNvSpPr/>
          <p:nvPr/>
        </p:nvSpPr>
        <p:spPr>
          <a:xfrm>
            <a:off x="178420" y="1382234"/>
            <a:ext cx="2141034" cy="1241069"/>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463D89D-4CBA-57D7-8267-3F6D4C9AEED1}"/>
              </a:ext>
            </a:extLst>
          </p:cNvPr>
          <p:cNvSpPr/>
          <p:nvPr/>
        </p:nvSpPr>
        <p:spPr>
          <a:xfrm>
            <a:off x="178420" y="2681998"/>
            <a:ext cx="2141034" cy="1248937"/>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B467AE3-926A-0C80-1672-6150755EB517}"/>
              </a:ext>
            </a:extLst>
          </p:cNvPr>
          <p:cNvSpPr/>
          <p:nvPr/>
        </p:nvSpPr>
        <p:spPr>
          <a:xfrm>
            <a:off x="178420" y="4006111"/>
            <a:ext cx="2141034" cy="1230341"/>
          </a:xfrm>
          <a:prstGeom prst="rect">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19ECC75-F3D7-B85E-B7D0-9ACD97CE56E9}"/>
              </a:ext>
            </a:extLst>
          </p:cNvPr>
          <p:cNvSpPr/>
          <p:nvPr/>
        </p:nvSpPr>
        <p:spPr>
          <a:xfrm>
            <a:off x="200722" y="5302323"/>
            <a:ext cx="2141034" cy="1171800"/>
          </a:xfrm>
          <a:prstGeom prst="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65C77CF-C67D-F44D-DEB7-01353EDD874E}"/>
              </a:ext>
            </a:extLst>
          </p:cNvPr>
          <p:cNvSpPr/>
          <p:nvPr/>
        </p:nvSpPr>
        <p:spPr>
          <a:xfrm>
            <a:off x="2352907" y="1382234"/>
            <a:ext cx="6556917" cy="1241069"/>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732CF80-EC68-FDCD-F0BF-0A55077EF9AD}"/>
              </a:ext>
            </a:extLst>
          </p:cNvPr>
          <p:cNvSpPr/>
          <p:nvPr/>
        </p:nvSpPr>
        <p:spPr>
          <a:xfrm>
            <a:off x="2347088" y="2685811"/>
            <a:ext cx="6556917" cy="1248937"/>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8783935-8FF7-483B-9E99-A5B1A462E9B9}"/>
              </a:ext>
            </a:extLst>
          </p:cNvPr>
          <p:cNvSpPr/>
          <p:nvPr/>
        </p:nvSpPr>
        <p:spPr>
          <a:xfrm>
            <a:off x="2367778" y="4017665"/>
            <a:ext cx="6556917" cy="1195034"/>
          </a:xfrm>
          <a:prstGeom prst="rect">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402EEC9-7881-8E66-DFF1-98229295A8AB}"/>
              </a:ext>
            </a:extLst>
          </p:cNvPr>
          <p:cNvSpPr/>
          <p:nvPr/>
        </p:nvSpPr>
        <p:spPr>
          <a:xfrm>
            <a:off x="2352907" y="5302322"/>
            <a:ext cx="6556917" cy="1172733"/>
          </a:xfrm>
          <a:prstGeom prst="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5DB853A7-9E5C-067C-2309-93D67651DE95}"/>
              </a:ext>
            </a:extLst>
          </p:cNvPr>
          <p:cNvSpPr txBox="1"/>
          <p:nvPr/>
        </p:nvSpPr>
        <p:spPr>
          <a:xfrm>
            <a:off x="315688" y="884452"/>
            <a:ext cx="1911101" cy="584775"/>
          </a:xfrm>
          <a:prstGeom prst="rect">
            <a:avLst/>
          </a:prstGeom>
          <a:noFill/>
        </p:spPr>
        <p:txBody>
          <a:bodyPr wrap="none" rtlCol="0">
            <a:spAutoFit/>
          </a:bodyPr>
          <a:lstStyle/>
          <a:p>
            <a:r>
              <a:rPr kumimoji="1" lang="en-US" altLang="ja-JP" sz="3200" b="1" dirty="0">
                <a:latin typeface="Meiryo UI" panose="020B0604030504040204" pitchFamily="34" charset="-128"/>
                <a:ea typeface="Meiryo UI" panose="020B0604030504040204" pitchFamily="34" charset="-128"/>
              </a:rPr>
              <a:t>WBGT</a:t>
            </a:r>
            <a:r>
              <a:rPr kumimoji="1" lang="ja-JP" altLang="en-US" sz="3200" b="1">
                <a:latin typeface="Meiryo UI" panose="020B0604030504040204" pitchFamily="34" charset="-128"/>
                <a:ea typeface="Meiryo UI" panose="020B0604030504040204" pitchFamily="34" charset="-128"/>
              </a:rPr>
              <a:t>値</a:t>
            </a:r>
          </a:p>
        </p:txBody>
      </p:sp>
      <p:sp>
        <p:nvSpPr>
          <p:cNvPr id="13" name="テキスト ボックス 12">
            <a:extLst>
              <a:ext uri="{FF2B5EF4-FFF2-40B4-BE49-F238E27FC236}">
                <a16:creationId xmlns:a16="http://schemas.microsoft.com/office/drawing/2014/main" id="{16C2C23A-9A95-D9B0-C10D-685EB5CD80DB}"/>
              </a:ext>
            </a:extLst>
          </p:cNvPr>
          <p:cNvSpPr txBox="1"/>
          <p:nvPr/>
        </p:nvSpPr>
        <p:spPr>
          <a:xfrm>
            <a:off x="4307926" y="884451"/>
            <a:ext cx="2646878" cy="584775"/>
          </a:xfrm>
          <a:prstGeom prst="rect">
            <a:avLst/>
          </a:prstGeom>
          <a:noFill/>
        </p:spPr>
        <p:txBody>
          <a:bodyPr wrap="none" rtlCol="0">
            <a:spAutoFit/>
          </a:bodyPr>
          <a:lstStyle/>
          <a:p>
            <a:r>
              <a:rPr kumimoji="1" lang="ja-JP" altLang="en-US" sz="3200" b="1">
                <a:latin typeface="Meiryo UI" panose="020B0604030504040204" pitchFamily="34" charset="-128"/>
                <a:ea typeface="Meiryo UI" panose="020B0604030504040204" pitchFamily="34" charset="-128"/>
              </a:rPr>
              <a:t>作業管理方法</a:t>
            </a:r>
          </a:p>
        </p:txBody>
      </p:sp>
      <p:sp>
        <p:nvSpPr>
          <p:cNvPr id="14" name="テキスト ボックス 13">
            <a:extLst>
              <a:ext uri="{FF2B5EF4-FFF2-40B4-BE49-F238E27FC236}">
                <a16:creationId xmlns:a16="http://schemas.microsoft.com/office/drawing/2014/main" id="{4419F7B9-41EF-31AC-0C32-80574713018B}"/>
              </a:ext>
            </a:extLst>
          </p:cNvPr>
          <p:cNvSpPr txBox="1"/>
          <p:nvPr/>
        </p:nvSpPr>
        <p:spPr>
          <a:xfrm>
            <a:off x="3511182" y="6117938"/>
            <a:ext cx="5392823" cy="369332"/>
          </a:xfrm>
          <a:prstGeom prst="rect">
            <a:avLst/>
          </a:prstGeom>
          <a:noFill/>
        </p:spPr>
        <p:txBody>
          <a:bodyPr wrap="none" rtlCol="0">
            <a:spAutoFit/>
          </a:bodyPr>
          <a:lstStyle/>
          <a:p>
            <a:r>
              <a:rPr kumimoji="1" lang="ja-JP" altLang="en-US">
                <a:solidFill>
                  <a:srgbClr val="0432FF"/>
                </a:solidFill>
                <a:latin typeface="Meiryo UI" panose="020B0604030504040204" pitchFamily="34" charset="-128"/>
                <a:ea typeface="Meiryo UI" panose="020B0604030504040204" pitchFamily="34" charset="-128"/>
              </a:rPr>
              <a:t>熱中症予防対策のためのリスクアセスメントマニュアル　より</a:t>
            </a:r>
          </a:p>
        </p:txBody>
      </p:sp>
      <p:sp>
        <p:nvSpPr>
          <p:cNvPr id="15" name="テキスト ボックス 14">
            <a:extLst>
              <a:ext uri="{FF2B5EF4-FFF2-40B4-BE49-F238E27FC236}">
                <a16:creationId xmlns:a16="http://schemas.microsoft.com/office/drawing/2014/main" id="{98E86131-7BDA-4030-E087-E1ECE1E41676}"/>
              </a:ext>
            </a:extLst>
          </p:cNvPr>
          <p:cNvSpPr txBox="1"/>
          <p:nvPr/>
        </p:nvSpPr>
        <p:spPr>
          <a:xfrm>
            <a:off x="368852" y="1533288"/>
            <a:ext cx="1749197" cy="954107"/>
          </a:xfrm>
          <a:prstGeom prst="rect">
            <a:avLst/>
          </a:prstGeom>
          <a:noFill/>
        </p:spPr>
        <p:txBody>
          <a:bodyPr wrap="none" rtlCol="0">
            <a:spAutoFit/>
          </a:bodyPr>
          <a:lstStyle/>
          <a:p>
            <a:pPr algn="ctr"/>
            <a:r>
              <a:rPr kumimoji="1" lang="ja-JP" altLang="en-US" sz="2800" b="1">
                <a:latin typeface="Meiryo UI" panose="020B0604030504040204" pitchFamily="34" charset="-128"/>
                <a:ea typeface="Meiryo UI" panose="020B0604030504040204" pitchFamily="34" charset="-128"/>
              </a:rPr>
              <a:t>危険</a:t>
            </a:r>
            <a:endParaRPr kumimoji="1" lang="en-US" altLang="ja-JP" sz="2800" b="1" dirty="0">
              <a:latin typeface="Meiryo UI" panose="020B0604030504040204" pitchFamily="34" charset="-128"/>
              <a:ea typeface="Meiryo UI" panose="020B0604030504040204" pitchFamily="34" charset="-128"/>
            </a:endParaRPr>
          </a:p>
          <a:p>
            <a:pPr algn="ctr"/>
            <a:r>
              <a:rPr kumimoji="1" lang="en-US" altLang="ja-JP" sz="2800" b="1" dirty="0">
                <a:latin typeface="Meiryo UI" panose="020B0604030504040204" pitchFamily="34" charset="-128"/>
                <a:ea typeface="Meiryo UI" panose="020B0604030504040204" pitchFamily="34" charset="-128"/>
              </a:rPr>
              <a:t>31℃</a:t>
            </a:r>
            <a:r>
              <a:rPr kumimoji="1" lang="ja-JP" altLang="en-US" sz="2800" b="1">
                <a:latin typeface="Meiryo UI" panose="020B0604030504040204" pitchFamily="34" charset="-128"/>
                <a:ea typeface="Meiryo UI" panose="020B0604030504040204" pitchFamily="34" charset="-128"/>
              </a:rPr>
              <a:t>以上</a:t>
            </a:r>
          </a:p>
        </p:txBody>
      </p:sp>
      <p:sp>
        <p:nvSpPr>
          <p:cNvPr id="16" name="テキスト ボックス 15">
            <a:extLst>
              <a:ext uri="{FF2B5EF4-FFF2-40B4-BE49-F238E27FC236}">
                <a16:creationId xmlns:a16="http://schemas.microsoft.com/office/drawing/2014/main" id="{8C912905-FEF7-65AE-82A1-707D12029C71}"/>
              </a:ext>
            </a:extLst>
          </p:cNvPr>
          <p:cNvSpPr txBox="1"/>
          <p:nvPr/>
        </p:nvSpPr>
        <p:spPr>
          <a:xfrm>
            <a:off x="200538" y="2838414"/>
            <a:ext cx="2085827" cy="892552"/>
          </a:xfrm>
          <a:prstGeom prst="rect">
            <a:avLst/>
          </a:prstGeom>
          <a:noFill/>
        </p:spPr>
        <p:txBody>
          <a:bodyPr wrap="none" rtlCol="0">
            <a:spAutoFit/>
          </a:bodyPr>
          <a:lstStyle/>
          <a:p>
            <a:pPr algn="ctr"/>
            <a:r>
              <a:rPr kumimoji="1" lang="ja-JP" altLang="en-US" sz="2800" b="1">
                <a:latin typeface="Meiryo UI" panose="020B0604030504040204" pitchFamily="34" charset="-128"/>
                <a:ea typeface="Meiryo UI" panose="020B0604030504040204" pitchFamily="34" charset="-128"/>
              </a:rPr>
              <a:t>厳重警戒</a:t>
            </a:r>
            <a:endParaRPr kumimoji="1" lang="en-US" altLang="ja-JP" sz="2800" b="1" dirty="0">
              <a:latin typeface="Meiryo UI" panose="020B0604030504040204" pitchFamily="34" charset="-128"/>
              <a:ea typeface="Meiryo UI" panose="020B0604030504040204" pitchFamily="34" charset="-128"/>
            </a:endParaRPr>
          </a:p>
          <a:p>
            <a:pPr algn="ctr"/>
            <a:r>
              <a:rPr kumimoji="1" lang="en-US" altLang="ja-JP" sz="2400" b="1" dirty="0">
                <a:latin typeface="Meiryo UI" panose="020B0604030504040204" pitchFamily="34" charset="-128"/>
                <a:ea typeface="Meiryo UI" panose="020B0604030504040204" pitchFamily="34" charset="-128"/>
              </a:rPr>
              <a:t>28-31</a:t>
            </a:r>
            <a:r>
              <a:rPr kumimoji="1" lang="ja-JP" altLang="en-US" sz="2400" b="1">
                <a:latin typeface="Meiryo UI" panose="020B0604030504040204" pitchFamily="34" charset="-128"/>
                <a:ea typeface="Meiryo UI" panose="020B0604030504040204" pitchFamily="34" charset="-128"/>
              </a:rPr>
              <a:t>℃未満</a:t>
            </a:r>
          </a:p>
        </p:txBody>
      </p:sp>
      <p:sp>
        <p:nvSpPr>
          <p:cNvPr id="17" name="テキスト ボックス 16">
            <a:extLst>
              <a:ext uri="{FF2B5EF4-FFF2-40B4-BE49-F238E27FC236}">
                <a16:creationId xmlns:a16="http://schemas.microsoft.com/office/drawing/2014/main" id="{2419B6FB-C872-BED8-58A9-0BFA6D0F3B7D}"/>
              </a:ext>
            </a:extLst>
          </p:cNvPr>
          <p:cNvSpPr txBox="1"/>
          <p:nvPr/>
        </p:nvSpPr>
        <p:spPr>
          <a:xfrm>
            <a:off x="219305" y="4159722"/>
            <a:ext cx="2085828" cy="892552"/>
          </a:xfrm>
          <a:prstGeom prst="rect">
            <a:avLst/>
          </a:prstGeom>
          <a:noFill/>
        </p:spPr>
        <p:txBody>
          <a:bodyPr wrap="none" rtlCol="0">
            <a:spAutoFit/>
          </a:bodyPr>
          <a:lstStyle/>
          <a:p>
            <a:pPr algn="ctr"/>
            <a:r>
              <a:rPr kumimoji="1" lang="ja-JP" altLang="en-US" sz="2800" b="1">
                <a:latin typeface="Meiryo UI" panose="020B0604030504040204" pitchFamily="34" charset="-128"/>
                <a:ea typeface="Meiryo UI" panose="020B0604030504040204" pitchFamily="34" charset="-128"/>
              </a:rPr>
              <a:t>警戒</a:t>
            </a:r>
            <a:endParaRPr kumimoji="1" lang="en-US" altLang="ja-JP" sz="2800" b="1" dirty="0">
              <a:latin typeface="Meiryo UI" panose="020B0604030504040204" pitchFamily="34" charset="-128"/>
              <a:ea typeface="Meiryo UI" panose="020B0604030504040204" pitchFamily="34" charset="-128"/>
            </a:endParaRPr>
          </a:p>
          <a:p>
            <a:pPr algn="ctr"/>
            <a:r>
              <a:rPr kumimoji="1" lang="en-US" altLang="ja-JP" sz="2400" b="1" dirty="0">
                <a:latin typeface="Meiryo UI" panose="020B0604030504040204" pitchFamily="34" charset="-128"/>
                <a:ea typeface="Meiryo UI" panose="020B0604030504040204" pitchFamily="34" charset="-128"/>
              </a:rPr>
              <a:t>25-28</a:t>
            </a:r>
            <a:r>
              <a:rPr kumimoji="1" lang="ja-JP" altLang="en-US" sz="2400" b="1">
                <a:latin typeface="Meiryo UI" panose="020B0604030504040204" pitchFamily="34" charset="-128"/>
                <a:ea typeface="Meiryo UI" panose="020B0604030504040204" pitchFamily="34" charset="-128"/>
              </a:rPr>
              <a:t>℃未満</a:t>
            </a:r>
          </a:p>
        </p:txBody>
      </p:sp>
      <p:sp>
        <p:nvSpPr>
          <p:cNvPr id="19" name="テキスト ボックス 18">
            <a:extLst>
              <a:ext uri="{FF2B5EF4-FFF2-40B4-BE49-F238E27FC236}">
                <a16:creationId xmlns:a16="http://schemas.microsoft.com/office/drawing/2014/main" id="{5241DC1D-662B-DB20-D306-3C7E5CCBBB73}"/>
              </a:ext>
            </a:extLst>
          </p:cNvPr>
          <p:cNvSpPr txBox="1"/>
          <p:nvPr/>
        </p:nvSpPr>
        <p:spPr>
          <a:xfrm>
            <a:off x="481064" y="5410052"/>
            <a:ext cx="1524776" cy="892552"/>
          </a:xfrm>
          <a:prstGeom prst="rect">
            <a:avLst/>
          </a:prstGeom>
          <a:noFill/>
        </p:spPr>
        <p:txBody>
          <a:bodyPr wrap="none" rtlCol="0">
            <a:spAutoFit/>
          </a:bodyPr>
          <a:lstStyle/>
          <a:p>
            <a:pPr algn="ctr"/>
            <a:r>
              <a:rPr kumimoji="1" lang="ja-JP" altLang="en-US" sz="2800" b="1">
                <a:latin typeface="Meiryo UI" panose="020B0604030504040204" pitchFamily="34" charset="-128"/>
                <a:ea typeface="Meiryo UI" panose="020B0604030504040204" pitchFamily="34" charset="-128"/>
              </a:rPr>
              <a:t>注意</a:t>
            </a:r>
            <a:endParaRPr kumimoji="1" lang="en-US" altLang="ja-JP" sz="2800" b="1" dirty="0">
              <a:latin typeface="Meiryo UI" panose="020B0604030504040204" pitchFamily="34" charset="-128"/>
              <a:ea typeface="Meiryo UI" panose="020B0604030504040204" pitchFamily="34" charset="-128"/>
            </a:endParaRPr>
          </a:p>
          <a:p>
            <a:pPr algn="ctr"/>
            <a:r>
              <a:rPr kumimoji="1" lang="en-US" altLang="ja-JP" sz="2400" b="1" dirty="0">
                <a:latin typeface="Meiryo UI" panose="020B0604030504040204" pitchFamily="34" charset="-128"/>
                <a:ea typeface="Meiryo UI" panose="020B0604030504040204" pitchFamily="34" charset="-128"/>
              </a:rPr>
              <a:t>25</a:t>
            </a:r>
            <a:r>
              <a:rPr kumimoji="1" lang="ja-JP" altLang="en-US" sz="2400" b="1">
                <a:latin typeface="Meiryo UI" panose="020B0604030504040204" pitchFamily="34" charset="-128"/>
                <a:ea typeface="Meiryo UI" panose="020B0604030504040204" pitchFamily="34" charset="-128"/>
              </a:rPr>
              <a:t>℃未満</a:t>
            </a:r>
          </a:p>
        </p:txBody>
      </p:sp>
      <p:sp>
        <p:nvSpPr>
          <p:cNvPr id="20" name="テキスト ボックス 19">
            <a:extLst>
              <a:ext uri="{FF2B5EF4-FFF2-40B4-BE49-F238E27FC236}">
                <a16:creationId xmlns:a16="http://schemas.microsoft.com/office/drawing/2014/main" id="{6B837962-FDDF-A3F2-FCD9-D0273340AE04}"/>
              </a:ext>
            </a:extLst>
          </p:cNvPr>
          <p:cNvSpPr txBox="1"/>
          <p:nvPr/>
        </p:nvSpPr>
        <p:spPr>
          <a:xfrm>
            <a:off x="2996865" y="1390446"/>
            <a:ext cx="5466651" cy="1261884"/>
          </a:xfrm>
          <a:prstGeom prst="rect">
            <a:avLst/>
          </a:prstGeom>
          <a:noFill/>
        </p:spPr>
        <p:txBody>
          <a:bodyPr wrap="square" rtlCol="0">
            <a:spAutoFit/>
          </a:bodyPr>
          <a:lstStyle/>
          <a:p>
            <a:r>
              <a:rPr kumimoji="1" lang="ja-JP" altLang="en-US" sz="2400">
                <a:latin typeface="Meiryo UI" panose="020B0604030504040204" pitchFamily="34" charset="-128"/>
                <a:ea typeface="Meiryo UI" panose="020B0604030504040204" pitchFamily="34" charset="-128"/>
              </a:rPr>
              <a:t>作業開始</a:t>
            </a:r>
            <a:r>
              <a:rPr kumimoji="1" lang="ja-JP" altLang="en-US" sz="2400" b="1">
                <a:solidFill>
                  <a:srgbClr val="FF0000"/>
                </a:solidFill>
                <a:latin typeface="Meiryo UI" panose="020B0604030504040204" pitchFamily="34" charset="-128"/>
                <a:ea typeface="Meiryo UI" panose="020B0604030504040204" pitchFamily="34" charset="-128"/>
              </a:rPr>
              <a:t>前</a:t>
            </a:r>
            <a:r>
              <a:rPr kumimoji="1" lang="ja-JP" altLang="en-US" sz="2400">
                <a:latin typeface="Meiryo UI" panose="020B0604030504040204" pitchFamily="34" charset="-128"/>
                <a:ea typeface="Meiryo UI" panose="020B0604030504040204" pitchFamily="34" charset="-128"/>
              </a:rPr>
              <a:t>に水分等補給</a:t>
            </a:r>
            <a:endParaRPr kumimoji="1" lang="en-US" altLang="ja-JP" sz="2400" dirty="0">
              <a:latin typeface="Meiryo UI" panose="020B0604030504040204" pitchFamily="34" charset="-128"/>
              <a:ea typeface="Meiryo UI" panose="020B0604030504040204" pitchFamily="34" charset="-128"/>
            </a:endParaRPr>
          </a:p>
          <a:p>
            <a:r>
              <a:rPr kumimoji="1" lang="ja-JP" altLang="en-US" sz="2800" b="1" u="sng">
                <a:solidFill>
                  <a:srgbClr val="FF0000"/>
                </a:solidFill>
                <a:highlight>
                  <a:srgbClr val="FFFF00"/>
                </a:highlight>
                <a:latin typeface="Meiryo UI" panose="020B0604030504040204" pitchFamily="34" charset="-128"/>
                <a:ea typeface="Meiryo UI" panose="020B0604030504040204" pitchFamily="34" charset="-128"/>
              </a:rPr>
              <a:t>作業時間</a:t>
            </a:r>
            <a:r>
              <a:rPr kumimoji="1" lang="en-US" altLang="ja-JP" sz="2800" b="1" u="sng" dirty="0">
                <a:solidFill>
                  <a:srgbClr val="FF0000"/>
                </a:solidFill>
                <a:highlight>
                  <a:srgbClr val="FFFF00"/>
                </a:highlight>
                <a:latin typeface="Meiryo UI" panose="020B0604030504040204" pitchFamily="34" charset="-128"/>
                <a:ea typeface="Meiryo UI" panose="020B0604030504040204" pitchFamily="34" charset="-128"/>
              </a:rPr>
              <a:t>30</a:t>
            </a:r>
            <a:r>
              <a:rPr kumimoji="1" lang="ja-JP" altLang="en-US" sz="2800" b="1" u="sng">
                <a:solidFill>
                  <a:srgbClr val="FF0000"/>
                </a:solidFill>
                <a:highlight>
                  <a:srgbClr val="FFFF00"/>
                </a:highlight>
                <a:latin typeface="Meiryo UI" panose="020B0604030504040204" pitchFamily="34" charset="-128"/>
                <a:ea typeface="Meiryo UI" panose="020B0604030504040204" pitchFamily="34" charset="-128"/>
              </a:rPr>
              <a:t>分に</a:t>
            </a:r>
            <a:r>
              <a:rPr kumimoji="1" lang="en-US" altLang="ja-JP" sz="2800" b="1" u="sng" dirty="0">
                <a:solidFill>
                  <a:srgbClr val="FF0000"/>
                </a:solidFill>
                <a:highlight>
                  <a:srgbClr val="FFFF00"/>
                </a:highlight>
                <a:latin typeface="Meiryo UI" panose="020B0604030504040204" pitchFamily="34" charset="-128"/>
                <a:ea typeface="Meiryo UI" panose="020B0604030504040204" pitchFamily="34" charset="-128"/>
              </a:rPr>
              <a:t>1</a:t>
            </a:r>
            <a:r>
              <a:rPr kumimoji="1" lang="ja-JP" altLang="en-US" sz="2800" b="1" u="sng">
                <a:solidFill>
                  <a:srgbClr val="FF0000"/>
                </a:solidFill>
                <a:highlight>
                  <a:srgbClr val="FFFF00"/>
                </a:highlight>
                <a:latin typeface="Meiryo UI" panose="020B0604030504040204" pitchFamily="34" charset="-128"/>
                <a:ea typeface="Meiryo UI" panose="020B0604030504040204" pitchFamily="34" charset="-128"/>
              </a:rPr>
              <a:t>回以上</a:t>
            </a:r>
            <a:endParaRPr kumimoji="1" lang="en-US" altLang="ja-JP" sz="2800" b="1" u="sng" dirty="0">
              <a:solidFill>
                <a:srgbClr val="FF0000"/>
              </a:solidFill>
              <a:highlight>
                <a:srgbClr val="FFFF00"/>
              </a:highlight>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涼しい場所で休憩と水分（・塩分）補給</a:t>
            </a:r>
          </a:p>
        </p:txBody>
      </p:sp>
      <p:sp>
        <p:nvSpPr>
          <p:cNvPr id="21" name="テキスト ボックス 20">
            <a:extLst>
              <a:ext uri="{FF2B5EF4-FFF2-40B4-BE49-F238E27FC236}">
                <a16:creationId xmlns:a16="http://schemas.microsoft.com/office/drawing/2014/main" id="{1F9486AB-A604-AD3B-58BD-6A5ED5977F47}"/>
              </a:ext>
            </a:extLst>
          </p:cNvPr>
          <p:cNvSpPr txBox="1"/>
          <p:nvPr/>
        </p:nvSpPr>
        <p:spPr>
          <a:xfrm>
            <a:off x="2996865" y="2681998"/>
            <a:ext cx="5466651" cy="1261884"/>
          </a:xfrm>
          <a:prstGeom prst="rect">
            <a:avLst/>
          </a:prstGeom>
          <a:noFill/>
        </p:spPr>
        <p:txBody>
          <a:bodyPr wrap="square" rtlCol="0">
            <a:spAutoFit/>
          </a:bodyPr>
          <a:lstStyle/>
          <a:p>
            <a:r>
              <a:rPr kumimoji="1" lang="ja-JP" altLang="en-US" sz="2400">
                <a:latin typeface="Meiryo UI" panose="020B0604030504040204" pitchFamily="34" charset="-128"/>
                <a:ea typeface="Meiryo UI" panose="020B0604030504040204" pitchFamily="34" charset="-128"/>
              </a:rPr>
              <a:t>作業開始</a:t>
            </a:r>
            <a:r>
              <a:rPr kumimoji="1" lang="ja-JP" altLang="en-US" sz="2400" b="1">
                <a:solidFill>
                  <a:srgbClr val="FF0000"/>
                </a:solidFill>
                <a:latin typeface="Meiryo UI" panose="020B0604030504040204" pitchFamily="34" charset="-128"/>
                <a:ea typeface="Meiryo UI" panose="020B0604030504040204" pitchFamily="34" charset="-128"/>
              </a:rPr>
              <a:t>前</a:t>
            </a:r>
            <a:r>
              <a:rPr kumimoji="1" lang="ja-JP" altLang="en-US" sz="2400">
                <a:latin typeface="Meiryo UI" panose="020B0604030504040204" pitchFamily="34" charset="-128"/>
                <a:ea typeface="Meiryo UI" panose="020B0604030504040204" pitchFamily="34" charset="-128"/>
              </a:rPr>
              <a:t>に水分等補給</a:t>
            </a:r>
            <a:endParaRPr kumimoji="1" lang="en-US" altLang="ja-JP" sz="2400" dirty="0">
              <a:latin typeface="Meiryo UI" panose="020B0604030504040204" pitchFamily="34" charset="-128"/>
              <a:ea typeface="Meiryo UI" panose="020B0604030504040204" pitchFamily="34" charset="-128"/>
            </a:endParaRPr>
          </a:p>
          <a:p>
            <a:r>
              <a:rPr kumimoji="1" lang="ja-JP" altLang="en-US" sz="2800" b="1" u="sng">
                <a:solidFill>
                  <a:srgbClr val="FF9300"/>
                </a:solidFill>
                <a:highlight>
                  <a:srgbClr val="00FA00"/>
                </a:highlight>
                <a:latin typeface="Meiryo UI" panose="020B0604030504040204" pitchFamily="34" charset="-128"/>
                <a:ea typeface="Meiryo UI" panose="020B0604030504040204" pitchFamily="34" charset="-128"/>
              </a:rPr>
              <a:t>作業時間</a:t>
            </a:r>
            <a:r>
              <a:rPr kumimoji="1" lang="en-US" altLang="ja-JP" sz="2800" b="1" u="sng" dirty="0">
                <a:solidFill>
                  <a:srgbClr val="FF9300"/>
                </a:solidFill>
                <a:highlight>
                  <a:srgbClr val="00FA00"/>
                </a:highlight>
                <a:latin typeface="Meiryo UI" panose="020B0604030504040204" pitchFamily="34" charset="-128"/>
                <a:ea typeface="Meiryo UI" panose="020B0604030504040204" pitchFamily="34" charset="-128"/>
              </a:rPr>
              <a:t>60</a:t>
            </a:r>
            <a:r>
              <a:rPr kumimoji="1" lang="ja-JP" altLang="en-US" sz="2800" b="1" u="sng">
                <a:solidFill>
                  <a:srgbClr val="FF9300"/>
                </a:solidFill>
                <a:highlight>
                  <a:srgbClr val="00FA00"/>
                </a:highlight>
                <a:latin typeface="Meiryo UI" panose="020B0604030504040204" pitchFamily="34" charset="-128"/>
                <a:ea typeface="Meiryo UI" panose="020B0604030504040204" pitchFamily="34" charset="-128"/>
              </a:rPr>
              <a:t>分に</a:t>
            </a:r>
            <a:r>
              <a:rPr kumimoji="1" lang="en-US" altLang="ja-JP" sz="2800" b="1" u="sng" dirty="0">
                <a:solidFill>
                  <a:srgbClr val="FF9300"/>
                </a:solidFill>
                <a:highlight>
                  <a:srgbClr val="00FA00"/>
                </a:highlight>
                <a:latin typeface="Meiryo UI" panose="020B0604030504040204" pitchFamily="34" charset="-128"/>
                <a:ea typeface="Meiryo UI" panose="020B0604030504040204" pitchFamily="34" charset="-128"/>
              </a:rPr>
              <a:t>1</a:t>
            </a:r>
            <a:r>
              <a:rPr kumimoji="1" lang="ja-JP" altLang="en-US" sz="2800" b="1" u="sng">
                <a:solidFill>
                  <a:srgbClr val="FF9300"/>
                </a:solidFill>
                <a:highlight>
                  <a:srgbClr val="00FA00"/>
                </a:highlight>
                <a:latin typeface="Meiryo UI" panose="020B0604030504040204" pitchFamily="34" charset="-128"/>
                <a:ea typeface="Meiryo UI" panose="020B0604030504040204" pitchFamily="34" charset="-128"/>
              </a:rPr>
              <a:t>回以上</a:t>
            </a:r>
            <a:endParaRPr kumimoji="1" lang="en-US" altLang="ja-JP" sz="2800" b="1" u="sng" dirty="0">
              <a:solidFill>
                <a:srgbClr val="FF9300"/>
              </a:solidFill>
              <a:highlight>
                <a:srgbClr val="00FA00"/>
              </a:highlight>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涼しい場所で休憩と水分（・塩分）補給</a:t>
            </a:r>
          </a:p>
        </p:txBody>
      </p:sp>
      <p:sp>
        <p:nvSpPr>
          <p:cNvPr id="22" name="テキスト ボックス 21">
            <a:extLst>
              <a:ext uri="{FF2B5EF4-FFF2-40B4-BE49-F238E27FC236}">
                <a16:creationId xmlns:a16="http://schemas.microsoft.com/office/drawing/2014/main" id="{D9AC445E-1854-8C37-0EAD-8AC19EFF942D}"/>
              </a:ext>
            </a:extLst>
          </p:cNvPr>
          <p:cNvSpPr txBox="1"/>
          <p:nvPr/>
        </p:nvSpPr>
        <p:spPr>
          <a:xfrm>
            <a:off x="2996865" y="3993595"/>
            <a:ext cx="5466651" cy="1261884"/>
          </a:xfrm>
          <a:prstGeom prst="rect">
            <a:avLst/>
          </a:prstGeom>
          <a:noFill/>
        </p:spPr>
        <p:txBody>
          <a:bodyPr wrap="square" rtlCol="0">
            <a:spAutoFit/>
          </a:bodyPr>
          <a:lstStyle/>
          <a:p>
            <a:r>
              <a:rPr kumimoji="1" lang="ja-JP" altLang="en-US" sz="2400">
                <a:latin typeface="Meiryo UI" panose="020B0604030504040204" pitchFamily="34" charset="-128"/>
                <a:ea typeface="Meiryo UI" panose="020B0604030504040204" pitchFamily="34" charset="-128"/>
              </a:rPr>
              <a:t>作業開始</a:t>
            </a:r>
            <a:r>
              <a:rPr kumimoji="1" lang="ja-JP" altLang="en-US" sz="2400" b="1">
                <a:solidFill>
                  <a:srgbClr val="FF0000"/>
                </a:solidFill>
                <a:latin typeface="Meiryo UI" panose="020B0604030504040204" pitchFamily="34" charset="-128"/>
                <a:ea typeface="Meiryo UI" panose="020B0604030504040204" pitchFamily="34" charset="-128"/>
              </a:rPr>
              <a:t>前</a:t>
            </a:r>
            <a:r>
              <a:rPr kumimoji="1" lang="ja-JP" altLang="en-US" sz="2400">
                <a:latin typeface="Meiryo UI" panose="020B0604030504040204" pitchFamily="34" charset="-128"/>
                <a:ea typeface="Meiryo UI" panose="020B0604030504040204" pitchFamily="34" charset="-128"/>
              </a:rPr>
              <a:t>に水分等補給</a:t>
            </a:r>
            <a:endParaRPr kumimoji="1" lang="en-US" altLang="ja-JP" sz="2400" dirty="0">
              <a:latin typeface="Meiryo UI" panose="020B0604030504040204" pitchFamily="34" charset="-128"/>
              <a:ea typeface="Meiryo UI" panose="020B0604030504040204" pitchFamily="34" charset="-128"/>
            </a:endParaRPr>
          </a:p>
          <a:p>
            <a:r>
              <a:rPr kumimoji="1" lang="ja-JP" altLang="en-US" sz="2800" b="1" u="sng">
                <a:solidFill>
                  <a:srgbClr val="FFFF00"/>
                </a:solidFill>
                <a:highlight>
                  <a:srgbClr val="0432FF"/>
                </a:highlight>
                <a:latin typeface="Meiryo UI" panose="020B0604030504040204" pitchFamily="34" charset="-128"/>
                <a:ea typeface="Meiryo UI" panose="020B0604030504040204" pitchFamily="34" charset="-128"/>
              </a:rPr>
              <a:t>作業時間</a:t>
            </a:r>
            <a:r>
              <a:rPr kumimoji="1" lang="en-US" altLang="ja-JP" sz="2800" b="1" u="sng" dirty="0">
                <a:solidFill>
                  <a:srgbClr val="FFFF00"/>
                </a:solidFill>
                <a:highlight>
                  <a:srgbClr val="0432FF"/>
                </a:highlight>
                <a:latin typeface="Meiryo UI" panose="020B0604030504040204" pitchFamily="34" charset="-128"/>
                <a:ea typeface="Meiryo UI" panose="020B0604030504040204" pitchFamily="34" charset="-128"/>
              </a:rPr>
              <a:t>90</a:t>
            </a:r>
            <a:r>
              <a:rPr kumimoji="1" lang="ja-JP" altLang="en-US" sz="2800" b="1" u="sng">
                <a:solidFill>
                  <a:srgbClr val="FFFF00"/>
                </a:solidFill>
                <a:highlight>
                  <a:srgbClr val="0432FF"/>
                </a:highlight>
                <a:latin typeface="Meiryo UI" panose="020B0604030504040204" pitchFamily="34" charset="-128"/>
                <a:ea typeface="Meiryo UI" panose="020B0604030504040204" pitchFamily="34" charset="-128"/>
              </a:rPr>
              <a:t>分に</a:t>
            </a:r>
            <a:r>
              <a:rPr kumimoji="1" lang="en-US" altLang="ja-JP" sz="2800" b="1" u="sng" dirty="0">
                <a:solidFill>
                  <a:srgbClr val="FFFF00"/>
                </a:solidFill>
                <a:highlight>
                  <a:srgbClr val="0432FF"/>
                </a:highlight>
                <a:latin typeface="Meiryo UI" panose="020B0604030504040204" pitchFamily="34" charset="-128"/>
                <a:ea typeface="Meiryo UI" panose="020B0604030504040204" pitchFamily="34" charset="-128"/>
              </a:rPr>
              <a:t>1</a:t>
            </a:r>
            <a:r>
              <a:rPr kumimoji="1" lang="ja-JP" altLang="en-US" sz="2800" b="1" u="sng">
                <a:solidFill>
                  <a:srgbClr val="FFFF00"/>
                </a:solidFill>
                <a:highlight>
                  <a:srgbClr val="0432FF"/>
                </a:highlight>
                <a:latin typeface="Meiryo UI" panose="020B0604030504040204" pitchFamily="34" charset="-128"/>
                <a:ea typeface="Meiryo UI" panose="020B0604030504040204" pitchFamily="34" charset="-128"/>
              </a:rPr>
              <a:t>回以上</a:t>
            </a:r>
            <a:endParaRPr kumimoji="1" lang="en-US" altLang="ja-JP" sz="2800" b="1" u="sng" dirty="0">
              <a:solidFill>
                <a:srgbClr val="FFFF00"/>
              </a:solidFill>
              <a:highlight>
                <a:srgbClr val="0432FF"/>
              </a:highlight>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涼しい場所で休憩と水分（・塩分）補給</a:t>
            </a:r>
          </a:p>
        </p:txBody>
      </p:sp>
      <p:sp>
        <p:nvSpPr>
          <p:cNvPr id="24" name="テキスト ボックス 23">
            <a:extLst>
              <a:ext uri="{FF2B5EF4-FFF2-40B4-BE49-F238E27FC236}">
                <a16:creationId xmlns:a16="http://schemas.microsoft.com/office/drawing/2014/main" id="{F25D83A4-01ED-55ED-59BF-3DD5E71200CC}"/>
              </a:ext>
            </a:extLst>
          </p:cNvPr>
          <p:cNvSpPr txBox="1"/>
          <p:nvPr/>
        </p:nvSpPr>
        <p:spPr>
          <a:xfrm>
            <a:off x="2996864" y="5351207"/>
            <a:ext cx="5307163" cy="892552"/>
          </a:xfrm>
          <a:prstGeom prst="rect">
            <a:avLst/>
          </a:prstGeom>
          <a:noFill/>
        </p:spPr>
        <p:txBody>
          <a:bodyPr wrap="square">
            <a:spAutoFit/>
          </a:bodyPr>
          <a:lstStyle/>
          <a:p>
            <a:r>
              <a:rPr kumimoji="1" lang="ja-JP" altLang="en-US" sz="2800" b="1" u="sng">
                <a:solidFill>
                  <a:srgbClr val="0432FF"/>
                </a:solidFill>
                <a:highlight>
                  <a:srgbClr val="00FFFF"/>
                </a:highlight>
                <a:latin typeface="Meiryo UI" panose="020B0604030504040204" pitchFamily="34" charset="-128"/>
                <a:ea typeface="Meiryo UI" panose="020B0604030504040204" pitchFamily="34" charset="-128"/>
              </a:rPr>
              <a:t>作業時間</a:t>
            </a:r>
            <a:r>
              <a:rPr kumimoji="1" lang="en-US" altLang="ja-JP" sz="2800" b="1" u="sng" dirty="0">
                <a:solidFill>
                  <a:srgbClr val="0432FF"/>
                </a:solidFill>
                <a:highlight>
                  <a:srgbClr val="00FFFF"/>
                </a:highlight>
                <a:latin typeface="Meiryo UI" panose="020B0604030504040204" pitchFamily="34" charset="-128"/>
                <a:ea typeface="Meiryo UI" panose="020B0604030504040204" pitchFamily="34" charset="-128"/>
              </a:rPr>
              <a:t>120</a:t>
            </a:r>
            <a:r>
              <a:rPr kumimoji="1" lang="ja-JP" altLang="en-US" sz="2800" b="1" u="sng">
                <a:solidFill>
                  <a:srgbClr val="0432FF"/>
                </a:solidFill>
                <a:highlight>
                  <a:srgbClr val="00FFFF"/>
                </a:highlight>
                <a:latin typeface="Meiryo UI" panose="020B0604030504040204" pitchFamily="34" charset="-128"/>
                <a:ea typeface="Meiryo UI" panose="020B0604030504040204" pitchFamily="34" charset="-128"/>
              </a:rPr>
              <a:t>分に</a:t>
            </a:r>
            <a:r>
              <a:rPr kumimoji="1" lang="en-US" altLang="ja-JP" sz="2800" b="1" u="sng" dirty="0">
                <a:solidFill>
                  <a:srgbClr val="0432FF"/>
                </a:solidFill>
                <a:highlight>
                  <a:srgbClr val="00FFFF"/>
                </a:highlight>
                <a:latin typeface="Meiryo UI" panose="020B0604030504040204" pitchFamily="34" charset="-128"/>
                <a:ea typeface="Meiryo UI" panose="020B0604030504040204" pitchFamily="34" charset="-128"/>
              </a:rPr>
              <a:t>1</a:t>
            </a:r>
            <a:r>
              <a:rPr kumimoji="1" lang="ja-JP" altLang="en-US" sz="2800" b="1" u="sng">
                <a:solidFill>
                  <a:srgbClr val="0432FF"/>
                </a:solidFill>
                <a:highlight>
                  <a:srgbClr val="00FFFF"/>
                </a:highlight>
                <a:latin typeface="Meiryo UI" panose="020B0604030504040204" pitchFamily="34" charset="-128"/>
                <a:ea typeface="Meiryo UI" panose="020B0604030504040204" pitchFamily="34" charset="-128"/>
              </a:rPr>
              <a:t>回以上</a:t>
            </a:r>
            <a:endParaRPr kumimoji="1" lang="en-US" altLang="ja-JP" sz="2800" b="1" u="sng" dirty="0">
              <a:solidFill>
                <a:srgbClr val="0432FF"/>
              </a:solidFill>
              <a:highlight>
                <a:srgbClr val="00FFFF"/>
              </a:highlight>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涼しい場所で休憩と水分（・塩分）補給</a:t>
            </a:r>
          </a:p>
        </p:txBody>
      </p:sp>
      <p:sp>
        <p:nvSpPr>
          <p:cNvPr id="25" name="テキスト ボックス 24">
            <a:extLst>
              <a:ext uri="{FF2B5EF4-FFF2-40B4-BE49-F238E27FC236}">
                <a16:creationId xmlns:a16="http://schemas.microsoft.com/office/drawing/2014/main" id="{D9F4A37D-33A7-F6AD-E5FC-AA2C6843F030}"/>
              </a:ext>
            </a:extLst>
          </p:cNvPr>
          <p:cNvSpPr txBox="1"/>
          <p:nvPr/>
        </p:nvSpPr>
        <p:spPr>
          <a:xfrm>
            <a:off x="0" y="214039"/>
            <a:ext cx="9144000" cy="523220"/>
          </a:xfrm>
          <a:prstGeom prst="rect">
            <a:avLst/>
          </a:prstGeom>
          <a:solidFill>
            <a:schemeClr val="bg1"/>
          </a:solidFill>
        </p:spPr>
        <p:txBody>
          <a:bodyPr wrap="square" rtlCol="0">
            <a:spAutoFit/>
          </a:bodyPr>
          <a:lstStyle/>
          <a:p>
            <a:pPr algn="ctr"/>
            <a:r>
              <a:rPr kumimoji="1" lang="en-US" altLang="ja-JP" sz="2800" b="1" dirty="0">
                <a:solidFill>
                  <a:srgbClr val="FF2F92"/>
                </a:solidFill>
                <a:latin typeface="Meiryo UI" panose="020B0604030504040204" pitchFamily="34" charset="-128"/>
                <a:ea typeface="Meiryo UI" panose="020B0604030504040204" pitchFamily="34" charset="-128"/>
              </a:rPr>
              <a:t>WBGT</a:t>
            </a:r>
            <a:r>
              <a:rPr kumimoji="1" lang="ja-JP" altLang="en-US" sz="2800" b="1">
                <a:solidFill>
                  <a:srgbClr val="FF2F92"/>
                </a:solidFill>
                <a:latin typeface="Meiryo UI" panose="020B0604030504040204" pitchFamily="34" charset="-128"/>
                <a:ea typeface="Meiryo UI" panose="020B0604030504040204" pitchFamily="34" charset="-128"/>
              </a:rPr>
              <a:t>値と作業管理の目安（それぞれの作業ごとに決める）</a:t>
            </a:r>
          </a:p>
        </p:txBody>
      </p:sp>
    </p:spTree>
    <p:extLst>
      <p:ext uri="{BB962C8B-B14F-4D97-AF65-F5344CB8AC3E}">
        <p14:creationId xmlns:p14="http://schemas.microsoft.com/office/powerpoint/2010/main" val="319223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animBg="1"/>
      <p:bldP spid="5" grpId="0" animBg="1"/>
      <p:bldP spid="6" grpId="0" animBg="1"/>
      <p:bldP spid="7" grpId="0" animBg="1"/>
      <p:bldP spid="8" grpId="0" animBg="1"/>
      <p:bldP spid="9" grpId="0" animBg="1"/>
      <p:bldP spid="10" grpId="0" animBg="1"/>
      <p:bldP spid="11" grpId="0" animBg="1"/>
      <p:bldP spid="12" grpId="0"/>
      <p:bldP spid="13" grpId="0"/>
      <p:bldP spid="14" grpId="0"/>
      <p:bldP spid="15" grpId="0"/>
      <p:bldP spid="16" grpId="0"/>
      <p:bldP spid="17" grpId="0"/>
      <p:bldP spid="19" grpId="0"/>
      <p:bldP spid="20" grpId="0"/>
      <p:bldP spid="21" grpId="0"/>
      <p:bldP spid="22" grpId="0"/>
      <p:bldP spid="24" grpId="0"/>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3B240BA-B0F0-7352-F254-D244149C5A79}"/>
              </a:ext>
            </a:extLst>
          </p:cNvPr>
          <p:cNvSpPr/>
          <p:nvPr/>
        </p:nvSpPr>
        <p:spPr>
          <a:xfrm>
            <a:off x="483738" y="1313879"/>
            <a:ext cx="1037063" cy="3579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Picture 2">
            <a:hlinkClick r:id="rId3"/>
            <a:extLst>
              <a:ext uri="{FF2B5EF4-FFF2-40B4-BE49-F238E27FC236}">
                <a16:creationId xmlns:a16="http://schemas.microsoft.com/office/drawing/2014/main" id="{7322337C-53AD-6F70-CC78-36E463547B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280" t="17629" r="1194" b="31223"/>
          <a:stretch/>
        </p:blipFill>
        <p:spPr bwMode="auto">
          <a:xfrm>
            <a:off x="277709" y="457573"/>
            <a:ext cx="992459" cy="3356518"/>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4" name="角丸四角形吹き出し 3">
            <a:extLst>
              <a:ext uri="{FF2B5EF4-FFF2-40B4-BE49-F238E27FC236}">
                <a16:creationId xmlns:a16="http://schemas.microsoft.com/office/drawing/2014/main" id="{656343BF-D223-527B-9E37-E1894A5EA10C}"/>
              </a:ext>
            </a:extLst>
          </p:cNvPr>
          <p:cNvSpPr/>
          <p:nvPr/>
        </p:nvSpPr>
        <p:spPr>
          <a:xfrm>
            <a:off x="1315839" y="162973"/>
            <a:ext cx="1823933" cy="1033450"/>
          </a:xfrm>
          <a:prstGeom prst="wedgeRoundRectCallout">
            <a:avLst>
              <a:gd name="adj1" fmla="val -57744"/>
              <a:gd name="adj2" fmla="val 52347"/>
              <a:gd name="adj3" fmla="val 16667"/>
            </a:avLst>
          </a:prstGeom>
          <a:gradFill>
            <a:gsLst>
              <a:gs pos="0">
                <a:schemeClr val="bg1"/>
              </a:gs>
              <a:gs pos="100000">
                <a:schemeClr val="accent1">
                  <a:lumMod val="30000"/>
                  <a:lumOff val="70000"/>
                </a:schemeClr>
              </a:gs>
            </a:gsLst>
            <a:lin ang="5400000" scaled="1"/>
          </a:gra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97B5AB6F-E712-1687-9C05-8DFB9BD586DD}"/>
              </a:ext>
            </a:extLst>
          </p:cNvPr>
          <p:cNvSpPr txBox="1"/>
          <p:nvPr/>
        </p:nvSpPr>
        <p:spPr>
          <a:xfrm>
            <a:off x="1375491" y="218033"/>
            <a:ext cx="1742818" cy="923330"/>
          </a:xfrm>
          <a:prstGeom prst="rect">
            <a:avLst/>
          </a:prstGeom>
          <a:noFill/>
        </p:spPr>
        <p:txBody>
          <a:bodyPr wrap="square" rtlCol="0">
            <a:spAutoFit/>
          </a:bodyPr>
          <a:lstStyle/>
          <a:p>
            <a:r>
              <a:rPr kumimoji="1" lang="ja-JP" altLang="en-US">
                <a:latin typeface="Meiryo UI" panose="020B0604030504040204" pitchFamily="34" charset="-128"/>
                <a:ea typeface="Meiryo UI" panose="020B0604030504040204" pitchFamily="34" charset="-128"/>
              </a:rPr>
              <a:t>安静時でも危険</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屋外はできるだけ</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避ける</a:t>
            </a:r>
            <a:endParaRPr kumimoji="1" lang="en-US" altLang="ja-JP" dirty="0">
              <a:latin typeface="Meiryo UI" panose="020B0604030504040204" pitchFamily="34" charset="-128"/>
              <a:ea typeface="Meiryo UI" panose="020B0604030504040204" pitchFamily="34" charset="-128"/>
            </a:endParaRPr>
          </a:p>
        </p:txBody>
      </p:sp>
      <p:sp>
        <p:nvSpPr>
          <p:cNvPr id="6" name="角丸四角形吹き出し 5">
            <a:extLst>
              <a:ext uri="{FF2B5EF4-FFF2-40B4-BE49-F238E27FC236}">
                <a16:creationId xmlns:a16="http://schemas.microsoft.com/office/drawing/2014/main" id="{557F80CC-0B8C-56DD-D6ED-6FD0C3B6DDA1}"/>
              </a:ext>
            </a:extLst>
          </p:cNvPr>
          <p:cNvSpPr/>
          <p:nvPr/>
        </p:nvSpPr>
        <p:spPr>
          <a:xfrm>
            <a:off x="1300842" y="1262522"/>
            <a:ext cx="1916398" cy="918711"/>
          </a:xfrm>
          <a:prstGeom prst="wedgeRoundRectCallout">
            <a:avLst>
              <a:gd name="adj1" fmla="val -55502"/>
              <a:gd name="adj2" fmla="val 6509"/>
              <a:gd name="adj3" fmla="val 16667"/>
            </a:avLst>
          </a:prstGeom>
          <a:gradFill>
            <a:gsLst>
              <a:gs pos="0">
                <a:schemeClr val="bg1"/>
              </a:gs>
              <a:gs pos="100000">
                <a:schemeClr val="accent1">
                  <a:lumMod val="30000"/>
                  <a:lumOff val="70000"/>
                </a:schemeClr>
              </a:gs>
            </a:gsLst>
            <a:lin ang="5400000" scaled="1"/>
          </a:gra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13AADEDD-C520-D4AD-BD9E-F7EF35FF965E}"/>
              </a:ext>
            </a:extLst>
          </p:cNvPr>
          <p:cNvSpPr txBox="1"/>
          <p:nvPr/>
        </p:nvSpPr>
        <p:spPr>
          <a:xfrm>
            <a:off x="1311333" y="1294758"/>
            <a:ext cx="1987184" cy="923330"/>
          </a:xfrm>
          <a:prstGeom prst="rect">
            <a:avLst/>
          </a:prstGeom>
          <a:noFill/>
        </p:spPr>
        <p:txBody>
          <a:bodyPr wrap="square" rtlCol="0">
            <a:spAutoFit/>
          </a:bodyPr>
          <a:lstStyle/>
          <a:p>
            <a:r>
              <a:rPr kumimoji="1" lang="ja-JP" altLang="en-US">
                <a:latin typeface="Meiryo UI" panose="020B0604030504040204" pitchFamily="34" charset="-128"/>
                <a:ea typeface="Meiryo UI" panose="020B0604030504040204" pitchFamily="34" charset="-128"/>
              </a:rPr>
              <a:t>炎天下を避ける</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室内でも気温や</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湿度の上昇に注意</a:t>
            </a:r>
            <a:endParaRPr kumimoji="1" lang="en-US" altLang="ja-JP" dirty="0">
              <a:latin typeface="Meiryo UI" panose="020B0604030504040204" pitchFamily="34" charset="-128"/>
              <a:ea typeface="Meiryo UI" panose="020B0604030504040204" pitchFamily="34" charset="-128"/>
            </a:endParaRPr>
          </a:p>
        </p:txBody>
      </p:sp>
      <p:sp>
        <p:nvSpPr>
          <p:cNvPr id="8" name="角丸四角形吹き出し 7">
            <a:extLst>
              <a:ext uri="{FF2B5EF4-FFF2-40B4-BE49-F238E27FC236}">
                <a16:creationId xmlns:a16="http://schemas.microsoft.com/office/drawing/2014/main" id="{3B1D26D2-371B-36E0-9333-8BD12DD74219}"/>
              </a:ext>
            </a:extLst>
          </p:cNvPr>
          <p:cNvSpPr/>
          <p:nvPr/>
        </p:nvSpPr>
        <p:spPr>
          <a:xfrm>
            <a:off x="1300842" y="2271321"/>
            <a:ext cx="1901414" cy="918711"/>
          </a:xfrm>
          <a:prstGeom prst="wedgeRoundRectCallout">
            <a:avLst>
              <a:gd name="adj1" fmla="val -53261"/>
              <a:gd name="adj2" fmla="val -24407"/>
              <a:gd name="adj3" fmla="val 16667"/>
            </a:avLst>
          </a:prstGeom>
          <a:gradFill>
            <a:gsLst>
              <a:gs pos="0">
                <a:schemeClr val="bg1"/>
              </a:gs>
              <a:gs pos="100000">
                <a:schemeClr val="accent1">
                  <a:lumMod val="30000"/>
                  <a:lumOff val="70000"/>
                </a:schemeClr>
              </a:gs>
            </a:gsLst>
            <a:lin ang="5400000" scaled="1"/>
          </a:gra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0B6E2F88-2BF5-08E0-3DD4-2B807199EF21}"/>
              </a:ext>
            </a:extLst>
          </p:cNvPr>
          <p:cNvSpPr txBox="1"/>
          <p:nvPr/>
        </p:nvSpPr>
        <p:spPr>
          <a:xfrm>
            <a:off x="1300842" y="2309019"/>
            <a:ext cx="1866217" cy="923330"/>
          </a:xfrm>
          <a:prstGeom prst="rect">
            <a:avLst/>
          </a:prstGeom>
          <a:noFill/>
        </p:spPr>
        <p:txBody>
          <a:bodyPr wrap="none" rtlCol="0">
            <a:spAutoFit/>
          </a:bodyPr>
          <a:lstStyle/>
          <a:p>
            <a:r>
              <a:rPr kumimoji="1" lang="ja-JP" altLang="en-US">
                <a:latin typeface="Meiryo UI" panose="020B0604030504040204" pitchFamily="34" charset="-128"/>
                <a:ea typeface="Meiryo UI" panose="020B0604030504040204" pitchFamily="34" charset="-128"/>
              </a:rPr>
              <a:t>中等度以上の</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生活活動、作業</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では十分な休憩を</a:t>
            </a:r>
            <a:endParaRPr kumimoji="1" lang="en-US" altLang="ja-JP" dirty="0">
              <a:latin typeface="Meiryo UI" panose="020B0604030504040204" pitchFamily="34" charset="-128"/>
              <a:ea typeface="Meiryo UI" panose="020B0604030504040204" pitchFamily="34" charset="-128"/>
            </a:endParaRPr>
          </a:p>
        </p:txBody>
      </p:sp>
      <p:sp>
        <p:nvSpPr>
          <p:cNvPr id="10" name="角丸四角形吹き出し 9">
            <a:extLst>
              <a:ext uri="{FF2B5EF4-FFF2-40B4-BE49-F238E27FC236}">
                <a16:creationId xmlns:a16="http://schemas.microsoft.com/office/drawing/2014/main" id="{A2873BE6-A311-9084-F8D4-E0EA6AB5135F}"/>
              </a:ext>
            </a:extLst>
          </p:cNvPr>
          <p:cNvSpPr/>
          <p:nvPr/>
        </p:nvSpPr>
        <p:spPr>
          <a:xfrm>
            <a:off x="1286016" y="3344110"/>
            <a:ext cx="1923635" cy="918711"/>
          </a:xfrm>
          <a:prstGeom prst="wedgeRoundRectCallout">
            <a:avLst>
              <a:gd name="adj1" fmla="val -57234"/>
              <a:gd name="adj2" fmla="val -63850"/>
              <a:gd name="adj3" fmla="val 16667"/>
            </a:avLst>
          </a:prstGeom>
          <a:gradFill>
            <a:gsLst>
              <a:gs pos="0">
                <a:schemeClr val="bg1"/>
              </a:gs>
              <a:gs pos="100000">
                <a:schemeClr val="accent1">
                  <a:lumMod val="30000"/>
                  <a:lumOff val="70000"/>
                </a:schemeClr>
              </a:gs>
            </a:gsLst>
            <a:lin ang="5400000" scaled="1"/>
          </a:gra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sp>
        <p:nvSpPr>
          <p:cNvPr id="11" name="テキスト ボックス 10">
            <a:extLst>
              <a:ext uri="{FF2B5EF4-FFF2-40B4-BE49-F238E27FC236}">
                <a16:creationId xmlns:a16="http://schemas.microsoft.com/office/drawing/2014/main" id="{87AEC81F-F207-7AF9-031A-BFC6DC219C22}"/>
              </a:ext>
            </a:extLst>
          </p:cNvPr>
          <p:cNvSpPr txBox="1"/>
          <p:nvPr/>
        </p:nvSpPr>
        <p:spPr>
          <a:xfrm>
            <a:off x="1286822" y="3342418"/>
            <a:ext cx="1947969" cy="923330"/>
          </a:xfrm>
          <a:prstGeom prst="rect">
            <a:avLst/>
          </a:prstGeom>
          <a:noFill/>
        </p:spPr>
        <p:txBody>
          <a:bodyPr wrap="none" rtlCol="0">
            <a:spAutoFit/>
          </a:bodyPr>
          <a:lstStyle/>
          <a:p>
            <a:r>
              <a:rPr kumimoji="1" lang="ja-JP" altLang="en-US">
                <a:latin typeface="Meiryo UI" panose="020B0604030504040204" pitchFamily="34" charset="-128"/>
                <a:ea typeface="Meiryo UI" panose="020B0604030504040204" pitchFamily="34" charset="-128"/>
              </a:rPr>
              <a:t>危険性は少ないが</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強い生活活動や</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重労働時には注意</a:t>
            </a:r>
            <a:endParaRPr kumimoji="1" lang="en-US" altLang="ja-JP" dirty="0">
              <a:latin typeface="Meiryo UI" panose="020B0604030504040204" pitchFamily="34" charset="-128"/>
              <a:ea typeface="Meiryo UI" panose="020B0604030504040204" pitchFamily="34" charset="-128"/>
            </a:endParaRPr>
          </a:p>
        </p:txBody>
      </p:sp>
      <p:sp>
        <p:nvSpPr>
          <p:cNvPr id="12" name="正方形/長方形 11">
            <a:extLst>
              <a:ext uri="{FF2B5EF4-FFF2-40B4-BE49-F238E27FC236}">
                <a16:creationId xmlns:a16="http://schemas.microsoft.com/office/drawing/2014/main" id="{6E72E098-7195-1260-7BE1-4ACB5132E26E}"/>
              </a:ext>
            </a:extLst>
          </p:cNvPr>
          <p:cNvSpPr/>
          <p:nvPr/>
        </p:nvSpPr>
        <p:spPr>
          <a:xfrm>
            <a:off x="300259" y="3814091"/>
            <a:ext cx="725975" cy="505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吹き出し 12">
            <a:extLst>
              <a:ext uri="{FF2B5EF4-FFF2-40B4-BE49-F238E27FC236}">
                <a16:creationId xmlns:a16="http://schemas.microsoft.com/office/drawing/2014/main" id="{32FE4BB0-3DF5-7955-F2DB-4D7812472C44}"/>
              </a:ext>
            </a:extLst>
          </p:cNvPr>
          <p:cNvSpPr/>
          <p:nvPr/>
        </p:nvSpPr>
        <p:spPr>
          <a:xfrm>
            <a:off x="297075" y="4341369"/>
            <a:ext cx="1946185" cy="712405"/>
          </a:xfrm>
          <a:prstGeom prst="wedgeRoundRectCallout">
            <a:avLst>
              <a:gd name="adj1" fmla="val -38938"/>
              <a:gd name="adj2" fmla="val -123983"/>
              <a:gd name="adj3" fmla="val 16667"/>
            </a:avLst>
          </a:prstGeom>
          <a:gradFill>
            <a:gsLst>
              <a:gs pos="0">
                <a:schemeClr val="bg1"/>
              </a:gs>
              <a:gs pos="100000">
                <a:schemeClr val="accent1">
                  <a:lumMod val="30000"/>
                  <a:lumOff val="70000"/>
                </a:schemeClr>
              </a:gs>
            </a:gsLst>
            <a:lin ang="5400000" scaled="1"/>
          </a:gra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sp>
        <p:nvSpPr>
          <p:cNvPr id="14" name="テキスト ボックス 13">
            <a:extLst>
              <a:ext uri="{FF2B5EF4-FFF2-40B4-BE49-F238E27FC236}">
                <a16:creationId xmlns:a16="http://schemas.microsoft.com/office/drawing/2014/main" id="{2768B463-438D-44B0-DF6F-6D1E980C2EB1}"/>
              </a:ext>
            </a:extLst>
          </p:cNvPr>
          <p:cNvSpPr txBox="1"/>
          <p:nvPr/>
        </p:nvSpPr>
        <p:spPr>
          <a:xfrm>
            <a:off x="353976" y="4375191"/>
            <a:ext cx="1920719" cy="646331"/>
          </a:xfrm>
          <a:prstGeom prst="rect">
            <a:avLst/>
          </a:prstGeom>
          <a:noFill/>
        </p:spPr>
        <p:txBody>
          <a:bodyPr wrap="none" rtlCol="0">
            <a:spAutoFit/>
          </a:bodyPr>
          <a:lstStyle/>
          <a:p>
            <a:r>
              <a:rPr kumimoji="1" lang="ja-JP" altLang="en-US">
                <a:latin typeface="Meiryo UI" panose="020B0604030504040204" pitchFamily="34" charset="-128"/>
                <a:ea typeface="Meiryo UI" panose="020B0604030504040204" pitchFamily="34" charset="-128"/>
              </a:rPr>
              <a:t>適度な水分、塩分</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補給を忘れずに</a:t>
            </a:r>
          </a:p>
        </p:txBody>
      </p:sp>
      <p:sp>
        <p:nvSpPr>
          <p:cNvPr id="15" name="正方形/長方形 14">
            <a:extLst>
              <a:ext uri="{FF2B5EF4-FFF2-40B4-BE49-F238E27FC236}">
                <a16:creationId xmlns:a16="http://schemas.microsoft.com/office/drawing/2014/main" id="{0FF52E22-3000-EC1A-678C-99581A671AFD}"/>
              </a:ext>
            </a:extLst>
          </p:cNvPr>
          <p:cNvSpPr/>
          <p:nvPr/>
        </p:nvSpPr>
        <p:spPr>
          <a:xfrm>
            <a:off x="268380" y="5221733"/>
            <a:ext cx="2948860" cy="1446550"/>
          </a:xfrm>
          <a:prstGeom prst="rect">
            <a:avLst/>
          </a:prstGeom>
          <a:solidFill>
            <a:schemeClr val="bg1"/>
          </a:solidFill>
        </p:spPr>
        <p:txBody>
          <a:bodyPr wrap="square">
            <a:spAutoFit/>
          </a:bodyPr>
          <a:lstStyle/>
          <a:p>
            <a:pPr marL="457200" indent="-457200">
              <a:buFont typeface="Wingdings" pitchFamily="2" charset="2"/>
              <a:buChar char="ü"/>
            </a:pPr>
            <a:r>
              <a:rPr kumimoji="1" lang="en-US" altLang="ja-JP" sz="2200" b="1" dirty="0">
                <a:solidFill>
                  <a:srgbClr val="FF2F92"/>
                </a:solidFill>
                <a:latin typeface="Meiryo UI" panose="020B0604030504040204" pitchFamily="34" charset="-128"/>
                <a:ea typeface="Meiryo UI" panose="020B0604030504040204" pitchFamily="34" charset="-128"/>
              </a:rPr>
              <a:t>28℃</a:t>
            </a:r>
            <a:r>
              <a:rPr kumimoji="1" lang="ja-JP" altLang="en-US" sz="2200" b="1">
                <a:solidFill>
                  <a:srgbClr val="FF2F92"/>
                </a:solidFill>
                <a:latin typeface="Meiryo UI" panose="020B0604030504040204" pitchFamily="34" charset="-128"/>
                <a:ea typeface="Meiryo UI" panose="020B0604030504040204" pitchFamily="34" charset="-128"/>
              </a:rPr>
              <a:t>以上</a:t>
            </a:r>
            <a:endParaRPr kumimoji="1" lang="en-US" altLang="ja-JP" sz="2200" b="1" dirty="0">
              <a:solidFill>
                <a:srgbClr val="FF2F92"/>
              </a:solidFill>
              <a:latin typeface="Meiryo UI" panose="020B0604030504040204" pitchFamily="34" charset="-128"/>
              <a:ea typeface="Meiryo UI" panose="020B0604030504040204" pitchFamily="34" charset="-128"/>
            </a:endParaRPr>
          </a:p>
          <a:p>
            <a:r>
              <a:rPr kumimoji="1" lang="ja-JP" altLang="en-US" sz="2200" b="1">
                <a:solidFill>
                  <a:srgbClr val="FF2F92"/>
                </a:solidFill>
                <a:latin typeface="Meiryo UI" panose="020B0604030504040204" pitchFamily="34" charset="-128"/>
                <a:ea typeface="Meiryo UI" panose="020B0604030504040204" pitchFamily="34" charset="-128"/>
              </a:rPr>
              <a:t>→厳重警戒！</a:t>
            </a:r>
            <a:endParaRPr kumimoji="1" lang="en-US" altLang="ja-JP" sz="2200" b="1" dirty="0">
              <a:solidFill>
                <a:srgbClr val="FF2F92"/>
              </a:solidFill>
              <a:latin typeface="Meiryo UI" panose="020B0604030504040204" pitchFamily="34" charset="-128"/>
              <a:ea typeface="Meiryo UI" panose="020B0604030504040204" pitchFamily="34" charset="-128"/>
            </a:endParaRPr>
          </a:p>
          <a:p>
            <a:pPr marL="457200" indent="-457200">
              <a:buFont typeface="Wingdings" pitchFamily="2" charset="2"/>
              <a:buChar char="ü"/>
            </a:pPr>
            <a:r>
              <a:rPr kumimoji="1" lang="en-US" altLang="ja-JP" sz="2200" b="1" dirty="0">
                <a:solidFill>
                  <a:srgbClr val="FF0000"/>
                </a:solidFill>
                <a:latin typeface="Meiryo UI" panose="020B0604030504040204" pitchFamily="34" charset="-128"/>
                <a:ea typeface="Meiryo UI" panose="020B0604030504040204" pitchFamily="34" charset="-128"/>
              </a:rPr>
              <a:t>31℃</a:t>
            </a:r>
            <a:r>
              <a:rPr kumimoji="1" lang="ja-JP" altLang="en-US" sz="2200" b="1">
                <a:solidFill>
                  <a:srgbClr val="FF0000"/>
                </a:solidFill>
                <a:latin typeface="Meiryo UI" panose="020B0604030504040204" pitchFamily="34" charset="-128"/>
                <a:ea typeface="Meiryo UI" panose="020B0604030504040204" pitchFamily="34" charset="-128"/>
              </a:rPr>
              <a:t>以上</a:t>
            </a:r>
            <a:endParaRPr kumimoji="1" lang="en-US" altLang="ja-JP" sz="2200" b="1" dirty="0">
              <a:solidFill>
                <a:srgbClr val="FF0000"/>
              </a:solidFill>
              <a:latin typeface="Meiryo UI" panose="020B0604030504040204" pitchFamily="34" charset="-128"/>
              <a:ea typeface="Meiryo UI" panose="020B0604030504040204" pitchFamily="34" charset="-128"/>
            </a:endParaRPr>
          </a:p>
          <a:p>
            <a:r>
              <a:rPr kumimoji="1" lang="ja-JP" altLang="en-US" sz="2200" b="1">
                <a:solidFill>
                  <a:srgbClr val="FF0000"/>
                </a:solidFill>
                <a:latin typeface="Meiryo UI" panose="020B0604030504040204" pitchFamily="34" charset="-128"/>
                <a:ea typeface="Meiryo UI" panose="020B0604030504040204" pitchFamily="34" charset="-128"/>
              </a:rPr>
              <a:t>→身体活動中止を！！</a:t>
            </a:r>
            <a:endParaRPr lang="ja-JP" altLang="en-US" sz="2200"/>
          </a:p>
        </p:txBody>
      </p:sp>
      <p:pic>
        <p:nvPicPr>
          <p:cNvPr id="16" name="図 15">
            <a:extLst>
              <a:ext uri="{FF2B5EF4-FFF2-40B4-BE49-F238E27FC236}">
                <a16:creationId xmlns:a16="http://schemas.microsoft.com/office/drawing/2014/main" id="{4BD2C308-D33E-B9CD-9A2C-ACB68181472B}"/>
              </a:ext>
            </a:extLst>
          </p:cNvPr>
          <p:cNvPicPr>
            <a:picLocks noChangeAspect="1"/>
          </p:cNvPicPr>
          <p:nvPr/>
        </p:nvPicPr>
        <p:blipFill rotWithShape="1">
          <a:blip r:embed="rId5"/>
          <a:srcRect l="30685" t="51458" r="10207" b="41260"/>
          <a:stretch/>
        </p:blipFill>
        <p:spPr>
          <a:xfrm>
            <a:off x="3674320" y="533400"/>
            <a:ext cx="5373987" cy="1737921"/>
          </a:xfrm>
          <a:prstGeom prst="rect">
            <a:avLst/>
          </a:prstGeom>
          <a:solidFill>
            <a:schemeClr val="bg1"/>
          </a:solidFill>
        </p:spPr>
      </p:pic>
      <p:sp>
        <p:nvSpPr>
          <p:cNvPr id="17" name="テキスト ボックス 16">
            <a:extLst>
              <a:ext uri="{FF2B5EF4-FFF2-40B4-BE49-F238E27FC236}">
                <a16:creationId xmlns:a16="http://schemas.microsoft.com/office/drawing/2014/main" id="{61371EC7-E99E-CB30-5270-81265C7E4195}"/>
              </a:ext>
            </a:extLst>
          </p:cNvPr>
          <p:cNvSpPr txBox="1"/>
          <p:nvPr/>
        </p:nvSpPr>
        <p:spPr>
          <a:xfrm>
            <a:off x="3694871" y="2218088"/>
            <a:ext cx="5449129" cy="369332"/>
          </a:xfrm>
          <a:prstGeom prst="rect">
            <a:avLst/>
          </a:prstGeom>
          <a:noFill/>
        </p:spPr>
        <p:txBody>
          <a:bodyPr wrap="square" rtlCol="0">
            <a:spAutoFit/>
          </a:bodyPr>
          <a:lstStyle/>
          <a:p>
            <a:r>
              <a:rPr kumimoji="1" lang="ja-JP" altLang="en-US">
                <a:latin typeface="Meiryo UI" panose="020B0604030504040204" pitchFamily="34" charset="-128"/>
                <a:ea typeface="Meiryo UI" panose="020B0604030504040204" pitchFamily="34" charset="-128"/>
              </a:rPr>
              <a:t>「</a:t>
            </a:r>
            <a:r>
              <a:rPr kumimoji="1" lang="en-US" altLang="ja-JP" dirty="0">
                <a:latin typeface="Meiryo UI" panose="020B0604030504040204" pitchFamily="34" charset="-128"/>
                <a:ea typeface="Meiryo UI" panose="020B0604030504040204" pitchFamily="34" charset="-128"/>
              </a:rPr>
              <a:t>STOP!</a:t>
            </a:r>
            <a:r>
              <a:rPr kumimoji="1" lang="ja-JP" altLang="en-US">
                <a:latin typeface="Meiryo UI" panose="020B0604030504040204" pitchFamily="34" charset="-128"/>
                <a:ea typeface="Meiryo UI" panose="020B0604030504040204" pitchFamily="34" charset="-128"/>
              </a:rPr>
              <a:t>熱中症　クールワークキャンペーン」実施要綱より</a:t>
            </a:r>
          </a:p>
        </p:txBody>
      </p:sp>
      <p:sp>
        <p:nvSpPr>
          <p:cNvPr id="18" name="テキスト ボックス 17">
            <a:extLst>
              <a:ext uri="{FF2B5EF4-FFF2-40B4-BE49-F238E27FC236}">
                <a16:creationId xmlns:a16="http://schemas.microsoft.com/office/drawing/2014/main" id="{67476FCB-C35E-7C06-A09E-6B9597475BEF}"/>
              </a:ext>
            </a:extLst>
          </p:cNvPr>
          <p:cNvSpPr txBox="1"/>
          <p:nvPr/>
        </p:nvSpPr>
        <p:spPr>
          <a:xfrm>
            <a:off x="3593973" y="2925304"/>
            <a:ext cx="5438101" cy="3108543"/>
          </a:xfrm>
          <a:prstGeom prst="rect">
            <a:avLst/>
          </a:prstGeom>
          <a:noFill/>
        </p:spPr>
        <p:txBody>
          <a:bodyPr wrap="square" rtlCol="0">
            <a:spAutoFit/>
          </a:bodyPr>
          <a:lstStyle/>
          <a:p>
            <a:pPr marL="342900" indent="-342900">
              <a:buFont typeface="Wingdings" pitchFamily="2" charset="2"/>
              <a:buChar char="Ø"/>
            </a:pPr>
            <a:r>
              <a:rPr kumimoji="1" lang="ja-JP" altLang="en-US" sz="2000">
                <a:latin typeface="Meiryo UI" panose="020B0604030504040204" pitchFamily="34" charset="-128"/>
                <a:ea typeface="Meiryo UI" panose="020B0604030504040204" pitchFamily="34" charset="-128"/>
              </a:rPr>
              <a:t>特に風通しの悪い現場、直射日光が当たる作業場、熱源の近くの作業等には、日本産業規格に適合した</a:t>
            </a:r>
            <a:r>
              <a:rPr kumimoji="1" lang="en-US" altLang="ja-JP" sz="2000" dirty="0">
                <a:latin typeface="Meiryo UI" panose="020B0604030504040204" pitchFamily="34" charset="-128"/>
                <a:ea typeface="Meiryo UI" panose="020B0604030504040204" pitchFamily="34" charset="-128"/>
              </a:rPr>
              <a:t>WBGT</a:t>
            </a:r>
            <a:r>
              <a:rPr kumimoji="1" lang="ja-JP" altLang="en-US" sz="2000">
                <a:latin typeface="Meiryo UI" panose="020B0604030504040204" pitchFamily="34" charset="-128"/>
                <a:ea typeface="Meiryo UI" panose="020B0604030504040204" pitchFamily="34" charset="-128"/>
              </a:rPr>
              <a:t>値測定器で実測。</a:t>
            </a:r>
            <a:endParaRPr kumimoji="1" lang="en-US" altLang="ja-JP" sz="20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en-US" altLang="ja-JP" sz="2000" dirty="0">
                <a:latin typeface="Meiryo UI" panose="020B0604030504040204" pitchFamily="34" charset="-128"/>
                <a:ea typeface="Meiryo UI" panose="020B0604030504040204" pitchFamily="34" charset="-128"/>
              </a:rPr>
              <a:t>WBGT</a:t>
            </a:r>
            <a:r>
              <a:rPr kumimoji="1" lang="ja-JP" altLang="en-US" sz="2000">
                <a:latin typeface="Meiryo UI" panose="020B0604030504040204" pitchFamily="34" charset="-128"/>
                <a:ea typeface="Meiryo UI" panose="020B0604030504040204" pitchFamily="34" charset="-128"/>
              </a:rPr>
              <a:t>基準値を大幅に</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　　超える場合には、</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　　原則、作業中止！</a:t>
            </a:r>
            <a:endParaRPr kumimoji="1" lang="en-US" altLang="ja-JP" sz="20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ja-JP" altLang="en-US" sz="2000">
                <a:latin typeface="Meiryo UI" panose="020B0604030504040204" pitchFamily="34" charset="-128"/>
                <a:ea typeface="Meiryo UI" panose="020B0604030504040204" pitchFamily="34" charset="-128"/>
              </a:rPr>
              <a:t>熱順化していない作業者に</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　　関してはより長い休憩時間の</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　　配慮が必要！！</a:t>
            </a:r>
          </a:p>
        </p:txBody>
      </p:sp>
      <p:pic>
        <p:nvPicPr>
          <p:cNvPr id="19" name="Picture 2" descr="熱中対策　みはりん坊プロ　ＨＯ－２３０">
            <a:extLst>
              <a:ext uri="{FF2B5EF4-FFF2-40B4-BE49-F238E27FC236}">
                <a16:creationId xmlns:a16="http://schemas.microsoft.com/office/drawing/2014/main" id="{825675DA-986B-A024-430A-749940D8B8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309" t="1463" r="23175" b="4498"/>
          <a:stretch/>
        </p:blipFill>
        <p:spPr bwMode="auto">
          <a:xfrm>
            <a:off x="7319919" y="3956009"/>
            <a:ext cx="1555701" cy="2785724"/>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D3B5B37F-8BA5-914D-4F8B-E94A2AB16DF2}"/>
              </a:ext>
            </a:extLst>
          </p:cNvPr>
          <p:cNvSpPr txBox="1"/>
          <p:nvPr/>
        </p:nvSpPr>
        <p:spPr>
          <a:xfrm>
            <a:off x="5755150" y="6033847"/>
            <a:ext cx="1547218" cy="707886"/>
          </a:xfrm>
          <a:prstGeom prst="rect">
            <a:avLst/>
          </a:prstGeom>
          <a:solidFill>
            <a:schemeClr val="bg1"/>
          </a:solidFill>
        </p:spPr>
        <p:txBody>
          <a:bodyPr wrap="none" rtlCol="0">
            <a:spAutoFit/>
          </a:bodyPr>
          <a:lstStyle/>
          <a:p>
            <a:r>
              <a:rPr kumimoji="1" lang="en-US" altLang="ja-JP" sz="2000" dirty="0">
                <a:latin typeface="Meiryo UI" panose="020B0604030504040204" pitchFamily="34" charset="-128"/>
                <a:ea typeface="Meiryo UI" panose="020B0604030504040204" pitchFamily="34" charset="-128"/>
              </a:rPr>
              <a:t>JIS Z 8504</a:t>
            </a:r>
          </a:p>
          <a:p>
            <a:r>
              <a:rPr kumimoji="1" lang="en-US" altLang="ja-JP" sz="2000" dirty="0">
                <a:latin typeface="Meiryo UI" panose="020B0604030504040204" pitchFamily="34" charset="-128"/>
                <a:ea typeface="Meiryo UI" panose="020B0604030504040204" pitchFamily="34" charset="-128"/>
              </a:rPr>
              <a:t>JIS B 7922</a:t>
            </a:r>
            <a:endParaRPr kumimoji="1" lang="ja-JP" altLang="en-US" sz="20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1950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arn(inVertical)">
                                      <p:cBhvr>
                                        <p:cTn id="68" dur="500"/>
                                        <p:tgtEl>
                                          <p:spTgt spid="17"/>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barn(inVertical)">
                                      <p:cBhvr>
                                        <p:cTn id="71" dur="500"/>
                                        <p:tgtEl>
                                          <p:spTgt spid="18"/>
                                        </p:tgtEl>
                                      </p:cBhvr>
                                    </p:animEffect>
                                  </p:childTnLst>
                                </p:cTn>
                              </p:par>
                              <p:par>
                                <p:cTn id="72" presetID="16" presetClass="entr" presetSubtype="21"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barn(inVertical)">
                                      <p:cBhvr>
                                        <p:cTn id="74" dur="500"/>
                                        <p:tgtEl>
                                          <p:spTgt spid="19"/>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arn(inVertical)">
                                      <p:cBhvr>
                                        <p:cTn id="7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6" grpId="0" animBg="1"/>
      <p:bldP spid="7" grpId="0"/>
      <p:bldP spid="8" grpId="0" animBg="1"/>
      <p:bldP spid="9" grpId="0"/>
      <p:bldP spid="10" grpId="0" animBg="1"/>
      <p:bldP spid="11" grpId="0"/>
      <p:bldP spid="12" grpId="0" animBg="1"/>
      <p:bldP spid="13" grpId="0" animBg="1"/>
      <p:bldP spid="14" grpId="0"/>
      <p:bldP spid="15" grpId="0" animBg="1"/>
      <p:bldP spid="17" grpId="0"/>
      <p:bldP spid="18" grpId="0"/>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6728EBF-2BA0-0A4F-E0E2-8D8AF0D9658A}"/>
              </a:ext>
            </a:extLst>
          </p:cNvPr>
          <p:cNvSpPr/>
          <p:nvPr/>
        </p:nvSpPr>
        <p:spPr>
          <a:xfrm>
            <a:off x="3351153" y="111504"/>
            <a:ext cx="2441694" cy="769441"/>
          </a:xfrm>
          <a:prstGeom prst="rect">
            <a:avLst/>
          </a:prstGeom>
        </p:spPr>
        <p:txBody>
          <a:bodyPr wrap="none">
            <a:spAutoFit/>
          </a:bodyPr>
          <a:lstStyle/>
          <a:p>
            <a:pPr fontAlgn="base"/>
            <a:r>
              <a:rPr lang="ja-JP" altLang="en-US" sz="4400" b="1">
                <a:solidFill>
                  <a:srgbClr val="002060"/>
                </a:solidFill>
                <a:latin typeface="Meiryo UI" panose="020B0604030504040204" pitchFamily="34" charset="-128"/>
                <a:ea typeface="Meiryo UI" panose="020B0604030504040204" pitchFamily="34" charset="-128"/>
              </a:rPr>
              <a:t>作業管理</a:t>
            </a:r>
            <a:endParaRPr lang="ja-JP" altLang="en-US" sz="4400" b="1" i="0" u="none" strike="noStrike">
              <a:solidFill>
                <a:srgbClr val="002060"/>
              </a:solidFill>
              <a:effectLst/>
              <a:latin typeface="Meiryo UI" panose="020B0604030504040204" pitchFamily="34" charset="-128"/>
              <a:ea typeface="Meiryo UI" panose="020B0604030504040204" pitchFamily="34" charset="-128"/>
            </a:endParaRPr>
          </a:p>
        </p:txBody>
      </p:sp>
      <p:sp>
        <p:nvSpPr>
          <p:cNvPr id="3" name="正方形/長方形 2">
            <a:extLst>
              <a:ext uri="{FF2B5EF4-FFF2-40B4-BE49-F238E27FC236}">
                <a16:creationId xmlns:a16="http://schemas.microsoft.com/office/drawing/2014/main" id="{E7342361-7050-756C-2D4C-0C47697FCD54}"/>
              </a:ext>
            </a:extLst>
          </p:cNvPr>
          <p:cNvSpPr/>
          <p:nvPr/>
        </p:nvSpPr>
        <p:spPr>
          <a:xfrm>
            <a:off x="106105" y="904802"/>
            <a:ext cx="6412333" cy="4093428"/>
          </a:xfrm>
          <a:prstGeom prst="rect">
            <a:avLst/>
          </a:prstGeom>
        </p:spPr>
        <p:txBody>
          <a:bodyPr wrap="none">
            <a:spAutoFit/>
          </a:bodyPr>
          <a:lstStyle/>
          <a:p>
            <a:pPr marL="285750" indent="-285750">
              <a:buFont typeface="Wingdings" pitchFamily="2" charset="2"/>
              <a:buChar char="u"/>
            </a:pPr>
            <a:r>
              <a:rPr lang="ja-JP" altLang="en-US" sz="2800" b="1">
                <a:solidFill>
                  <a:srgbClr val="C00000"/>
                </a:solidFill>
                <a:latin typeface="Meiryo UI" panose="020B0604030504040204" pitchFamily="34" charset="-128"/>
                <a:ea typeface="Meiryo UI" panose="020B0604030504040204" pitchFamily="34" charset="-128"/>
              </a:rPr>
              <a:t>休憩時間と連続作業時間の短縮など</a:t>
            </a:r>
            <a:endParaRPr lang="en-US" altLang="ja-JP" sz="2800" b="1" dirty="0">
              <a:solidFill>
                <a:srgbClr val="C00000"/>
              </a:solidFill>
              <a:latin typeface="Meiryo UI" panose="020B0604030504040204" pitchFamily="34" charset="-128"/>
              <a:ea typeface="Meiryo UI" panose="020B0604030504040204" pitchFamily="34" charset="-128"/>
            </a:endParaRPr>
          </a:p>
          <a:p>
            <a:r>
              <a:rPr lang="ja-JP" altLang="en-US" sz="2800" b="1">
                <a:solidFill>
                  <a:srgbClr val="C00000"/>
                </a:solidFill>
                <a:latin typeface="Meiryo UI" panose="020B0604030504040204" pitchFamily="34" charset="-128"/>
                <a:ea typeface="Meiryo UI" panose="020B0604030504040204" pitchFamily="34" charset="-128"/>
              </a:rPr>
              <a:t>　</a:t>
            </a:r>
            <a:r>
              <a:rPr lang="en-US" altLang="ja-JP" sz="2800" b="1" dirty="0">
                <a:solidFill>
                  <a:srgbClr val="C00000"/>
                </a:solidFill>
                <a:latin typeface="Meiryo UI" panose="020B0604030504040204" pitchFamily="34" charset="-128"/>
                <a:ea typeface="Meiryo UI" panose="020B0604030504040204" pitchFamily="34" charset="-128"/>
              </a:rPr>
              <a:t>  </a:t>
            </a:r>
            <a:r>
              <a:rPr lang="ja-JP" altLang="en-US" sz="2800" b="1">
                <a:latin typeface="Meiryo UI" panose="020B0604030504040204" pitchFamily="34" charset="-128"/>
                <a:ea typeface="Meiryo UI" panose="020B0604030504040204" pitchFamily="34" charset="-128"/>
              </a:rPr>
              <a:t>→作業計画の策定、単独作業を控え、</a:t>
            </a:r>
            <a:endParaRPr lang="en-US" altLang="ja-JP" sz="2800" b="1" dirty="0">
              <a:latin typeface="Meiryo UI" panose="020B0604030504040204" pitchFamily="34" charset="-128"/>
              <a:ea typeface="Meiryo UI" panose="020B0604030504040204" pitchFamily="34" charset="-128"/>
            </a:endParaRPr>
          </a:p>
          <a:p>
            <a:r>
              <a:rPr lang="ja-JP" altLang="en-US" sz="2800" b="1">
                <a:latin typeface="Meiryo UI" panose="020B0604030504040204" pitchFamily="34" charset="-128"/>
                <a:ea typeface="Meiryo UI" panose="020B0604030504040204" pitchFamily="34" charset="-128"/>
              </a:rPr>
              <a:t>　　　</a:t>
            </a:r>
            <a:r>
              <a:rPr lang="en-US" altLang="ja-JP" sz="2800" b="1" dirty="0">
                <a:latin typeface="Meiryo UI" panose="020B0604030504040204" pitchFamily="34" charset="-128"/>
                <a:ea typeface="Meiryo UI" panose="020B0604030504040204" pitchFamily="34" charset="-128"/>
              </a:rPr>
              <a:t> </a:t>
            </a:r>
            <a:r>
              <a:rPr lang="ja-JP" altLang="en-US" sz="2800" b="1">
                <a:latin typeface="Meiryo UI" panose="020B0604030504040204" pitchFamily="34" charset="-128"/>
                <a:ea typeface="Meiryo UI" panose="020B0604030504040204" pitchFamily="34" charset="-128"/>
              </a:rPr>
              <a:t>休憩時間を長めにとる。</a:t>
            </a:r>
            <a:endParaRPr lang="en-US" altLang="ja-JP" sz="2800" b="1" dirty="0">
              <a:latin typeface="Meiryo UI" panose="020B0604030504040204" pitchFamily="34" charset="-128"/>
              <a:ea typeface="Meiryo UI" panose="020B0604030504040204" pitchFamily="34" charset="-128"/>
            </a:endParaRPr>
          </a:p>
          <a:p>
            <a:r>
              <a:rPr lang="ja-JP" altLang="en-US" sz="2800" b="1">
                <a:latin typeface="Meiryo UI" panose="020B0604030504040204" pitchFamily="34" charset="-128"/>
                <a:ea typeface="Meiryo UI" panose="020B0604030504040204" pitchFamily="34" charset="-128"/>
              </a:rPr>
              <a:t>　　　</a:t>
            </a:r>
            <a:r>
              <a:rPr lang="en-US" altLang="ja-JP" sz="2800" b="1" dirty="0">
                <a:latin typeface="Meiryo UI" panose="020B0604030504040204" pitchFamily="34" charset="-128"/>
                <a:ea typeface="Meiryo UI" panose="020B0604030504040204" pitchFamily="34" charset="-128"/>
              </a:rPr>
              <a:t> WBGT</a:t>
            </a:r>
            <a:r>
              <a:rPr lang="ja-JP" altLang="en-US" sz="2800" b="1">
                <a:latin typeface="Meiryo UI" panose="020B0604030504040204" pitchFamily="34" charset="-128"/>
                <a:ea typeface="Meiryo UI" panose="020B0604030504040204" pitchFamily="34" charset="-128"/>
              </a:rPr>
              <a:t>基準値に応じた休憩</a:t>
            </a:r>
            <a:endParaRPr lang="en-US" altLang="ja-JP" sz="2800" b="1" dirty="0">
              <a:latin typeface="Meiryo UI" panose="020B0604030504040204" pitchFamily="34" charset="-128"/>
              <a:ea typeface="Meiryo UI" panose="020B0604030504040204" pitchFamily="34" charset="-128"/>
            </a:endParaRPr>
          </a:p>
          <a:p>
            <a:pPr marL="285750" indent="-285750">
              <a:buFont typeface="Wingdings" pitchFamily="2" charset="2"/>
              <a:buChar char="u"/>
            </a:pPr>
            <a:r>
              <a:rPr lang="ja-JP" altLang="en-US" sz="2800" b="1" u="sng">
                <a:solidFill>
                  <a:srgbClr val="FF2F92"/>
                </a:solidFill>
                <a:latin typeface="Meiryo UI" panose="020B0604030504040204" pitchFamily="34" charset="-128"/>
                <a:ea typeface="Meiryo UI" panose="020B0604030504040204" pitchFamily="34" charset="-128"/>
              </a:rPr>
              <a:t>暑熱順化（熱への順化）</a:t>
            </a:r>
            <a:endParaRPr lang="en-US" altLang="ja-JP" sz="2800" b="1" u="sng" dirty="0">
              <a:solidFill>
                <a:srgbClr val="FF2F92"/>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lang="ja-JP" altLang="en-US" sz="2800" b="1">
                <a:solidFill>
                  <a:srgbClr val="C00000"/>
                </a:solidFill>
                <a:latin typeface="Meiryo UI" panose="020B0604030504040204" pitchFamily="34" charset="-128"/>
                <a:ea typeface="Meiryo UI" panose="020B0604030504040204" pitchFamily="34" charset="-128"/>
              </a:rPr>
              <a:t>水分・塩分（ナトリウム）の積極的摂取</a:t>
            </a:r>
          </a:p>
          <a:p>
            <a:pPr marL="285750" indent="-285750">
              <a:buFont typeface="Wingdings" pitchFamily="2" charset="2"/>
              <a:buChar char="u"/>
            </a:pPr>
            <a:r>
              <a:rPr lang="ja-JP" altLang="en-US" sz="2800" b="1">
                <a:solidFill>
                  <a:srgbClr val="C00000"/>
                </a:solidFill>
                <a:latin typeface="Meiryo UI" panose="020B0604030504040204" pitchFamily="34" charset="-128"/>
                <a:ea typeface="Meiryo UI" panose="020B0604030504040204" pitchFamily="34" charset="-128"/>
              </a:rPr>
              <a:t>服装（通気性の良い衣類）など</a:t>
            </a:r>
            <a:endParaRPr lang="en-US" altLang="ja-JP" sz="2800" b="1" dirty="0">
              <a:solidFill>
                <a:srgbClr val="C00000"/>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lang="ja-JP" altLang="en-US" sz="2800" b="1">
                <a:solidFill>
                  <a:srgbClr val="C00000"/>
                </a:solidFill>
                <a:latin typeface="Meiryo UI" panose="020B0604030504040204" pitchFamily="34" charset="-128"/>
                <a:ea typeface="Meiryo UI" panose="020B0604030504040204" pitchFamily="34" charset="-128"/>
              </a:rPr>
              <a:t>プレクーリング</a:t>
            </a:r>
          </a:p>
          <a:p>
            <a:pPr marL="285750" indent="-285750">
              <a:buFont typeface="Wingdings" pitchFamily="2" charset="2"/>
              <a:buChar char="u"/>
            </a:pPr>
            <a:r>
              <a:rPr lang="ja-JP" altLang="en-US" sz="2800" b="1">
                <a:solidFill>
                  <a:srgbClr val="C00000"/>
                </a:solidFill>
                <a:latin typeface="Meiryo UI" panose="020B0604030504040204" pitchFamily="34" charset="-128"/>
                <a:ea typeface="Meiryo UI" panose="020B0604030504040204" pitchFamily="34" charset="-128"/>
              </a:rPr>
              <a:t>作業中の巡視 </a:t>
            </a:r>
            <a:endParaRPr lang="en-US" altLang="ja-JP" sz="2800" b="1" dirty="0">
              <a:solidFill>
                <a:srgbClr val="C00000"/>
              </a:solidFill>
              <a:latin typeface="Meiryo UI" panose="020B0604030504040204" pitchFamily="34" charset="-128"/>
              <a:ea typeface="Meiryo UI" panose="020B0604030504040204" pitchFamily="34" charset="-128"/>
            </a:endParaRPr>
          </a:p>
        </p:txBody>
      </p:sp>
      <p:pic>
        <p:nvPicPr>
          <p:cNvPr id="4" name="Picture 2" descr="熱中対策　アイスリュックスタイル　ＨＯ－３０２">
            <a:extLst>
              <a:ext uri="{FF2B5EF4-FFF2-40B4-BE49-F238E27FC236}">
                <a16:creationId xmlns:a16="http://schemas.microsoft.com/office/drawing/2014/main" id="{FB4A1C92-C723-56DA-F4F4-824A5A4218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95" t="25203" r="8374" b="23089"/>
          <a:stretch/>
        </p:blipFill>
        <p:spPr bwMode="auto">
          <a:xfrm>
            <a:off x="106105" y="5180856"/>
            <a:ext cx="2714085" cy="15923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クールファン">
            <a:extLst>
              <a:ext uri="{FF2B5EF4-FFF2-40B4-BE49-F238E27FC236}">
                <a16:creationId xmlns:a16="http://schemas.microsoft.com/office/drawing/2014/main" id="{83C864FC-02FE-04B9-7E5C-0AF71C67BF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511" t="10815" b="5399"/>
          <a:stretch/>
        </p:blipFill>
        <p:spPr bwMode="auto">
          <a:xfrm>
            <a:off x="5581306" y="5180855"/>
            <a:ext cx="3456589" cy="15923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首回り熱中対策　フレキシブルアイスＮＥＯ">
            <a:extLst>
              <a:ext uri="{FF2B5EF4-FFF2-40B4-BE49-F238E27FC236}">
                <a16:creationId xmlns:a16="http://schemas.microsoft.com/office/drawing/2014/main" id="{FDB46E57-040E-3030-563A-BC7761A64D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83" t="14634" r="8374" b="30407"/>
          <a:stretch/>
        </p:blipFill>
        <p:spPr bwMode="auto">
          <a:xfrm>
            <a:off x="6577070" y="3569374"/>
            <a:ext cx="2460825" cy="15431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ヘルメット　ＳＣ－１１ＰＣＬＶＲＡ３－ＵＰ　Ｗｉｎｄｆｌｏｗ　ホワイト／ブラウン">
            <a:extLst>
              <a:ext uri="{FF2B5EF4-FFF2-40B4-BE49-F238E27FC236}">
                <a16:creationId xmlns:a16="http://schemas.microsoft.com/office/drawing/2014/main" id="{EE96B547-591F-4BCF-3379-5BD36A9E4F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122" b="15935"/>
          <a:stretch/>
        </p:blipFill>
        <p:spPr bwMode="auto">
          <a:xfrm>
            <a:off x="3059277" y="5178107"/>
            <a:ext cx="2282942" cy="15739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ミドリ安全.comロゴ">
            <a:hlinkClick r:id="rId7"/>
            <a:extLst>
              <a:ext uri="{FF2B5EF4-FFF2-40B4-BE49-F238E27FC236}">
                <a16:creationId xmlns:a16="http://schemas.microsoft.com/office/drawing/2014/main" id="{FCAD5E90-FD14-38D9-A79E-248D86DE14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1208" y="4600485"/>
            <a:ext cx="1721314" cy="577622"/>
          </a:xfrm>
          <a:prstGeom prst="rect">
            <a:avLst/>
          </a:prstGeom>
          <a:solidFill>
            <a:schemeClr val="bg1"/>
          </a:solidFill>
        </p:spPr>
      </p:pic>
      <p:pic>
        <p:nvPicPr>
          <p:cNvPr id="4098" name="Picture 2" descr="熱中対策　冷感・消臭ストレッチカバー付キャップ　ＨＯ－２６３ＢＫ　ブラック">
            <a:extLst>
              <a:ext uri="{FF2B5EF4-FFF2-40B4-BE49-F238E27FC236}">
                <a16:creationId xmlns:a16="http://schemas.microsoft.com/office/drawing/2014/main" id="{CF84FC3C-F0DE-F691-0900-9BF223E5C7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8342" y="671090"/>
            <a:ext cx="2715658" cy="2715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15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DC93ECF-AA10-6992-994F-EF6576A9D3EE}"/>
              </a:ext>
            </a:extLst>
          </p:cNvPr>
          <p:cNvPicPr>
            <a:picLocks noChangeAspect="1"/>
          </p:cNvPicPr>
          <p:nvPr/>
        </p:nvPicPr>
        <p:blipFill rotWithShape="1">
          <a:blip r:embed="rId3"/>
          <a:srcRect l="10951" t="25454" r="9223" b="69960"/>
          <a:stretch/>
        </p:blipFill>
        <p:spPr>
          <a:xfrm>
            <a:off x="140465" y="165256"/>
            <a:ext cx="6103345" cy="1520326"/>
          </a:xfrm>
          <a:prstGeom prst="rect">
            <a:avLst/>
          </a:prstGeom>
        </p:spPr>
      </p:pic>
      <p:sp>
        <p:nvSpPr>
          <p:cNvPr id="5" name="右矢印 4">
            <a:extLst>
              <a:ext uri="{FF2B5EF4-FFF2-40B4-BE49-F238E27FC236}">
                <a16:creationId xmlns:a16="http://schemas.microsoft.com/office/drawing/2014/main" id="{EF10A7F8-0D3A-7A93-1C39-827234BDDDA3}"/>
              </a:ext>
            </a:extLst>
          </p:cNvPr>
          <p:cNvSpPr/>
          <p:nvPr/>
        </p:nvSpPr>
        <p:spPr>
          <a:xfrm rot="1654808">
            <a:off x="3593102" y="469862"/>
            <a:ext cx="706108" cy="437384"/>
          </a:xfrm>
          <a:prstGeom prst="rightArrow">
            <a:avLst>
              <a:gd name="adj1" fmla="val 52006"/>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46" name="Picture 2" descr="小型ＤＣクーラー　ＳＤＣ－０３４　電気式車両用">
            <a:extLst>
              <a:ext uri="{FF2B5EF4-FFF2-40B4-BE49-F238E27FC236}">
                <a16:creationId xmlns:a16="http://schemas.microsoft.com/office/drawing/2014/main" id="{DA27497B-9A68-F7AD-082D-0BA1C975C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45" y="1399272"/>
            <a:ext cx="2390661" cy="23906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E6E7695D-1100-6909-EBC6-82D44162B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465" y="4233230"/>
            <a:ext cx="2525617" cy="252561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熱中対策　黒球マルチ熱中症計　標識セット　ＨＯ－５８６　単管用">
            <a:extLst>
              <a:ext uri="{FF2B5EF4-FFF2-40B4-BE49-F238E27FC236}">
                <a16:creationId xmlns:a16="http://schemas.microsoft.com/office/drawing/2014/main" id="{71D435D9-0D48-BED2-A697-BD2F5AC2BF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209" t="2732" r="25904" b="4498"/>
          <a:stretch/>
        </p:blipFill>
        <p:spPr bwMode="auto">
          <a:xfrm>
            <a:off x="6633382" y="121184"/>
            <a:ext cx="2326085" cy="415886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ツインダクトスポットクーラー　ＳＡＣ－３０００ＡＳ　（自動首振り）">
            <a:extLst>
              <a:ext uri="{FF2B5EF4-FFF2-40B4-BE49-F238E27FC236}">
                <a16:creationId xmlns:a16="http://schemas.microsoft.com/office/drawing/2014/main" id="{AA1A3199-F8A7-B924-1415-8D240FB56D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835" r="19139"/>
          <a:stretch/>
        </p:blipFill>
        <p:spPr bwMode="auto">
          <a:xfrm>
            <a:off x="2427885" y="2952520"/>
            <a:ext cx="2360910" cy="3806327"/>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熱中対策　風抜けメッシュ標識　ＨＯ－５１１２　２８℃以上厳重警戒">
            <a:hlinkClick r:id="rId8"/>
            <a:extLst>
              <a:ext uri="{FF2B5EF4-FFF2-40B4-BE49-F238E27FC236}">
                <a16:creationId xmlns:a16="http://schemas.microsoft.com/office/drawing/2014/main" id="{52758F51-22A7-036F-16E2-FDF0F1AED75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582" r="13241" b="5882"/>
          <a:stretch/>
        </p:blipFill>
        <p:spPr bwMode="auto">
          <a:xfrm>
            <a:off x="4936462" y="1772970"/>
            <a:ext cx="1760270" cy="226396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18978889-A771-2A5E-5752-BF40FBC130A7}"/>
              </a:ext>
            </a:extLst>
          </p:cNvPr>
          <p:cNvSpPr txBox="1"/>
          <p:nvPr/>
        </p:nvSpPr>
        <p:spPr>
          <a:xfrm>
            <a:off x="2182881" y="1803345"/>
            <a:ext cx="2698175" cy="523220"/>
          </a:xfrm>
          <a:prstGeom prst="rect">
            <a:avLst/>
          </a:prstGeom>
          <a:noFill/>
          <a:ln w="38100">
            <a:solidFill>
              <a:srgbClr val="00B050"/>
            </a:solidFill>
          </a:ln>
        </p:spPr>
        <p:txBody>
          <a:bodyPr wrap="none" rtlCol="0">
            <a:spAutoFit/>
          </a:bodyPr>
          <a:lstStyle/>
          <a:p>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熱中症対策用品</a:t>
            </a:r>
          </a:p>
        </p:txBody>
      </p:sp>
      <p:pic>
        <p:nvPicPr>
          <p:cNvPr id="6160" name="Picture 16" descr="熱中対策応急キット">
            <a:hlinkClick r:id="rId10"/>
            <a:extLst>
              <a:ext uri="{FF2B5EF4-FFF2-40B4-BE49-F238E27FC236}">
                <a16:creationId xmlns:a16="http://schemas.microsoft.com/office/drawing/2014/main" id="{1DD6FB84-1098-F48A-9BE1-A248405FB56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1288" b="18792"/>
          <a:stretch/>
        </p:blipFill>
        <p:spPr bwMode="auto">
          <a:xfrm>
            <a:off x="4788795" y="4266281"/>
            <a:ext cx="4173639" cy="250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810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E72803-5B63-D47E-F20E-60D6A34BD559}"/>
              </a:ext>
            </a:extLst>
          </p:cNvPr>
          <p:cNvSpPr txBox="1"/>
          <p:nvPr/>
        </p:nvSpPr>
        <p:spPr>
          <a:xfrm>
            <a:off x="1933886" y="24823"/>
            <a:ext cx="5357557" cy="584775"/>
          </a:xfrm>
          <a:prstGeom prst="rect">
            <a:avLst/>
          </a:prstGeom>
          <a:solidFill>
            <a:schemeClr val="bg1"/>
          </a:solidFill>
        </p:spPr>
        <p:txBody>
          <a:bodyPr wrap="none" rtlCol="0">
            <a:spAutoFit/>
          </a:bodyPr>
          <a:lstStyle/>
          <a:p>
            <a:r>
              <a:rPr kumimoji="1" lang="ja-JP" altLang="en-US" sz="3200" b="1">
                <a:solidFill>
                  <a:srgbClr val="FF2F92"/>
                </a:solidFill>
                <a:latin typeface="Meiryo UI" panose="020B0604030504040204" pitchFamily="34" charset="-128"/>
                <a:ea typeface="Meiryo UI" panose="020B0604030504040204" pitchFamily="34" charset="-128"/>
              </a:rPr>
              <a:t>自分の作業強度はどのくらい？</a:t>
            </a:r>
          </a:p>
        </p:txBody>
      </p:sp>
      <p:sp>
        <p:nvSpPr>
          <p:cNvPr id="5" name="テキスト ボックス 4">
            <a:extLst>
              <a:ext uri="{FF2B5EF4-FFF2-40B4-BE49-F238E27FC236}">
                <a16:creationId xmlns:a16="http://schemas.microsoft.com/office/drawing/2014/main" id="{2D827DC1-499A-763C-02A0-5AD962FCCFCF}"/>
              </a:ext>
            </a:extLst>
          </p:cNvPr>
          <p:cNvSpPr txBox="1"/>
          <p:nvPr/>
        </p:nvSpPr>
        <p:spPr>
          <a:xfrm>
            <a:off x="1997493" y="520149"/>
            <a:ext cx="5293950" cy="461665"/>
          </a:xfrm>
          <a:prstGeom prst="rect">
            <a:avLst/>
          </a:prstGeom>
          <a:noFill/>
        </p:spPr>
        <p:txBody>
          <a:bodyPr wrap="none" rtlCol="0">
            <a:spAutoFit/>
          </a:bodyPr>
          <a:lstStyle/>
          <a:p>
            <a:r>
              <a:rPr kumimoji="1" lang="ja-JP" altLang="en-US" sz="2400" b="1">
                <a:solidFill>
                  <a:schemeClr val="accent6">
                    <a:lumMod val="50000"/>
                  </a:schemeClr>
                </a:solidFill>
                <a:latin typeface="Meiryo UI" panose="020B0604030504040204" pitchFamily="34" charset="-128"/>
                <a:ea typeface="Meiryo UI" panose="020B0604030504040204" pitchFamily="34" charset="-128"/>
              </a:rPr>
              <a:t>身体作業強度等に応じた</a:t>
            </a:r>
            <a:r>
              <a:rPr kumimoji="1" lang="en-US" altLang="ja-JP" sz="2400" b="1" dirty="0">
                <a:solidFill>
                  <a:schemeClr val="accent6">
                    <a:lumMod val="50000"/>
                  </a:schemeClr>
                </a:solidFill>
                <a:latin typeface="Meiryo UI" panose="020B0604030504040204" pitchFamily="34" charset="-128"/>
                <a:ea typeface="Meiryo UI" panose="020B0604030504040204" pitchFamily="34" charset="-128"/>
              </a:rPr>
              <a:t>WBGT</a:t>
            </a:r>
            <a:r>
              <a:rPr kumimoji="1" lang="ja-JP" altLang="en-US" sz="2400" b="1">
                <a:solidFill>
                  <a:schemeClr val="accent6">
                    <a:lumMod val="50000"/>
                  </a:schemeClr>
                </a:solidFill>
                <a:latin typeface="Meiryo UI" panose="020B0604030504040204" pitchFamily="34" charset="-128"/>
                <a:ea typeface="Meiryo UI" panose="020B0604030504040204" pitchFamily="34" charset="-128"/>
              </a:rPr>
              <a:t>基準値</a:t>
            </a:r>
          </a:p>
        </p:txBody>
      </p:sp>
      <p:graphicFrame>
        <p:nvGraphicFramePr>
          <p:cNvPr id="6" name="表 4">
            <a:extLst>
              <a:ext uri="{FF2B5EF4-FFF2-40B4-BE49-F238E27FC236}">
                <a16:creationId xmlns:a16="http://schemas.microsoft.com/office/drawing/2014/main" id="{3F484508-EAD8-FF27-E476-116AE71067B8}"/>
              </a:ext>
            </a:extLst>
          </p:cNvPr>
          <p:cNvGraphicFramePr>
            <a:graphicFrameLocks noGrp="1"/>
          </p:cNvGraphicFramePr>
          <p:nvPr>
            <p:extLst>
              <p:ext uri="{D42A27DB-BD31-4B8C-83A1-F6EECF244321}">
                <p14:modId xmlns:p14="http://schemas.microsoft.com/office/powerpoint/2010/main" val="920187757"/>
              </p:ext>
            </p:extLst>
          </p:nvPr>
        </p:nvGraphicFramePr>
        <p:xfrm>
          <a:off x="76188" y="938463"/>
          <a:ext cx="5956623" cy="5894713"/>
        </p:xfrm>
        <a:graphic>
          <a:graphicData uri="http://schemas.openxmlformats.org/drawingml/2006/table">
            <a:tbl>
              <a:tblPr firstRow="1" bandRow="1">
                <a:tableStyleId>{5C22544A-7EE6-4342-B048-85BDC9FD1C3A}</a:tableStyleId>
              </a:tblPr>
              <a:tblGrid>
                <a:gridCol w="1027881">
                  <a:extLst>
                    <a:ext uri="{9D8B030D-6E8A-4147-A177-3AD203B41FA5}">
                      <a16:colId xmlns:a16="http://schemas.microsoft.com/office/drawing/2014/main" val="2424415108"/>
                    </a:ext>
                  </a:extLst>
                </a:gridCol>
                <a:gridCol w="4928742">
                  <a:extLst>
                    <a:ext uri="{9D8B030D-6E8A-4147-A177-3AD203B41FA5}">
                      <a16:colId xmlns:a16="http://schemas.microsoft.com/office/drawing/2014/main" val="212838568"/>
                    </a:ext>
                  </a:extLst>
                </a:gridCol>
              </a:tblGrid>
              <a:tr h="960157">
                <a:tc>
                  <a:txBody>
                    <a:bodyPr/>
                    <a:lstStyle/>
                    <a:p>
                      <a:pPr algn="ctr"/>
                      <a:r>
                        <a:rPr kumimoji="1" lang="ja-JP" altLang="en-US" sz="2400">
                          <a:latin typeface="Meiryo UI" panose="020B0604030504040204" pitchFamily="34" charset="-128"/>
                          <a:ea typeface="Meiryo UI" panose="020B0604030504040204" pitchFamily="34" charset="-128"/>
                        </a:rPr>
                        <a:t>区分</a:t>
                      </a:r>
                    </a:p>
                  </a:txBody>
                  <a:tcPr/>
                </a:tc>
                <a:tc>
                  <a:txBody>
                    <a:bodyPr/>
                    <a:lstStyle/>
                    <a:p>
                      <a:pPr algn="ctr"/>
                      <a:r>
                        <a:rPr kumimoji="1" lang="ja-JP" altLang="en-US" sz="2800">
                          <a:latin typeface="Meiryo UI" panose="020B0604030504040204" pitchFamily="34" charset="-128"/>
                          <a:ea typeface="Meiryo UI" panose="020B0604030504040204" pitchFamily="34" charset="-128"/>
                        </a:rPr>
                        <a:t>身体作業レベル</a:t>
                      </a:r>
                      <a:endParaRPr kumimoji="1" lang="en-US" altLang="ja-JP" sz="2800" dirty="0">
                        <a:latin typeface="Meiryo UI" panose="020B0604030504040204" pitchFamily="34" charset="-128"/>
                        <a:ea typeface="Meiryo UI" panose="020B0604030504040204" pitchFamily="34" charset="-128"/>
                      </a:endParaRPr>
                    </a:p>
                    <a:p>
                      <a:pPr algn="ctr"/>
                      <a:r>
                        <a:rPr kumimoji="1" lang="ja-JP" altLang="en-US" sz="2800">
                          <a:latin typeface="Meiryo UI" panose="020B0604030504040204" pitchFamily="34" charset="-128"/>
                          <a:ea typeface="Meiryo UI" panose="020B0604030504040204" pitchFamily="34" charset="-128"/>
                        </a:rPr>
                        <a:t>（代謝レベル）の例</a:t>
                      </a:r>
                    </a:p>
                  </a:txBody>
                  <a:tcPr/>
                </a:tc>
                <a:extLst>
                  <a:ext uri="{0D108BD9-81ED-4DB2-BD59-A6C34878D82A}">
                    <a16:rowId xmlns:a16="http://schemas.microsoft.com/office/drawing/2014/main" val="3256849917"/>
                  </a:ext>
                </a:extLst>
              </a:tr>
              <a:tr h="960157">
                <a:tc>
                  <a:txBody>
                    <a:bodyPr/>
                    <a:lstStyle/>
                    <a:p>
                      <a:pPr algn="ctr"/>
                      <a:r>
                        <a:rPr kumimoji="1" lang="ja-JP" altLang="en-US" sz="2400" b="1">
                          <a:latin typeface="Meiryo UI" panose="020B0604030504040204" pitchFamily="34" charset="-128"/>
                          <a:ea typeface="Meiryo UI" panose="020B0604030504040204" pitchFamily="34" charset="-128"/>
                        </a:rPr>
                        <a:t>０</a:t>
                      </a:r>
                      <a:endParaRPr kumimoji="1" lang="en-US" altLang="ja-JP" sz="2400" b="1">
                        <a:latin typeface="Meiryo UI" panose="020B0604030504040204" pitchFamily="34" charset="-128"/>
                        <a:ea typeface="Meiryo UI" panose="020B0604030504040204" pitchFamily="34" charset="-128"/>
                      </a:endParaRPr>
                    </a:p>
                    <a:p>
                      <a:pPr algn="ctr"/>
                      <a:r>
                        <a:rPr kumimoji="1" lang="ja-JP" altLang="en-US" sz="2800" b="1">
                          <a:solidFill>
                            <a:srgbClr val="002060"/>
                          </a:solidFill>
                          <a:latin typeface="Meiryo UI" panose="020B0604030504040204" pitchFamily="34" charset="-128"/>
                          <a:ea typeface="Meiryo UI" panose="020B0604030504040204" pitchFamily="34" charset="-128"/>
                        </a:rPr>
                        <a:t>安静</a:t>
                      </a:r>
                      <a:endParaRPr kumimoji="1" lang="en-US" altLang="ja-JP" sz="2800" b="1">
                        <a:solidFill>
                          <a:srgbClr val="002060"/>
                        </a:solidFill>
                        <a:latin typeface="Meiryo UI" panose="020B0604030504040204" pitchFamily="34" charset="-128"/>
                        <a:ea typeface="Meiryo UI" panose="020B0604030504040204" pitchFamily="34" charset="-128"/>
                      </a:endParaRPr>
                    </a:p>
                  </a:txBody>
                  <a:tcPr/>
                </a:tc>
                <a:tc>
                  <a:txBody>
                    <a:bodyPr/>
                    <a:lstStyle/>
                    <a:p>
                      <a:pPr algn="ctr"/>
                      <a:r>
                        <a:rPr kumimoji="1" lang="ja-JP" altLang="en-US" sz="3200" b="1">
                          <a:solidFill>
                            <a:srgbClr val="002060"/>
                          </a:solidFill>
                          <a:latin typeface="Meiryo UI" panose="020B0604030504040204" pitchFamily="34" charset="-128"/>
                          <a:ea typeface="Meiryo UI" panose="020B0604030504040204" pitchFamily="34" charset="-128"/>
                        </a:rPr>
                        <a:t>◆安静</a:t>
                      </a:r>
                      <a:endParaRPr kumimoji="1" lang="en-US" altLang="ja-JP" sz="3200" b="1" dirty="0">
                        <a:solidFill>
                          <a:srgbClr val="002060"/>
                        </a:solidFill>
                        <a:latin typeface="Meiryo UI" panose="020B0604030504040204" pitchFamily="34" charset="-128"/>
                        <a:ea typeface="Meiryo UI" panose="020B0604030504040204"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a:latin typeface="Meiryo UI" panose="020B0604030504040204" pitchFamily="34" charset="-128"/>
                          <a:ea typeface="Meiryo UI" panose="020B0604030504040204" pitchFamily="34" charset="-128"/>
                        </a:rPr>
                        <a:t>◆楽な座位　</a:t>
                      </a:r>
                      <a:endParaRPr kumimoji="1" lang="en-US" altLang="ja-JP" sz="2400" dirty="0">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3424078860"/>
                  </a:ext>
                </a:extLst>
              </a:tr>
              <a:tr h="3974399">
                <a:tc>
                  <a:txBody>
                    <a:bodyPr/>
                    <a:lstStyle/>
                    <a:p>
                      <a:pPr algn="ctr"/>
                      <a:r>
                        <a:rPr kumimoji="1" lang="ja-JP" altLang="en-US" sz="3200" b="1">
                          <a:solidFill>
                            <a:schemeClr val="accent6">
                              <a:lumMod val="50000"/>
                            </a:schemeClr>
                          </a:solidFill>
                          <a:latin typeface="Meiryo UI" panose="020B0604030504040204" pitchFamily="34" charset="-128"/>
                          <a:ea typeface="Meiryo UI" panose="020B0604030504040204" pitchFamily="34" charset="-128"/>
                        </a:rPr>
                        <a:t>１</a:t>
                      </a:r>
                      <a:endParaRPr kumimoji="1" lang="en-US" altLang="ja-JP" sz="3200" b="1">
                        <a:solidFill>
                          <a:schemeClr val="accent6">
                            <a:lumMod val="50000"/>
                          </a:schemeClr>
                        </a:solidFill>
                        <a:latin typeface="Meiryo UI" panose="020B0604030504040204" pitchFamily="34" charset="-128"/>
                        <a:ea typeface="Meiryo UI" panose="020B0604030504040204" pitchFamily="34" charset="-128"/>
                      </a:endParaRPr>
                    </a:p>
                    <a:p>
                      <a:pPr algn="ctr"/>
                      <a:r>
                        <a:rPr kumimoji="1" lang="ja-JP" altLang="en-US" sz="3600" b="1">
                          <a:solidFill>
                            <a:schemeClr val="accent6">
                              <a:lumMod val="50000"/>
                            </a:schemeClr>
                          </a:solidFill>
                          <a:latin typeface="Meiryo UI" panose="020B0604030504040204" pitchFamily="34" charset="-128"/>
                          <a:ea typeface="Meiryo UI" panose="020B0604030504040204" pitchFamily="34" charset="-128"/>
                        </a:rPr>
                        <a:t>低</a:t>
                      </a:r>
                      <a:endParaRPr kumimoji="1" lang="en-US" altLang="ja-JP" sz="3600" b="1">
                        <a:solidFill>
                          <a:schemeClr val="accent6">
                            <a:lumMod val="50000"/>
                          </a:schemeClr>
                        </a:solidFill>
                        <a:latin typeface="Meiryo UI" panose="020B0604030504040204" pitchFamily="34" charset="-128"/>
                        <a:ea typeface="Meiryo UI" panose="020B0604030504040204" pitchFamily="34" charset="-128"/>
                      </a:endParaRPr>
                    </a:p>
                    <a:p>
                      <a:pPr algn="ctr"/>
                      <a:r>
                        <a:rPr kumimoji="1" lang="ja-JP" altLang="en-US" sz="3600" b="1">
                          <a:latin typeface="Meiryo UI" panose="020B0604030504040204" pitchFamily="34" charset="-128"/>
                          <a:ea typeface="Meiryo UI" panose="020B0604030504040204" pitchFamily="34" charset="-128"/>
                        </a:rPr>
                        <a:t>代謝率</a:t>
                      </a:r>
                      <a:endParaRPr kumimoji="1" lang="en-US" altLang="ja-JP" sz="3600" b="1">
                        <a:latin typeface="Meiryo UI" panose="020B0604030504040204" pitchFamily="34" charset="-128"/>
                        <a:ea typeface="Meiryo UI" panose="020B0604030504040204" pitchFamily="34" charset="-128"/>
                      </a:endParaRPr>
                    </a:p>
                    <a:p>
                      <a:endParaRPr kumimoji="1" lang="en-US" altLang="ja-JP" sz="2000">
                        <a:latin typeface="Meiryo UI" panose="020B0604030504040204" pitchFamily="34" charset="-128"/>
                        <a:ea typeface="Meiryo UI" panose="020B0604030504040204" pitchFamily="34" charset="-128"/>
                      </a:endParaRPr>
                    </a:p>
                    <a:p>
                      <a:endParaRPr kumimoji="1" lang="ja-JP" altLang="en-US" sz="2000">
                        <a:latin typeface="Meiryo UI" panose="020B0604030504040204" pitchFamily="34" charset="-128"/>
                        <a:ea typeface="Meiryo UI" panose="020B0604030504040204" pitchFamily="34"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a:latin typeface="Meiryo UI" panose="020B0604030504040204" pitchFamily="34" charset="-128"/>
                          <a:ea typeface="Meiryo UI" panose="020B0604030504040204" pitchFamily="34" charset="-128"/>
                        </a:rPr>
                        <a:t>◆軽い手作業</a:t>
                      </a:r>
                      <a:r>
                        <a:rPr kumimoji="1" lang="en-US" altLang="ja-JP" sz="2000" dirty="0">
                          <a:latin typeface="Meiryo UI" panose="020B0604030504040204" pitchFamily="34" charset="-128"/>
                          <a:ea typeface="Meiryo UI" panose="020B0604030504040204" pitchFamily="34" charset="-128"/>
                        </a:rPr>
                        <a:t> </a:t>
                      </a:r>
                      <a:r>
                        <a:rPr kumimoji="1" lang="ja-JP" altLang="en-US" sz="2000">
                          <a:latin typeface="Meiryo UI" panose="020B0604030504040204" pitchFamily="34" charset="-128"/>
                          <a:ea typeface="Meiryo UI" panose="020B0604030504040204" pitchFamily="34" charset="-128"/>
                        </a:rPr>
                        <a:t>（書く、タイピング、描く、縫う、　</a:t>
                      </a:r>
                      <a:endParaRPr kumimoji="1" lang="en-US" altLang="ja-JP" sz="20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a:latin typeface="Meiryo UI" panose="020B0604030504040204" pitchFamily="34" charset="-128"/>
                          <a:ea typeface="Meiryo UI" panose="020B0604030504040204" pitchFamily="34" charset="-128"/>
                        </a:rPr>
                        <a:t>　　簿記）</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◆コイル巻き</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◆手および腕の作業</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（小さいぺンチツール、点検、組立て、</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　　軽い材料の仕分け）</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◆腕と脚の作業</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（普通の状態での乗り物の運転、足のスイッチ</a:t>
                      </a:r>
                      <a:endParaRPr kumimoji="1" lang="en-US" altLang="ja-JP" sz="2000" dirty="0">
                        <a:latin typeface="Meiryo UI" panose="020B0604030504040204" pitchFamily="34" charset="-128"/>
                        <a:ea typeface="Meiryo UI" panose="020B0604030504040204" pitchFamily="34" charset="-128"/>
                      </a:endParaRPr>
                    </a:p>
                    <a:p>
                      <a:r>
                        <a:rPr kumimoji="1" lang="en-US" altLang="ja-JP" sz="2000" dirty="0">
                          <a:latin typeface="Meiryo UI" panose="020B0604030504040204" pitchFamily="34" charset="-128"/>
                          <a:ea typeface="Meiryo UI" panose="020B0604030504040204" pitchFamily="34" charset="-128"/>
                        </a:rPr>
                        <a:t>    </a:t>
                      </a:r>
                      <a:r>
                        <a:rPr kumimoji="1" lang="ja-JP" altLang="en-US" sz="2000">
                          <a:latin typeface="Meiryo UI" panose="020B0604030504040204" pitchFamily="34" charset="-128"/>
                          <a:ea typeface="Meiryo UI" panose="020B0604030504040204" pitchFamily="34" charset="-128"/>
                        </a:rPr>
                        <a:t>やペダルの操作）</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◆立位◆ドリル作業（小さい部分）</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◆小さい力で駆動する機械</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◆ちょっとした歩き（速さ：</a:t>
                      </a:r>
                      <a:r>
                        <a:rPr kumimoji="1" lang="en-US" altLang="ja-JP" sz="2000" dirty="0">
                          <a:latin typeface="Meiryo UI" panose="020B0604030504040204" pitchFamily="34" charset="-128"/>
                          <a:ea typeface="Meiryo UI" panose="020B0604030504040204" pitchFamily="34" charset="-128"/>
                        </a:rPr>
                        <a:t>2.5 km/h</a:t>
                      </a:r>
                      <a:r>
                        <a:rPr kumimoji="1" lang="ja-JP" altLang="en-US" sz="2000">
                          <a:latin typeface="Meiryo UI" panose="020B0604030504040204" pitchFamily="34" charset="-128"/>
                          <a:ea typeface="Meiryo UI" panose="020B0604030504040204" pitchFamily="34" charset="-128"/>
                        </a:rPr>
                        <a:t>）</a:t>
                      </a:r>
                      <a:endParaRPr kumimoji="1" lang="en-US" altLang="ja-JP" sz="2000" dirty="0">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3426109351"/>
                  </a:ext>
                </a:extLst>
              </a:tr>
            </a:tbl>
          </a:graphicData>
        </a:graphic>
      </p:graphicFrame>
      <p:sp>
        <p:nvSpPr>
          <p:cNvPr id="7" name="正方形/長方形 6">
            <a:extLst>
              <a:ext uri="{FF2B5EF4-FFF2-40B4-BE49-F238E27FC236}">
                <a16:creationId xmlns:a16="http://schemas.microsoft.com/office/drawing/2014/main" id="{558CDC11-5815-A773-6F63-46C29C8114F9}"/>
              </a:ext>
            </a:extLst>
          </p:cNvPr>
          <p:cNvSpPr/>
          <p:nvPr/>
        </p:nvSpPr>
        <p:spPr>
          <a:xfrm>
            <a:off x="6032810" y="938463"/>
            <a:ext cx="3021980" cy="5365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400" b="1">
                <a:latin typeface="Meiryo UI" panose="020B0604030504040204" pitchFamily="34" charset="-128"/>
                <a:ea typeface="Meiryo UI" panose="020B0604030504040204" pitchFamily="34" charset="-128"/>
              </a:rPr>
              <a:t>WBGT</a:t>
            </a:r>
            <a:r>
              <a:rPr kumimoji="1" lang="ja-JP" altLang="en-US" sz="2400" b="1">
                <a:latin typeface="Meiryo UI" panose="020B0604030504040204" pitchFamily="34" charset="-128"/>
                <a:ea typeface="Meiryo UI" panose="020B0604030504040204" pitchFamily="34" charset="-128"/>
              </a:rPr>
              <a:t>基準値（℃）</a:t>
            </a:r>
          </a:p>
        </p:txBody>
      </p:sp>
      <p:sp>
        <p:nvSpPr>
          <p:cNvPr id="8" name="正方形/長方形 7">
            <a:extLst>
              <a:ext uri="{FF2B5EF4-FFF2-40B4-BE49-F238E27FC236}">
                <a16:creationId xmlns:a16="http://schemas.microsoft.com/office/drawing/2014/main" id="{02CBED36-DB50-36B2-5B48-2AB9FD4E918E}"/>
              </a:ext>
            </a:extLst>
          </p:cNvPr>
          <p:cNvSpPr/>
          <p:nvPr/>
        </p:nvSpPr>
        <p:spPr>
          <a:xfrm>
            <a:off x="6000499" y="1489785"/>
            <a:ext cx="1526578" cy="364405"/>
          </a:xfrm>
          <a:prstGeom prst="rect">
            <a:avLst/>
          </a:prstGeom>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bg1"/>
                </a:solidFill>
                <a:latin typeface="Meiryo UI" panose="020B0604030504040204" pitchFamily="34" charset="-128"/>
                <a:ea typeface="Meiryo UI" panose="020B0604030504040204" pitchFamily="34" charset="-128"/>
              </a:rPr>
              <a:t>熱順化</a:t>
            </a:r>
            <a:r>
              <a:rPr kumimoji="1" lang="en-US" altLang="ja-JP" b="1" dirty="0">
                <a:solidFill>
                  <a:schemeClr val="bg1"/>
                </a:solidFill>
                <a:latin typeface="Meiryo UI" panose="020B0604030504040204" pitchFamily="34" charset="-128"/>
                <a:ea typeface="Meiryo UI" panose="020B0604030504040204" pitchFamily="34" charset="-128"/>
              </a:rPr>
              <a:t>(</a:t>
            </a:r>
            <a:r>
              <a:rPr kumimoji="1" lang="ja-JP" altLang="en-US" b="1">
                <a:solidFill>
                  <a:schemeClr val="bg1"/>
                </a:solidFill>
                <a:latin typeface="Meiryo UI" panose="020B0604030504040204" pitchFamily="34" charset="-128"/>
                <a:ea typeface="Meiryo UI" panose="020B0604030504040204" pitchFamily="34" charset="-128"/>
              </a:rPr>
              <a:t>＋</a:t>
            </a:r>
            <a:r>
              <a:rPr kumimoji="1" lang="en-US" altLang="ja-JP" b="1" dirty="0">
                <a:solidFill>
                  <a:schemeClr val="bg1"/>
                </a:solidFill>
                <a:latin typeface="Meiryo UI" panose="020B0604030504040204" pitchFamily="34" charset="-128"/>
                <a:ea typeface="Meiryo UI" panose="020B0604030504040204" pitchFamily="34" charset="-128"/>
              </a:rPr>
              <a:t>)</a:t>
            </a:r>
            <a:endParaRPr kumimoji="1" lang="ja-JP" altLang="en-US" b="1">
              <a:solidFill>
                <a:schemeClr val="bg1"/>
              </a:solidFill>
              <a:latin typeface="Meiryo UI" panose="020B0604030504040204" pitchFamily="34" charset="-128"/>
              <a:ea typeface="Meiryo UI" panose="020B0604030504040204" pitchFamily="34" charset="-128"/>
            </a:endParaRPr>
          </a:p>
        </p:txBody>
      </p:sp>
      <p:sp>
        <p:nvSpPr>
          <p:cNvPr id="9" name="正方形/長方形 8">
            <a:extLst>
              <a:ext uri="{FF2B5EF4-FFF2-40B4-BE49-F238E27FC236}">
                <a16:creationId xmlns:a16="http://schemas.microsoft.com/office/drawing/2014/main" id="{7EFA890A-0B27-FDE7-1071-DE1FD3324EAB}"/>
              </a:ext>
            </a:extLst>
          </p:cNvPr>
          <p:cNvSpPr/>
          <p:nvPr/>
        </p:nvSpPr>
        <p:spPr>
          <a:xfrm>
            <a:off x="7549376" y="1486889"/>
            <a:ext cx="1505414" cy="364405"/>
          </a:xfrm>
          <a:prstGeom prst="rect">
            <a:avLst/>
          </a:prstGeom>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rgbClr val="FFFF00"/>
                </a:solidFill>
                <a:latin typeface="Meiryo UI" panose="020B0604030504040204" pitchFamily="34" charset="-128"/>
                <a:ea typeface="Meiryo UI" panose="020B0604030504040204" pitchFamily="34" charset="-128"/>
              </a:rPr>
              <a:t>熱順化（</a:t>
            </a:r>
            <a:r>
              <a:rPr kumimoji="1" lang="en-US" altLang="ja-JP" b="1" dirty="0">
                <a:solidFill>
                  <a:srgbClr val="FFFF00"/>
                </a:solidFill>
                <a:latin typeface="Meiryo UI" panose="020B0604030504040204" pitchFamily="34" charset="-128"/>
                <a:ea typeface="Meiryo UI" panose="020B0604030504040204" pitchFamily="34" charset="-128"/>
              </a:rPr>
              <a:t>-</a:t>
            </a:r>
            <a:r>
              <a:rPr kumimoji="1" lang="ja-JP" altLang="en-US" b="1">
                <a:solidFill>
                  <a:srgbClr val="FFFF00"/>
                </a:solidFill>
                <a:latin typeface="Meiryo UI" panose="020B0604030504040204" pitchFamily="34" charset="-128"/>
                <a:ea typeface="Meiryo UI" panose="020B0604030504040204" pitchFamily="34" charset="-128"/>
              </a:rPr>
              <a:t>）</a:t>
            </a:r>
          </a:p>
        </p:txBody>
      </p:sp>
      <p:graphicFrame>
        <p:nvGraphicFramePr>
          <p:cNvPr id="10" name="表 8">
            <a:extLst>
              <a:ext uri="{FF2B5EF4-FFF2-40B4-BE49-F238E27FC236}">
                <a16:creationId xmlns:a16="http://schemas.microsoft.com/office/drawing/2014/main" id="{372FBA95-7CFA-092B-CA49-C814AE3130E1}"/>
              </a:ext>
            </a:extLst>
          </p:cNvPr>
          <p:cNvGraphicFramePr>
            <a:graphicFrameLocks noGrp="1"/>
          </p:cNvGraphicFramePr>
          <p:nvPr>
            <p:extLst>
              <p:ext uri="{D42A27DB-BD31-4B8C-83A1-F6EECF244321}">
                <p14:modId xmlns:p14="http://schemas.microsoft.com/office/powerpoint/2010/main" val="1809751514"/>
              </p:ext>
            </p:extLst>
          </p:nvPr>
        </p:nvGraphicFramePr>
        <p:xfrm>
          <a:off x="6000498" y="1914769"/>
          <a:ext cx="3067313" cy="4918407"/>
        </p:xfrm>
        <a:graphic>
          <a:graphicData uri="http://schemas.openxmlformats.org/drawingml/2006/table">
            <a:tbl>
              <a:tblPr firstRow="1" bandRow="1">
                <a:tableStyleId>{5C22544A-7EE6-4342-B048-85BDC9FD1C3A}</a:tableStyleId>
              </a:tblPr>
              <a:tblGrid>
                <a:gridCol w="1548878">
                  <a:extLst>
                    <a:ext uri="{9D8B030D-6E8A-4147-A177-3AD203B41FA5}">
                      <a16:colId xmlns:a16="http://schemas.microsoft.com/office/drawing/2014/main" val="3050531549"/>
                    </a:ext>
                  </a:extLst>
                </a:gridCol>
                <a:gridCol w="1518435">
                  <a:extLst>
                    <a:ext uri="{9D8B030D-6E8A-4147-A177-3AD203B41FA5}">
                      <a16:colId xmlns:a16="http://schemas.microsoft.com/office/drawing/2014/main" val="3857696643"/>
                    </a:ext>
                  </a:extLst>
                </a:gridCol>
              </a:tblGrid>
              <a:tr h="935492">
                <a:tc>
                  <a:txBody>
                    <a:bodyPr/>
                    <a:lstStyle/>
                    <a:p>
                      <a:pPr algn="ctr"/>
                      <a:r>
                        <a:rPr kumimoji="1" lang="en-US" altLang="ja-JP" sz="4400" b="1" dirty="0">
                          <a:solidFill>
                            <a:srgbClr val="C00000"/>
                          </a:solidFill>
                          <a:latin typeface="Meiryo UI" panose="020B0604030504040204" pitchFamily="34" charset="-128"/>
                          <a:ea typeface="Meiryo UI" panose="020B0604030504040204" pitchFamily="34" charset="-128"/>
                        </a:rPr>
                        <a:t>33</a:t>
                      </a:r>
                      <a:endParaRPr kumimoji="1" lang="ja-JP" altLang="en-US" sz="4400" b="1">
                        <a:solidFill>
                          <a:srgbClr val="C00000"/>
                        </a:solidFill>
                        <a:latin typeface="Meiryo UI" panose="020B0604030504040204" pitchFamily="34" charset="-128"/>
                        <a:ea typeface="Meiryo UI" panose="020B0604030504040204" pitchFamily="34" charset="-128"/>
                      </a:endParaRPr>
                    </a:p>
                  </a:txBody>
                  <a:tcPr>
                    <a:solidFill>
                      <a:schemeClr val="accent1">
                        <a:lumMod val="40000"/>
                        <a:lumOff val="60000"/>
                      </a:schemeClr>
                    </a:solidFill>
                  </a:tcPr>
                </a:tc>
                <a:tc>
                  <a:txBody>
                    <a:bodyPr/>
                    <a:lstStyle/>
                    <a:p>
                      <a:pPr algn="ctr"/>
                      <a:r>
                        <a:rPr kumimoji="1" lang="en-US" altLang="ja-JP" sz="4400" b="1" dirty="0">
                          <a:solidFill>
                            <a:srgbClr val="FF0000"/>
                          </a:solidFill>
                          <a:latin typeface="Meiryo UI" panose="020B0604030504040204" pitchFamily="34" charset="-128"/>
                          <a:ea typeface="Meiryo UI" panose="020B0604030504040204" pitchFamily="34" charset="-128"/>
                        </a:rPr>
                        <a:t>32</a:t>
                      </a:r>
                      <a:endParaRPr kumimoji="1" lang="ja-JP" altLang="en-US" sz="4400" b="1">
                        <a:solidFill>
                          <a:srgbClr val="FF0000"/>
                        </a:solidFill>
                        <a:latin typeface="Meiryo UI" panose="020B0604030504040204" pitchFamily="34" charset="-128"/>
                        <a:ea typeface="Meiryo UI" panose="020B0604030504040204" pitchFamily="34" charset="-128"/>
                      </a:endParaRPr>
                    </a:p>
                  </a:txBody>
                  <a:tcPr>
                    <a:solidFill>
                      <a:schemeClr val="accent1">
                        <a:lumMod val="20000"/>
                        <a:lumOff val="80000"/>
                      </a:schemeClr>
                    </a:solidFill>
                  </a:tcPr>
                </a:tc>
                <a:extLst>
                  <a:ext uri="{0D108BD9-81ED-4DB2-BD59-A6C34878D82A}">
                    <a16:rowId xmlns:a16="http://schemas.microsoft.com/office/drawing/2014/main" val="971233101"/>
                  </a:ext>
                </a:extLst>
              </a:tr>
              <a:tr h="3982915">
                <a:tc>
                  <a:txBody>
                    <a:bodyPr/>
                    <a:lstStyle/>
                    <a:p>
                      <a:pPr algn="ctr"/>
                      <a:endParaRPr kumimoji="1" lang="en-US" altLang="ja-JP" sz="4400" b="1" dirty="0">
                        <a:solidFill>
                          <a:srgbClr val="FF2F92"/>
                        </a:solidFill>
                        <a:latin typeface="Meiryo UI" panose="020B0604030504040204" pitchFamily="34" charset="-128"/>
                        <a:ea typeface="Meiryo UI" panose="020B0604030504040204" pitchFamily="34" charset="-128"/>
                      </a:endParaRPr>
                    </a:p>
                    <a:p>
                      <a:pPr algn="ctr"/>
                      <a:endParaRPr kumimoji="1" lang="en-US" altLang="ja-JP" sz="4400" b="1" dirty="0">
                        <a:solidFill>
                          <a:srgbClr val="FF2F92"/>
                        </a:solidFill>
                        <a:latin typeface="Meiryo UI" panose="020B0604030504040204" pitchFamily="34" charset="-128"/>
                        <a:ea typeface="Meiryo UI" panose="020B0604030504040204" pitchFamily="34" charset="-128"/>
                      </a:endParaRPr>
                    </a:p>
                    <a:p>
                      <a:pPr algn="ctr"/>
                      <a:endParaRPr kumimoji="1" lang="en-US" altLang="ja-JP" sz="4400" b="1" dirty="0">
                        <a:solidFill>
                          <a:srgbClr val="FF2F92"/>
                        </a:solidFill>
                        <a:latin typeface="Meiryo UI" panose="020B0604030504040204" pitchFamily="34" charset="-128"/>
                        <a:ea typeface="Meiryo UI" panose="020B0604030504040204" pitchFamily="34" charset="-128"/>
                      </a:endParaRPr>
                    </a:p>
                    <a:p>
                      <a:pPr algn="ctr"/>
                      <a:r>
                        <a:rPr kumimoji="1" lang="en-US" altLang="ja-JP" sz="4400" b="1" dirty="0">
                          <a:solidFill>
                            <a:srgbClr val="C00000"/>
                          </a:solidFill>
                          <a:latin typeface="Meiryo UI" panose="020B0604030504040204" pitchFamily="34" charset="-128"/>
                          <a:ea typeface="Meiryo UI" panose="020B0604030504040204" pitchFamily="34" charset="-128"/>
                        </a:rPr>
                        <a:t>30</a:t>
                      </a:r>
                      <a:endParaRPr kumimoji="1" lang="ja-JP" altLang="en-US" sz="4400" b="1">
                        <a:solidFill>
                          <a:srgbClr val="C00000"/>
                        </a:solidFill>
                        <a:latin typeface="Meiryo UI" panose="020B0604030504040204" pitchFamily="34" charset="-128"/>
                        <a:ea typeface="Meiryo UI" panose="020B0604030504040204" pitchFamily="34" charset="-128"/>
                      </a:endParaRPr>
                    </a:p>
                  </a:txBody>
                  <a:tcPr>
                    <a:solidFill>
                      <a:schemeClr val="accent6">
                        <a:lumMod val="40000"/>
                        <a:lumOff val="60000"/>
                      </a:schemeClr>
                    </a:solidFill>
                  </a:tcPr>
                </a:tc>
                <a:tc>
                  <a:txBody>
                    <a:bodyPr/>
                    <a:lstStyle/>
                    <a:p>
                      <a:pPr algn="ctr"/>
                      <a:endParaRPr kumimoji="1" lang="en-US" altLang="ja-JP" sz="4400" b="1" dirty="0">
                        <a:solidFill>
                          <a:srgbClr val="FF2F92"/>
                        </a:solidFill>
                        <a:latin typeface="Meiryo UI" panose="020B0604030504040204" pitchFamily="34" charset="-128"/>
                        <a:ea typeface="Meiryo UI" panose="020B0604030504040204" pitchFamily="34" charset="-128"/>
                      </a:endParaRPr>
                    </a:p>
                    <a:p>
                      <a:pPr algn="ctr"/>
                      <a:endParaRPr kumimoji="1" lang="en-US" altLang="ja-JP" sz="4400" b="1" dirty="0">
                        <a:solidFill>
                          <a:srgbClr val="FF2F92"/>
                        </a:solidFill>
                        <a:latin typeface="Meiryo UI" panose="020B0604030504040204" pitchFamily="34" charset="-128"/>
                        <a:ea typeface="Meiryo UI" panose="020B0604030504040204" pitchFamily="34" charset="-128"/>
                      </a:endParaRPr>
                    </a:p>
                    <a:p>
                      <a:pPr algn="ctr"/>
                      <a:endParaRPr kumimoji="1" lang="en-US" altLang="ja-JP" sz="4400" b="1" dirty="0">
                        <a:solidFill>
                          <a:srgbClr val="FF2F92"/>
                        </a:solidFill>
                        <a:latin typeface="Meiryo UI" panose="020B0604030504040204" pitchFamily="34" charset="-128"/>
                        <a:ea typeface="Meiryo UI" panose="020B0604030504040204" pitchFamily="34" charset="-128"/>
                      </a:endParaRPr>
                    </a:p>
                    <a:p>
                      <a:pPr algn="ctr"/>
                      <a:r>
                        <a:rPr kumimoji="1" lang="en-US" altLang="ja-JP" sz="4400" b="1" dirty="0">
                          <a:solidFill>
                            <a:srgbClr val="FF0000"/>
                          </a:solidFill>
                          <a:latin typeface="Meiryo UI" panose="020B0604030504040204" pitchFamily="34" charset="-128"/>
                          <a:ea typeface="Meiryo UI" panose="020B0604030504040204" pitchFamily="34" charset="-128"/>
                        </a:rPr>
                        <a:t>29</a:t>
                      </a:r>
                      <a:endParaRPr kumimoji="1" lang="ja-JP" altLang="en-US" sz="4400" b="1">
                        <a:solidFill>
                          <a:srgbClr val="FF0000"/>
                        </a:solidFill>
                        <a:latin typeface="Meiryo UI" panose="020B0604030504040204" pitchFamily="34" charset="-128"/>
                        <a:ea typeface="Meiryo UI" panose="020B0604030504040204" pitchFamily="34" charset="-128"/>
                      </a:endParaRPr>
                    </a:p>
                  </a:txBody>
                  <a:tcPr>
                    <a:solidFill>
                      <a:schemeClr val="accent6">
                        <a:lumMod val="20000"/>
                        <a:lumOff val="80000"/>
                      </a:schemeClr>
                    </a:solidFill>
                  </a:tcPr>
                </a:tc>
                <a:extLst>
                  <a:ext uri="{0D108BD9-81ED-4DB2-BD59-A6C34878D82A}">
                    <a16:rowId xmlns:a16="http://schemas.microsoft.com/office/drawing/2014/main" val="2718801886"/>
                  </a:ext>
                </a:extLst>
              </a:tr>
            </a:tbl>
          </a:graphicData>
        </a:graphic>
      </p:graphicFrame>
      <p:sp>
        <p:nvSpPr>
          <p:cNvPr id="11" name="正方形/長方形 10">
            <a:extLst>
              <a:ext uri="{FF2B5EF4-FFF2-40B4-BE49-F238E27FC236}">
                <a16:creationId xmlns:a16="http://schemas.microsoft.com/office/drawing/2014/main" id="{B95D856B-66FA-91F7-FDF9-110A608263FF}"/>
              </a:ext>
            </a:extLst>
          </p:cNvPr>
          <p:cNvSpPr/>
          <p:nvPr/>
        </p:nvSpPr>
        <p:spPr>
          <a:xfrm>
            <a:off x="6052846" y="3324420"/>
            <a:ext cx="2981907" cy="1200329"/>
          </a:xfrm>
          <a:prstGeom prst="rect">
            <a:avLst/>
          </a:prstGeom>
          <a:gradFill>
            <a:gsLst>
              <a:gs pos="0">
                <a:schemeClr val="accent2">
                  <a:lumMod val="20000"/>
                  <a:lumOff val="80000"/>
                </a:schemeClr>
              </a:gs>
              <a:gs pos="99000">
                <a:schemeClr val="accent5">
                  <a:lumMod val="20000"/>
                  <a:lumOff val="80000"/>
                </a:schemeClr>
              </a:gs>
            </a:gsLst>
            <a:lin ang="5400000" scaled="1"/>
          </a:gradFill>
        </p:spPr>
        <p:txBody>
          <a:bodyPr wrap="none">
            <a:spAutoFit/>
          </a:bodyPr>
          <a:lstStyle/>
          <a:p>
            <a:pPr algn="ctr"/>
            <a:r>
              <a:rPr lang="en-US" altLang="ja-JP" sz="2400" dirty="0">
                <a:solidFill>
                  <a:srgbClr val="3E332C"/>
                </a:solidFill>
                <a:latin typeface="Meiryo UI" panose="020B0604030504040204" pitchFamily="34" charset="-128"/>
                <a:ea typeface="Meiryo UI" panose="020B0604030504040204" pitchFamily="34" charset="-128"/>
              </a:rPr>
              <a:t>WBGT</a:t>
            </a:r>
            <a:r>
              <a:rPr lang="ja-JP" altLang="en-US" sz="2400">
                <a:solidFill>
                  <a:srgbClr val="3E332C"/>
                </a:solidFill>
                <a:latin typeface="Meiryo UI" panose="020B0604030504040204" pitchFamily="34" charset="-128"/>
                <a:ea typeface="Meiryo UI" panose="020B0604030504040204" pitchFamily="34" charset="-128"/>
              </a:rPr>
              <a:t>値</a:t>
            </a:r>
            <a:r>
              <a:rPr lang="en-US" altLang="ja-JP" sz="2400" dirty="0">
                <a:solidFill>
                  <a:srgbClr val="3E332C"/>
                </a:solidFill>
                <a:latin typeface="Meiryo UI" panose="020B0604030504040204" pitchFamily="34" charset="-128"/>
                <a:ea typeface="Meiryo UI" panose="020B0604030504040204" pitchFamily="34" charset="-128"/>
              </a:rPr>
              <a:t>28</a:t>
            </a:r>
            <a:r>
              <a:rPr lang="ja-JP" altLang="en-US" sz="2400">
                <a:solidFill>
                  <a:srgbClr val="3E332C"/>
                </a:solidFill>
                <a:latin typeface="Meiryo UI" panose="020B0604030504040204" pitchFamily="34" charset="-128"/>
                <a:ea typeface="Meiryo UI" panose="020B0604030504040204" pitchFamily="34" charset="-128"/>
              </a:rPr>
              <a:t>以上で</a:t>
            </a:r>
            <a:endParaRPr lang="en-US" altLang="ja-JP" sz="2400" dirty="0">
              <a:solidFill>
                <a:srgbClr val="3E332C"/>
              </a:solidFill>
              <a:latin typeface="Meiryo UI" panose="020B0604030504040204" pitchFamily="34" charset="-128"/>
              <a:ea typeface="Meiryo UI" panose="020B0604030504040204" pitchFamily="34" charset="-128"/>
            </a:endParaRPr>
          </a:p>
          <a:p>
            <a:pPr algn="ctr"/>
            <a:r>
              <a:rPr lang="ja-JP" altLang="en-US" sz="2400">
                <a:solidFill>
                  <a:srgbClr val="3E332C"/>
                </a:solidFill>
                <a:latin typeface="Meiryo UI" panose="020B0604030504040204" pitchFamily="34" charset="-128"/>
                <a:ea typeface="Meiryo UI" panose="020B0604030504040204" pitchFamily="34" charset="-128"/>
              </a:rPr>
              <a:t>すべての生活活動で</a:t>
            </a:r>
            <a:endParaRPr lang="en-US" altLang="ja-JP" sz="2400" dirty="0">
              <a:solidFill>
                <a:srgbClr val="3E332C"/>
              </a:solidFill>
              <a:latin typeface="Meiryo UI" panose="020B0604030504040204" pitchFamily="34" charset="-128"/>
              <a:ea typeface="Meiryo UI" panose="020B0604030504040204" pitchFamily="34" charset="-128"/>
            </a:endParaRPr>
          </a:p>
          <a:p>
            <a:pPr algn="ctr"/>
            <a:r>
              <a:rPr lang="ja-JP" altLang="en-US" sz="2400">
                <a:solidFill>
                  <a:srgbClr val="3E332C"/>
                </a:solidFill>
                <a:latin typeface="Meiryo UI" panose="020B0604030504040204" pitchFamily="34" charset="-128"/>
                <a:ea typeface="Meiryo UI" panose="020B0604030504040204" pitchFamily="34" charset="-128"/>
              </a:rPr>
              <a:t>熱中症がおこる危険性</a:t>
            </a:r>
            <a:endParaRPr lang="ja-JP" altLang="en-US" sz="24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79206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869A99-22E1-D142-C47D-7FB458746B1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0DA922C-5A35-1211-9AE3-247C10379231}"/>
              </a:ext>
            </a:extLst>
          </p:cNvPr>
          <p:cNvSpPr>
            <a:spLocks noGrp="1"/>
          </p:cNvSpPr>
          <p:nvPr>
            <p:ph sz="quarter" idx="13"/>
          </p:nvPr>
        </p:nvSpPr>
        <p:spPr/>
        <p:txBody>
          <a:bodyPr/>
          <a:lstStyle/>
          <a:p>
            <a:endParaRPr kumimoji="1" lang="ja-JP" altLang="en-US"/>
          </a:p>
        </p:txBody>
      </p:sp>
      <p:graphicFrame>
        <p:nvGraphicFramePr>
          <p:cNvPr id="4" name="表 4">
            <a:extLst>
              <a:ext uri="{FF2B5EF4-FFF2-40B4-BE49-F238E27FC236}">
                <a16:creationId xmlns:a16="http://schemas.microsoft.com/office/drawing/2014/main" id="{06E3662C-6465-6AD4-FE8C-BB080F283FF8}"/>
              </a:ext>
            </a:extLst>
          </p:cNvPr>
          <p:cNvGraphicFramePr>
            <a:graphicFrameLocks noGrp="1"/>
          </p:cNvGraphicFramePr>
          <p:nvPr>
            <p:extLst>
              <p:ext uri="{D42A27DB-BD31-4B8C-83A1-F6EECF244321}">
                <p14:modId xmlns:p14="http://schemas.microsoft.com/office/powerpoint/2010/main" val="1803981045"/>
              </p:ext>
            </p:extLst>
          </p:nvPr>
        </p:nvGraphicFramePr>
        <p:xfrm>
          <a:off x="76188" y="322057"/>
          <a:ext cx="6135044" cy="6380789"/>
        </p:xfrm>
        <a:graphic>
          <a:graphicData uri="http://schemas.openxmlformats.org/drawingml/2006/table">
            <a:tbl>
              <a:tblPr firstRow="1" bandRow="1">
                <a:tableStyleId>{5C22544A-7EE6-4342-B048-85BDC9FD1C3A}</a:tableStyleId>
              </a:tblPr>
              <a:tblGrid>
                <a:gridCol w="1139296">
                  <a:extLst>
                    <a:ext uri="{9D8B030D-6E8A-4147-A177-3AD203B41FA5}">
                      <a16:colId xmlns:a16="http://schemas.microsoft.com/office/drawing/2014/main" val="2424415108"/>
                    </a:ext>
                  </a:extLst>
                </a:gridCol>
                <a:gridCol w="4995748">
                  <a:extLst>
                    <a:ext uri="{9D8B030D-6E8A-4147-A177-3AD203B41FA5}">
                      <a16:colId xmlns:a16="http://schemas.microsoft.com/office/drawing/2014/main" val="212838568"/>
                    </a:ext>
                  </a:extLst>
                </a:gridCol>
              </a:tblGrid>
              <a:tr h="1107749">
                <a:tc>
                  <a:txBody>
                    <a:bodyPr/>
                    <a:lstStyle/>
                    <a:p>
                      <a:pPr algn="ctr"/>
                      <a:r>
                        <a:rPr kumimoji="1" lang="ja-JP" altLang="en-US" sz="2400">
                          <a:latin typeface="Meiryo UI" panose="020B0604030504040204" pitchFamily="34" charset="-128"/>
                          <a:ea typeface="Meiryo UI" panose="020B0604030504040204" pitchFamily="34" charset="-128"/>
                        </a:rPr>
                        <a:t>区分</a:t>
                      </a:r>
                    </a:p>
                  </a:txBody>
                  <a:tcPr/>
                </a:tc>
                <a:tc>
                  <a:txBody>
                    <a:bodyPr/>
                    <a:lstStyle/>
                    <a:p>
                      <a:pPr algn="ctr"/>
                      <a:r>
                        <a:rPr kumimoji="1" lang="ja-JP" altLang="en-US" sz="2800">
                          <a:latin typeface="Meiryo UI" panose="020B0604030504040204" pitchFamily="34" charset="-128"/>
                          <a:ea typeface="Meiryo UI" panose="020B0604030504040204" pitchFamily="34" charset="-128"/>
                        </a:rPr>
                        <a:t>身体作業レベル</a:t>
                      </a:r>
                      <a:endParaRPr kumimoji="1" lang="en-US" altLang="ja-JP" sz="2800">
                        <a:latin typeface="Meiryo UI" panose="020B0604030504040204" pitchFamily="34" charset="-128"/>
                        <a:ea typeface="Meiryo UI" panose="020B0604030504040204" pitchFamily="34" charset="-128"/>
                      </a:endParaRPr>
                    </a:p>
                    <a:p>
                      <a:pPr algn="ctr"/>
                      <a:r>
                        <a:rPr kumimoji="1" lang="ja-JP" altLang="en-US" sz="2800">
                          <a:latin typeface="Meiryo UI" panose="020B0604030504040204" pitchFamily="34" charset="-128"/>
                          <a:ea typeface="Meiryo UI" panose="020B0604030504040204" pitchFamily="34" charset="-128"/>
                        </a:rPr>
                        <a:t>（代謝レベル）の例</a:t>
                      </a:r>
                    </a:p>
                  </a:txBody>
                  <a:tcPr/>
                </a:tc>
                <a:extLst>
                  <a:ext uri="{0D108BD9-81ED-4DB2-BD59-A6C34878D82A}">
                    <a16:rowId xmlns:a16="http://schemas.microsoft.com/office/drawing/2014/main" val="3256849917"/>
                  </a:ext>
                </a:extLst>
              </a:tr>
              <a:tr h="2841106">
                <a:tc>
                  <a:txBody>
                    <a:bodyPr/>
                    <a:lstStyle/>
                    <a:p>
                      <a:pPr algn="ctr"/>
                      <a:r>
                        <a:rPr kumimoji="1" lang="en-US" altLang="ja-JP" sz="2400" b="1" dirty="0">
                          <a:latin typeface="Meiryo UI" panose="020B0604030504040204" pitchFamily="34" charset="-128"/>
                          <a:ea typeface="Meiryo UI" panose="020B0604030504040204" pitchFamily="34" charset="-128"/>
                        </a:rPr>
                        <a:t>2</a:t>
                      </a:r>
                    </a:p>
                    <a:p>
                      <a:pPr algn="ctr"/>
                      <a:r>
                        <a:rPr kumimoji="1" lang="ja-JP" altLang="en-US" sz="2400" b="1">
                          <a:solidFill>
                            <a:srgbClr val="002060"/>
                          </a:solidFill>
                          <a:latin typeface="Meiryo UI" panose="020B0604030504040204" pitchFamily="34" charset="-128"/>
                          <a:ea typeface="Meiryo UI" panose="020B0604030504040204" pitchFamily="34" charset="-128"/>
                        </a:rPr>
                        <a:t>中等度</a:t>
                      </a:r>
                      <a:endParaRPr kumimoji="1" lang="en-US" altLang="ja-JP" sz="2400" b="1" dirty="0">
                        <a:solidFill>
                          <a:srgbClr val="002060"/>
                        </a:solidFill>
                        <a:latin typeface="Meiryo UI" panose="020B0604030504040204" pitchFamily="34" charset="-128"/>
                        <a:ea typeface="Meiryo UI" panose="020B0604030504040204" pitchFamily="34" charset="-128"/>
                      </a:endParaRPr>
                    </a:p>
                    <a:p>
                      <a:pPr algn="ctr"/>
                      <a:r>
                        <a:rPr kumimoji="1" lang="ja-JP" altLang="en-US" sz="2400" b="1">
                          <a:solidFill>
                            <a:srgbClr val="002060"/>
                          </a:solidFill>
                          <a:latin typeface="Meiryo UI" panose="020B0604030504040204" pitchFamily="34" charset="-128"/>
                          <a:ea typeface="Meiryo UI" panose="020B0604030504040204" pitchFamily="34" charset="-128"/>
                        </a:rPr>
                        <a:t>代謝率</a:t>
                      </a:r>
                      <a:endParaRPr kumimoji="1" lang="en-US" altLang="ja-JP" sz="2800" b="1" dirty="0">
                        <a:solidFill>
                          <a:srgbClr val="002060"/>
                        </a:solidFill>
                        <a:latin typeface="Meiryo UI" panose="020B0604030504040204" pitchFamily="34" charset="-128"/>
                        <a:ea typeface="Meiryo UI" panose="020B0604030504040204" pitchFamily="34" charset="-128"/>
                      </a:endParaRPr>
                    </a:p>
                  </a:txBody>
                  <a:tcPr/>
                </a:tc>
                <a:tc>
                  <a:txBody>
                    <a:bodyPr/>
                    <a:lstStyle/>
                    <a:p>
                      <a:r>
                        <a:rPr kumimoji="1" lang="ja-JP" altLang="en-US" sz="2400">
                          <a:latin typeface="Meiryo UI" panose="020B0604030504040204" pitchFamily="34" charset="-128"/>
                          <a:ea typeface="Meiryo UI" panose="020B0604030504040204" pitchFamily="34" charset="-128"/>
                        </a:rPr>
                        <a:t>◆継続した頭と腕の作業（釘打ち、</a:t>
                      </a:r>
                      <a:endParaRPr kumimoji="1" lang="en-US" altLang="ja-JP" sz="2400" dirty="0">
                        <a:latin typeface="Meiryo UI" panose="020B0604030504040204" pitchFamily="34" charset="-128"/>
                        <a:ea typeface="Meiryo UI" panose="020B0604030504040204" pitchFamily="34" charset="-128"/>
                      </a:endParaRPr>
                    </a:p>
                    <a:p>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盛土）</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◆腕と脚の作業</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（トラックのオフロード操縦、</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トラクターおよび建設車両）</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◆腕と胴体の作業</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（空気ハンマーの作業、トラクター</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組み立て、しっくい塗り、</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800" b="1" u="sng">
                          <a:solidFill>
                            <a:srgbClr val="FF40FF"/>
                          </a:solidFill>
                          <a:latin typeface="Meiryo UI" panose="020B0604030504040204" pitchFamily="34" charset="-128"/>
                          <a:ea typeface="Meiryo UI" panose="020B0604030504040204" pitchFamily="34" charset="-128"/>
                        </a:rPr>
                        <a:t>草むしり</a:t>
                      </a:r>
                      <a:r>
                        <a:rPr kumimoji="1" lang="ja-JP" altLang="en-US" sz="2400">
                          <a:latin typeface="Meiryo UI" panose="020B0604030504040204" pitchFamily="34" charset="-128"/>
                          <a:ea typeface="Meiryo UI" panose="020B0604030504040204" pitchFamily="34" charset="-128"/>
                        </a:rPr>
                        <a:t>、果物や野菜を</a:t>
                      </a:r>
                      <a:endParaRPr kumimoji="1" lang="en-US" altLang="ja-JP" sz="2400" dirty="0">
                        <a:latin typeface="Meiryo UI" panose="020B0604030504040204" pitchFamily="34" charset="-128"/>
                        <a:ea typeface="Meiryo UI" panose="020B0604030504040204" pitchFamily="34" charset="-128"/>
                      </a:endParaRPr>
                    </a:p>
                    <a:p>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摘む、中くらいの重さの材料を</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断続的に持つ作業）</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◆軽量な荷車や手押し車を押す、引く</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◆鍛造</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a:t>
                      </a:r>
                      <a:r>
                        <a:rPr kumimoji="1" lang="en-US" altLang="ja-JP" sz="2400" dirty="0">
                          <a:latin typeface="Meiryo UI" panose="020B0604030504040204" pitchFamily="34" charset="-128"/>
                          <a:ea typeface="Meiryo UI" panose="020B0604030504040204" pitchFamily="34" charset="-128"/>
                        </a:rPr>
                        <a:t>2.5-5.5 km/h</a:t>
                      </a:r>
                      <a:r>
                        <a:rPr kumimoji="1" lang="ja-JP" altLang="en-US" sz="2400">
                          <a:latin typeface="Meiryo UI" panose="020B0604030504040204" pitchFamily="34" charset="-128"/>
                          <a:ea typeface="Meiryo UI" panose="020B0604030504040204" pitchFamily="34" charset="-128"/>
                        </a:rPr>
                        <a:t>　の速さで歩く　</a:t>
                      </a:r>
                    </a:p>
                  </a:txBody>
                  <a:tcPr/>
                </a:tc>
                <a:extLst>
                  <a:ext uri="{0D108BD9-81ED-4DB2-BD59-A6C34878D82A}">
                    <a16:rowId xmlns:a16="http://schemas.microsoft.com/office/drawing/2014/main" val="3424078860"/>
                  </a:ext>
                </a:extLst>
              </a:tr>
            </a:tbl>
          </a:graphicData>
        </a:graphic>
      </p:graphicFrame>
      <p:sp>
        <p:nvSpPr>
          <p:cNvPr id="5" name="正方形/長方形 4">
            <a:extLst>
              <a:ext uri="{FF2B5EF4-FFF2-40B4-BE49-F238E27FC236}">
                <a16:creationId xmlns:a16="http://schemas.microsoft.com/office/drawing/2014/main" id="{A157F684-32C8-829A-F062-68CD38274398}"/>
              </a:ext>
            </a:extLst>
          </p:cNvPr>
          <p:cNvSpPr/>
          <p:nvPr/>
        </p:nvSpPr>
        <p:spPr>
          <a:xfrm>
            <a:off x="6021658" y="322057"/>
            <a:ext cx="3021980" cy="5365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400" b="1">
                <a:latin typeface="Meiryo UI" panose="020B0604030504040204" pitchFamily="34" charset="-128"/>
                <a:ea typeface="Meiryo UI" panose="020B0604030504040204" pitchFamily="34" charset="-128"/>
              </a:rPr>
              <a:t>WBGT</a:t>
            </a:r>
            <a:r>
              <a:rPr kumimoji="1" lang="ja-JP" altLang="en-US" sz="2400" b="1">
                <a:latin typeface="Meiryo UI" panose="020B0604030504040204" pitchFamily="34" charset="-128"/>
                <a:ea typeface="Meiryo UI" panose="020B0604030504040204" pitchFamily="34" charset="-128"/>
              </a:rPr>
              <a:t>基準値（℃）</a:t>
            </a:r>
          </a:p>
        </p:txBody>
      </p:sp>
      <p:sp>
        <p:nvSpPr>
          <p:cNvPr id="6" name="正方形/長方形 5">
            <a:extLst>
              <a:ext uri="{FF2B5EF4-FFF2-40B4-BE49-F238E27FC236}">
                <a16:creationId xmlns:a16="http://schemas.microsoft.com/office/drawing/2014/main" id="{D700E16F-DB60-64ED-2F76-4FC311A790C2}"/>
              </a:ext>
            </a:extLst>
          </p:cNvPr>
          <p:cNvSpPr/>
          <p:nvPr/>
        </p:nvSpPr>
        <p:spPr>
          <a:xfrm>
            <a:off x="6021658" y="850945"/>
            <a:ext cx="1516565" cy="565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bg1"/>
                </a:solidFill>
                <a:latin typeface="Meiryo UI" panose="020B0604030504040204" pitchFamily="34" charset="-128"/>
                <a:ea typeface="Meiryo UI" panose="020B0604030504040204" pitchFamily="34" charset="-128"/>
              </a:rPr>
              <a:t>熱順化（＋）</a:t>
            </a:r>
          </a:p>
        </p:txBody>
      </p:sp>
      <p:sp>
        <p:nvSpPr>
          <p:cNvPr id="7" name="正方形/長方形 6">
            <a:extLst>
              <a:ext uri="{FF2B5EF4-FFF2-40B4-BE49-F238E27FC236}">
                <a16:creationId xmlns:a16="http://schemas.microsoft.com/office/drawing/2014/main" id="{BE1790AA-AAC9-1DBC-850A-D06AE289210B}"/>
              </a:ext>
            </a:extLst>
          </p:cNvPr>
          <p:cNvSpPr/>
          <p:nvPr/>
        </p:nvSpPr>
        <p:spPr>
          <a:xfrm>
            <a:off x="7538223" y="859332"/>
            <a:ext cx="1505415" cy="565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rgbClr val="FFFF00"/>
                </a:solidFill>
                <a:latin typeface="Meiryo UI" panose="020B0604030504040204" pitchFamily="34" charset="-128"/>
                <a:ea typeface="Meiryo UI" panose="020B0604030504040204" pitchFamily="34" charset="-128"/>
              </a:rPr>
              <a:t>熱順化</a:t>
            </a:r>
            <a:endParaRPr kumimoji="1" lang="en-US" altLang="ja-JP" sz="2000" b="1" dirty="0">
              <a:solidFill>
                <a:srgbClr val="FFFF00"/>
              </a:solidFill>
              <a:latin typeface="Meiryo UI" panose="020B0604030504040204" pitchFamily="34" charset="-128"/>
              <a:ea typeface="Meiryo UI" panose="020B0604030504040204" pitchFamily="34" charset="-128"/>
            </a:endParaRPr>
          </a:p>
          <a:p>
            <a:pPr algn="ctr"/>
            <a:r>
              <a:rPr kumimoji="1" lang="ja-JP" altLang="en-US" sz="2000" b="1">
                <a:solidFill>
                  <a:srgbClr val="FFFF00"/>
                </a:solidFill>
                <a:latin typeface="Meiryo UI" panose="020B0604030504040204" pitchFamily="34" charset="-128"/>
                <a:ea typeface="Meiryo UI" panose="020B0604030504040204" pitchFamily="34" charset="-128"/>
              </a:rPr>
              <a:t>（</a:t>
            </a:r>
            <a:r>
              <a:rPr kumimoji="1" lang="en-US" altLang="ja-JP" sz="2000" b="1" dirty="0">
                <a:solidFill>
                  <a:srgbClr val="FFFF00"/>
                </a:solidFill>
                <a:latin typeface="Meiryo UI" panose="020B0604030504040204" pitchFamily="34" charset="-128"/>
                <a:ea typeface="Meiryo UI" panose="020B0604030504040204" pitchFamily="34" charset="-128"/>
              </a:rPr>
              <a:t>-</a:t>
            </a:r>
            <a:r>
              <a:rPr kumimoji="1" lang="ja-JP" altLang="en-US" sz="2000" b="1">
                <a:solidFill>
                  <a:srgbClr val="FFFF00"/>
                </a:solidFill>
                <a:latin typeface="Meiryo UI" panose="020B0604030504040204" pitchFamily="34" charset="-128"/>
                <a:ea typeface="Meiryo UI" panose="020B0604030504040204" pitchFamily="34" charset="-128"/>
              </a:rPr>
              <a:t>）</a:t>
            </a:r>
          </a:p>
        </p:txBody>
      </p:sp>
      <p:graphicFrame>
        <p:nvGraphicFramePr>
          <p:cNvPr id="8" name="表 8">
            <a:extLst>
              <a:ext uri="{FF2B5EF4-FFF2-40B4-BE49-F238E27FC236}">
                <a16:creationId xmlns:a16="http://schemas.microsoft.com/office/drawing/2014/main" id="{1520C15E-2582-6D9B-040C-4C902D6EEB5C}"/>
              </a:ext>
            </a:extLst>
          </p:cNvPr>
          <p:cNvGraphicFramePr>
            <a:graphicFrameLocks noGrp="1"/>
          </p:cNvGraphicFramePr>
          <p:nvPr>
            <p:extLst>
              <p:ext uri="{D42A27DB-BD31-4B8C-83A1-F6EECF244321}">
                <p14:modId xmlns:p14="http://schemas.microsoft.com/office/powerpoint/2010/main" val="1873763351"/>
              </p:ext>
            </p:extLst>
          </p:nvPr>
        </p:nvGraphicFramePr>
        <p:xfrm>
          <a:off x="6021658" y="1438503"/>
          <a:ext cx="3027558" cy="5203383"/>
        </p:xfrm>
        <a:graphic>
          <a:graphicData uri="http://schemas.openxmlformats.org/drawingml/2006/table">
            <a:tbl>
              <a:tblPr firstRow="1" bandRow="1">
                <a:tableStyleId>{5C22544A-7EE6-4342-B048-85BDC9FD1C3A}</a:tableStyleId>
              </a:tblPr>
              <a:tblGrid>
                <a:gridCol w="1513779">
                  <a:extLst>
                    <a:ext uri="{9D8B030D-6E8A-4147-A177-3AD203B41FA5}">
                      <a16:colId xmlns:a16="http://schemas.microsoft.com/office/drawing/2014/main" val="3050531549"/>
                    </a:ext>
                  </a:extLst>
                </a:gridCol>
                <a:gridCol w="1513779">
                  <a:extLst>
                    <a:ext uri="{9D8B030D-6E8A-4147-A177-3AD203B41FA5}">
                      <a16:colId xmlns:a16="http://schemas.microsoft.com/office/drawing/2014/main" val="3857696643"/>
                    </a:ext>
                  </a:extLst>
                </a:gridCol>
              </a:tblGrid>
              <a:tr h="5203383">
                <a:tc>
                  <a:txBody>
                    <a:bodyPr/>
                    <a:lstStyle/>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r>
                        <a:rPr kumimoji="1" lang="en-US" altLang="ja-JP" sz="4400" b="1" dirty="0">
                          <a:solidFill>
                            <a:srgbClr val="C00000"/>
                          </a:solidFill>
                          <a:latin typeface="Meiryo UI" panose="020B0604030504040204" pitchFamily="34" charset="-128"/>
                          <a:ea typeface="Meiryo UI" panose="020B0604030504040204" pitchFamily="34" charset="-128"/>
                        </a:rPr>
                        <a:t>28</a:t>
                      </a:r>
                      <a:endParaRPr kumimoji="1" lang="ja-JP" altLang="en-US" sz="4400" b="1">
                        <a:solidFill>
                          <a:srgbClr val="C00000"/>
                        </a:solidFill>
                        <a:latin typeface="Meiryo UI" panose="020B0604030504040204" pitchFamily="34" charset="-128"/>
                        <a:ea typeface="Meiryo UI" panose="020B0604030504040204" pitchFamily="34" charset="-128"/>
                      </a:endParaRPr>
                    </a:p>
                  </a:txBody>
                  <a:tcPr>
                    <a:solidFill>
                      <a:schemeClr val="accent1">
                        <a:lumMod val="40000"/>
                        <a:lumOff val="60000"/>
                      </a:schemeClr>
                    </a:solidFill>
                  </a:tcPr>
                </a:tc>
                <a:tc>
                  <a:txBody>
                    <a:bodyPr/>
                    <a:lstStyle/>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r>
                        <a:rPr kumimoji="1" lang="en-US" altLang="ja-JP" sz="4400" b="1" dirty="0">
                          <a:solidFill>
                            <a:srgbClr val="FF0000"/>
                          </a:solidFill>
                          <a:latin typeface="Meiryo UI" panose="020B0604030504040204" pitchFamily="34" charset="-128"/>
                          <a:ea typeface="Meiryo UI" panose="020B0604030504040204" pitchFamily="34" charset="-128"/>
                        </a:rPr>
                        <a:t>26</a:t>
                      </a:r>
                      <a:endParaRPr kumimoji="1" lang="ja-JP" altLang="en-US" sz="4400" b="1">
                        <a:solidFill>
                          <a:srgbClr val="FF0000"/>
                        </a:solidFill>
                        <a:latin typeface="Meiryo UI" panose="020B0604030504040204" pitchFamily="34" charset="-128"/>
                        <a:ea typeface="Meiryo UI" panose="020B0604030504040204" pitchFamily="34" charset="-128"/>
                      </a:endParaRPr>
                    </a:p>
                  </a:txBody>
                  <a:tcPr>
                    <a:solidFill>
                      <a:schemeClr val="accent1">
                        <a:lumMod val="20000"/>
                        <a:lumOff val="80000"/>
                      </a:schemeClr>
                    </a:solidFill>
                  </a:tcPr>
                </a:tc>
                <a:extLst>
                  <a:ext uri="{0D108BD9-81ED-4DB2-BD59-A6C34878D82A}">
                    <a16:rowId xmlns:a16="http://schemas.microsoft.com/office/drawing/2014/main" val="971233101"/>
                  </a:ext>
                </a:extLst>
              </a:tr>
            </a:tbl>
          </a:graphicData>
        </a:graphic>
      </p:graphicFrame>
      <p:sp>
        <p:nvSpPr>
          <p:cNvPr id="9" name="正方形/長方形 8">
            <a:extLst>
              <a:ext uri="{FF2B5EF4-FFF2-40B4-BE49-F238E27FC236}">
                <a16:creationId xmlns:a16="http://schemas.microsoft.com/office/drawing/2014/main" id="{71AD647B-FC2F-0101-62C5-4AD4696C9D18}"/>
              </a:ext>
            </a:extLst>
          </p:cNvPr>
          <p:cNvSpPr/>
          <p:nvPr/>
        </p:nvSpPr>
        <p:spPr>
          <a:xfrm>
            <a:off x="5753955" y="4219168"/>
            <a:ext cx="3289683" cy="1261884"/>
          </a:xfrm>
          <a:prstGeom prst="rect">
            <a:avLst/>
          </a:prstGeom>
          <a:gradFill>
            <a:gsLst>
              <a:gs pos="0">
                <a:schemeClr val="accent2">
                  <a:lumMod val="20000"/>
                  <a:lumOff val="80000"/>
                </a:schemeClr>
              </a:gs>
              <a:gs pos="99000">
                <a:schemeClr val="accent5">
                  <a:lumMod val="20000"/>
                  <a:lumOff val="80000"/>
                </a:schemeClr>
              </a:gs>
            </a:gsLst>
            <a:lin ang="5400000" scaled="1"/>
          </a:gradFill>
        </p:spPr>
        <p:txBody>
          <a:bodyPr wrap="none">
            <a:spAutoFit/>
          </a:bodyPr>
          <a:lstStyle/>
          <a:p>
            <a:pPr algn="ctr"/>
            <a:r>
              <a:rPr lang="ja-JP" altLang="en-US" sz="2800" b="1">
                <a:solidFill>
                  <a:srgbClr val="FFC000"/>
                </a:solidFill>
                <a:latin typeface="Meiryo UI" panose="020B0604030504040204" pitchFamily="34" charset="-128"/>
                <a:ea typeface="Meiryo UI" panose="020B0604030504040204" pitchFamily="34" charset="-128"/>
              </a:rPr>
              <a:t>警戒：</a:t>
            </a:r>
            <a:r>
              <a:rPr lang="en-US" altLang="ja-JP" sz="2800" b="1" dirty="0">
                <a:solidFill>
                  <a:srgbClr val="FFC000"/>
                </a:solidFill>
                <a:latin typeface="Meiryo UI" panose="020B0604030504040204" pitchFamily="34" charset="-128"/>
                <a:ea typeface="Meiryo UI" panose="020B0604030504040204" pitchFamily="34" charset="-128"/>
              </a:rPr>
              <a:t>25−28</a:t>
            </a:r>
          </a:p>
          <a:p>
            <a:pPr algn="ctr"/>
            <a:r>
              <a:rPr lang="ja-JP" altLang="en-US" sz="2400">
                <a:solidFill>
                  <a:srgbClr val="3E332C"/>
                </a:solidFill>
                <a:latin typeface="Meiryo UI" panose="020B0604030504040204" pitchFamily="34" charset="-128"/>
                <a:ea typeface="Meiryo UI" panose="020B0604030504040204" pitchFamily="34" charset="-128"/>
              </a:rPr>
              <a:t>中等度以上の</a:t>
            </a:r>
            <a:endParaRPr lang="en-US" altLang="ja-JP" sz="2400" dirty="0">
              <a:solidFill>
                <a:srgbClr val="3E332C"/>
              </a:solidFill>
              <a:latin typeface="Meiryo UI" panose="020B0604030504040204" pitchFamily="34" charset="-128"/>
              <a:ea typeface="Meiryo UI" panose="020B0604030504040204" pitchFamily="34" charset="-128"/>
            </a:endParaRPr>
          </a:p>
          <a:p>
            <a:pPr algn="ctr"/>
            <a:r>
              <a:rPr lang="ja-JP" altLang="en-US" sz="2400">
                <a:solidFill>
                  <a:srgbClr val="3E332C"/>
                </a:solidFill>
                <a:latin typeface="Meiryo UI" panose="020B0604030504040204" pitchFamily="34" charset="-128"/>
                <a:ea typeface="Meiryo UI" panose="020B0604030504040204" pitchFamily="34" charset="-128"/>
              </a:rPr>
              <a:t>生活活動でおこる危険性</a:t>
            </a:r>
            <a:endParaRPr lang="ja-JP" altLang="en-US" sz="24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62844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6" grpId="0" animBg="1"/>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869A99-22E1-D142-C47D-7FB458746B1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0DA922C-5A35-1211-9AE3-247C10379231}"/>
              </a:ext>
            </a:extLst>
          </p:cNvPr>
          <p:cNvSpPr>
            <a:spLocks noGrp="1"/>
          </p:cNvSpPr>
          <p:nvPr>
            <p:ph sz="quarter" idx="13"/>
          </p:nvPr>
        </p:nvSpPr>
        <p:spPr/>
        <p:txBody>
          <a:bodyPr/>
          <a:lstStyle/>
          <a:p>
            <a:endParaRPr kumimoji="1" lang="ja-JP" altLang="en-US"/>
          </a:p>
        </p:txBody>
      </p:sp>
      <p:graphicFrame>
        <p:nvGraphicFramePr>
          <p:cNvPr id="4" name="表 3">
            <a:extLst>
              <a:ext uri="{FF2B5EF4-FFF2-40B4-BE49-F238E27FC236}">
                <a16:creationId xmlns:a16="http://schemas.microsoft.com/office/drawing/2014/main" id="{DDD2F0BA-7675-2EC9-8268-E3193A3EFE09}"/>
              </a:ext>
            </a:extLst>
          </p:cNvPr>
          <p:cNvGraphicFramePr>
            <a:graphicFrameLocks noGrp="1"/>
          </p:cNvGraphicFramePr>
          <p:nvPr/>
        </p:nvGraphicFramePr>
        <p:xfrm>
          <a:off x="154242" y="3266778"/>
          <a:ext cx="6135044" cy="3409482"/>
        </p:xfrm>
        <a:graphic>
          <a:graphicData uri="http://schemas.openxmlformats.org/drawingml/2006/table">
            <a:tbl>
              <a:tblPr firstRow="1" bandRow="1">
                <a:tableStyleId>{5C22544A-7EE6-4342-B048-85BDC9FD1C3A}</a:tableStyleId>
              </a:tblPr>
              <a:tblGrid>
                <a:gridCol w="1139296">
                  <a:extLst>
                    <a:ext uri="{9D8B030D-6E8A-4147-A177-3AD203B41FA5}">
                      <a16:colId xmlns:a16="http://schemas.microsoft.com/office/drawing/2014/main" val="438805349"/>
                    </a:ext>
                  </a:extLst>
                </a:gridCol>
                <a:gridCol w="4995748">
                  <a:extLst>
                    <a:ext uri="{9D8B030D-6E8A-4147-A177-3AD203B41FA5}">
                      <a16:colId xmlns:a16="http://schemas.microsoft.com/office/drawing/2014/main" val="1402908868"/>
                    </a:ext>
                  </a:extLst>
                </a:gridCol>
              </a:tblGrid>
              <a:tr h="956442">
                <a:tc>
                  <a:txBody>
                    <a:bodyPr/>
                    <a:lstStyle/>
                    <a:p>
                      <a:pPr algn="ctr"/>
                      <a:r>
                        <a:rPr kumimoji="1" lang="ja-JP" altLang="en-US" sz="2400">
                          <a:latin typeface="Meiryo UI" panose="020B0604030504040204" pitchFamily="34" charset="-128"/>
                          <a:ea typeface="Meiryo UI" panose="020B0604030504040204" pitchFamily="34" charset="-128"/>
                        </a:rPr>
                        <a:t>区分</a:t>
                      </a:r>
                    </a:p>
                  </a:txBody>
                  <a:tcPr/>
                </a:tc>
                <a:tc>
                  <a:txBody>
                    <a:bodyPr/>
                    <a:lstStyle/>
                    <a:p>
                      <a:pPr algn="ctr"/>
                      <a:r>
                        <a:rPr kumimoji="1" lang="ja-JP" altLang="en-US" sz="2400">
                          <a:latin typeface="Meiryo UI" panose="020B0604030504040204" pitchFamily="34" charset="-128"/>
                          <a:ea typeface="Meiryo UI" panose="020B0604030504040204" pitchFamily="34" charset="-128"/>
                        </a:rPr>
                        <a:t>身体作業レベル</a:t>
                      </a:r>
                      <a:endParaRPr kumimoji="1" lang="en-US" altLang="ja-JP" sz="240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（代謝レベル）の例</a:t>
                      </a:r>
                    </a:p>
                  </a:txBody>
                  <a:tcPr/>
                </a:tc>
                <a:extLst>
                  <a:ext uri="{0D108BD9-81ED-4DB2-BD59-A6C34878D82A}">
                    <a16:rowId xmlns:a16="http://schemas.microsoft.com/office/drawing/2014/main" val="2406266965"/>
                  </a:ext>
                </a:extLst>
              </a:tr>
              <a:tr h="2453040">
                <a:tc>
                  <a:txBody>
                    <a:bodyPr/>
                    <a:lstStyle/>
                    <a:p>
                      <a:pPr algn="ctr"/>
                      <a:r>
                        <a:rPr kumimoji="1" lang="en-US" altLang="ja-JP" sz="2800" b="1" dirty="0">
                          <a:solidFill>
                            <a:srgbClr val="FF0000"/>
                          </a:solidFill>
                          <a:latin typeface="Meiryo UI" panose="020B0604030504040204" pitchFamily="34" charset="-128"/>
                          <a:ea typeface="Meiryo UI" panose="020B0604030504040204" pitchFamily="34" charset="-128"/>
                        </a:rPr>
                        <a:t>4</a:t>
                      </a:r>
                    </a:p>
                    <a:p>
                      <a:pPr algn="ctr"/>
                      <a:r>
                        <a:rPr kumimoji="1" lang="ja-JP" altLang="en-US" sz="2400" b="1">
                          <a:solidFill>
                            <a:srgbClr val="FF0000"/>
                          </a:solidFill>
                          <a:latin typeface="Meiryo UI" panose="020B0604030504040204" pitchFamily="34" charset="-128"/>
                          <a:ea typeface="Meiryo UI" panose="020B0604030504040204" pitchFamily="34" charset="-128"/>
                        </a:rPr>
                        <a:t>極高</a:t>
                      </a:r>
                      <a:endParaRPr kumimoji="1" lang="en-US" altLang="ja-JP" sz="2400" b="1" dirty="0">
                        <a:solidFill>
                          <a:srgbClr val="FF0000"/>
                        </a:solidFill>
                        <a:latin typeface="Meiryo UI" panose="020B0604030504040204" pitchFamily="34" charset="-128"/>
                        <a:ea typeface="Meiryo UI" panose="020B0604030504040204" pitchFamily="34" charset="-128"/>
                      </a:endParaRPr>
                    </a:p>
                    <a:p>
                      <a:pPr algn="ctr"/>
                      <a:r>
                        <a:rPr kumimoji="1" lang="ja-JP" altLang="en-US" sz="2400" b="1">
                          <a:solidFill>
                            <a:srgbClr val="FF0000"/>
                          </a:solidFill>
                          <a:latin typeface="Meiryo UI" panose="020B0604030504040204" pitchFamily="34" charset="-128"/>
                          <a:ea typeface="Meiryo UI" panose="020B0604030504040204" pitchFamily="34" charset="-128"/>
                        </a:rPr>
                        <a:t>代謝率</a:t>
                      </a:r>
                      <a:endParaRPr kumimoji="1" lang="en-US" altLang="ja-JP" sz="2800" b="1" dirty="0">
                        <a:solidFill>
                          <a:srgbClr val="FF0000"/>
                        </a:solidFill>
                        <a:latin typeface="Meiryo UI" panose="020B0604030504040204" pitchFamily="34" charset="-128"/>
                        <a:ea typeface="Meiryo UI" panose="020B0604030504040204" pitchFamily="34" charset="-128"/>
                      </a:endParaRPr>
                    </a:p>
                  </a:txBody>
                  <a:tcPr/>
                </a:tc>
                <a:tc>
                  <a:txBody>
                    <a:bodyPr/>
                    <a:lstStyle/>
                    <a:p>
                      <a:r>
                        <a:rPr kumimoji="1" lang="ja-JP" altLang="en-US" sz="2400">
                          <a:latin typeface="Meiryo UI" panose="020B0604030504040204" pitchFamily="34" charset="-128"/>
                          <a:ea typeface="Meiryo UI" panose="020B0604030504040204" pitchFamily="34" charset="-128"/>
                        </a:rPr>
                        <a:t>◆最大速度の速さでとても</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激しい活動　</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◆おのを振るう</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◆激しくシャベルを使う、掘る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◆階段を昇る　◆走る　</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a:t>
                      </a:r>
                      <a:r>
                        <a:rPr kumimoji="1" lang="en-US" altLang="ja-JP" sz="2400" dirty="0">
                          <a:latin typeface="Meiryo UI" panose="020B0604030504040204" pitchFamily="34" charset="-128"/>
                          <a:ea typeface="Meiryo UI" panose="020B0604030504040204" pitchFamily="34" charset="-128"/>
                        </a:rPr>
                        <a:t>7 km /h</a:t>
                      </a:r>
                      <a:r>
                        <a:rPr kumimoji="1" lang="ja-JP" altLang="en-US" sz="2400">
                          <a:latin typeface="Meiryo UI" panose="020B0604030504040204" pitchFamily="34" charset="-128"/>
                          <a:ea typeface="Meiryo UI" panose="020B0604030504040204" pitchFamily="34" charset="-128"/>
                        </a:rPr>
                        <a:t>　より速く歩く</a:t>
                      </a:r>
                    </a:p>
                  </a:txBody>
                  <a:tcPr/>
                </a:tc>
                <a:extLst>
                  <a:ext uri="{0D108BD9-81ED-4DB2-BD59-A6C34878D82A}">
                    <a16:rowId xmlns:a16="http://schemas.microsoft.com/office/drawing/2014/main" val="3401956055"/>
                  </a:ext>
                </a:extLst>
              </a:tr>
            </a:tbl>
          </a:graphicData>
        </a:graphic>
      </p:graphicFrame>
      <p:graphicFrame>
        <p:nvGraphicFramePr>
          <p:cNvPr id="5" name="表 4">
            <a:extLst>
              <a:ext uri="{FF2B5EF4-FFF2-40B4-BE49-F238E27FC236}">
                <a16:creationId xmlns:a16="http://schemas.microsoft.com/office/drawing/2014/main" id="{232BBA64-F3AB-C959-3E9E-7872CAFB9EDD}"/>
              </a:ext>
            </a:extLst>
          </p:cNvPr>
          <p:cNvGraphicFramePr>
            <a:graphicFrameLocks noGrp="1"/>
          </p:cNvGraphicFramePr>
          <p:nvPr>
            <p:extLst>
              <p:ext uri="{D42A27DB-BD31-4B8C-83A1-F6EECF244321}">
                <p14:modId xmlns:p14="http://schemas.microsoft.com/office/powerpoint/2010/main" val="1407669984"/>
              </p:ext>
            </p:extLst>
          </p:nvPr>
        </p:nvGraphicFramePr>
        <p:xfrm>
          <a:off x="143094" y="76735"/>
          <a:ext cx="6135044" cy="4186229"/>
        </p:xfrm>
        <a:graphic>
          <a:graphicData uri="http://schemas.openxmlformats.org/drawingml/2006/table">
            <a:tbl>
              <a:tblPr firstRow="1" bandRow="1">
                <a:tableStyleId>{5C22544A-7EE6-4342-B048-85BDC9FD1C3A}</a:tableStyleId>
              </a:tblPr>
              <a:tblGrid>
                <a:gridCol w="1139296">
                  <a:extLst>
                    <a:ext uri="{9D8B030D-6E8A-4147-A177-3AD203B41FA5}">
                      <a16:colId xmlns:a16="http://schemas.microsoft.com/office/drawing/2014/main" val="2424415108"/>
                    </a:ext>
                  </a:extLst>
                </a:gridCol>
                <a:gridCol w="4995748">
                  <a:extLst>
                    <a:ext uri="{9D8B030D-6E8A-4147-A177-3AD203B41FA5}">
                      <a16:colId xmlns:a16="http://schemas.microsoft.com/office/drawing/2014/main" val="212838568"/>
                    </a:ext>
                  </a:extLst>
                </a:gridCol>
              </a:tblGrid>
              <a:tr h="1107749">
                <a:tc>
                  <a:txBody>
                    <a:bodyPr/>
                    <a:lstStyle/>
                    <a:p>
                      <a:pPr algn="ctr"/>
                      <a:r>
                        <a:rPr kumimoji="1" lang="ja-JP" altLang="en-US" sz="2400">
                          <a:latin typeface="Meiryo UI" panose="020B0604030504040204" pitchFamily="34" charset="-128"/>
                          <a:ea typeface="Meiryo UI" panose="020B0604030504040204" pitchFamily="34" charset="-128"/>
                        </a:rPr>
                        <a:t>区分</a:t>
                      </a:r>
                    </a:p>
                  </a:txBody>
                  <a:tcPr/>
                </a:tc>
                <a:tc>
                  <a:txBody>
                    <a:bodyPr/>
                    <a:lstStyle/>
                    <a:p>
                      <a:pPr algn="ctr"/>
                      <a:r>
                        <a:rPr kumimoji="1" lang="ja-JP" altLang="en-US" sz="2800">
                          <a:latin typeface="Meiryo UI" panose="020B0604030504040204" pitchFamily="34" charset="-128"/>
                          <a:ea typeface="Meiryo UI" panose="020B0604030504040204" pitchFamily="34" charset="-128"/>
                        </a:rPr>
                        <a:t>身体作業レベル</a:t>
                      </a:r>
                      <a:endParaRPr kumimoji="1" lang="en-US" altLang="ja-JP" sz="2800">
                        <a:latin typeface="Meiryo UI" panose="020B0604030504040204" pitchFamily="34" charset="-128"/>
                        <a:ea typeface="Meiryo UI" panose="020B0604030504040204" pitchFamily="34" charset="-128"/>
                      </a:endParaRPr>
                    </a:p>
                    <a:p>
                      <a:pPr algn="ctr"/>
                      <a:r>
                        <a:rPr kumimoji="1" lang="ja-JP" altLang="en-US" sz="2800">
                          <a:latin typeface="Meiryo UI" panose="020B0604030504040204" pitchFamily="34" charset="-128"/>
                          <a:ea typeface="Meiryo UI" panose="020B0604030504040204" pitchFamily="34" charset="-128"/>
                        </a:rPr>
                        <a:t>（代謝レベル）の例</a:t>
                      </a:r>
                    </a:p>
                  </a:txBody>
                  <a:tcPr/>
                </a:tc>
                <a:extLst>
                  <a:ext uri="{0D108BD9-81ED-4DB2-BD59-A6C34878D82A}">
                    <a16:rowId xmlns:a16="http://schemas.microsoft.com/office/drawing/2014/main" val="3256849917"/>
                  </a:ext>
                </a:extLst>
              </a:tr>
              <a:tr h="2251232">
                <a:tc>
                  <a:txBody>
                    <a:bodyPr/>
                    <a:lstStyle/>
                    <a:p>
                      <a:pPr algn="ctr"/>
                      <a:r>
                        <a:rPr kumimoji="1" lang="en-US" altLang="ja-JP" sz="2400" b="1">
                          <a:solidFill>
                            <a:srgbClr val="941651"/>
                          </a:solidFill>
                          <a:latin typeface="Meiryo UI" panose="020B0604030504040204" pitchFamily="34" charset="-128"/>
                          <a:ea typeface="Meiryo UI" panose="020B0604030504040204" pitchFamily="34" charset="-128"/>
                        </a:rPr>
                        <a:t>3</a:t>
                      </a:r>
                    </a:p>
                    <a:p>
                      <a:pPr algn="ctr"/>
                      <a:r>
                        <a:rPr kumimoji="1" lang="ja-JP" altLang="en-US" sz="2400" b="1">
                          <a:solidFill>
                            <a:srgbClr val="941651"/>
                          </a:solidFill>
                          <a:latin typeface="Meiryo UI" panose="020B0604030504040204" pitchFamily="34" charset="-128"/>
                          <a:ea typeface="Meiryo UI" panose="020B0604030504040204" pitchFamily="34" charset="-128"/>
                        </a:rPr>
                        <a:t>高</a:t>
                      </a:r>
                      <a:endParaRPr kumimoji="1" lang="en-US" altLang="ja-JP" sz="2400" b="1">
                        <a:solidFill>
                          <a:srgbClr val="941651"/>
                        </a:solidFill>
                        <a:latin typeface="Meiryo UI" panose="020B0604030504040204" pitchFamily="34" charset="-128"/>
                        <a:ea typeface="Meiryo UI" panose="020B0604030504040204" pitchFamily="34" charset="-128"/>
                      </a:endParaRPr>
                    </a:p>
                    <a:p>
                      <a:pPr algn="ctr"/>
                      <a:r>
                        <a:rPr kumimoji="1" lang="ja-JP" altLang="en-US" sz="2400" b="1">
                          <a:solidFill>
                            <a:srgbClr val="941651"/>
                          </a:solidFill>
                          <a:latin typeface="Meiryo UI" panose="020B0604030504040204" pitchFamily="34" charset="-128"/>
                          <a:ea typeface="Meiryo UI" panose="020B0604030504040204" pitchFamily="34" charset="-128"/>
                        </a:rPr>
                        <a:t>代謝率</a:t>
                      </a:r>
                      <a:endParaRPr kumimoji="1" lang="en-US" altLang="ja-JP" sz="2000">
                        <a:solidFill>
                          <a:srgbClr val="941651"/>
                        </a:solidFill>
                        <a:latin typeface="Meiryo UI" panose="020B0604030504040204" pitchFamily="34" charset="-128"/>
                        <a:ea typeface="Meiryo UI" panose="020B0604030504040204" pitchFamily="34" charset="-128"/>
                      </a:endParaRPr>
                    </a:p>
                    <a:p>
                      <a:endParaRPr kumimoji="1" lang="en-US" altLang="ja-JP" sz="2000">
                        <a:latin typeface="Meiryo UI" panose="020B0604030504040204" pitchFamily="34" charset="-128"/>
                        <a:ea typeface="Meiryo UI" panose="020B0604030504040204" pitchFamily="34" charset="-128"/>
                      </a:endParaRPr>
                    </a:p>
                    <a:p>
                      <a:endParaRPr kumimoji="1" lang="ja-JP" altLang="en-US" sz="2000">
                        <a:latin typeface="Meiryo UI" panose="020B0604030504040204" pitchFamily="34" charset="-128"/>
                        <a:ea typeface="Meiryo UI" panose="020B0604030504040204" pitchFamily="34" charset="-128"/>
                      </a:endParaRPr>
                    </a:p>
                  </a:txBody>
                  <a:tcPr/>
                </a:tc>
                <a:tc>
                  <a:txBody>
                    <a:bodyPr/>
                    <a:lstStyle/>
                    <a:p>
                      <a:r>
                        <a:rPr kumimoji="1" lang="ja-JP" altLang="en-US" sz="2400">
                          <a:latin typeface="Meiryo UI" panose="020B0604030504040204" pitchFamily="34" charset="-128"/>
                          <a:ea typeface="Meiryo UI" panose="020B0604030504040204" pitchFamily="34" charset="-128"/>
                        </a:rPr>
                        <a:t>◆強度の腕と胴体の作業；</a:t>
                      </a:r>
                      <a:endParaRPr kumimoji="1" lang="en-US" altLang="ja-JP" sz="2400" dirty="0">
                        <a:latin typeface="Meiryo UI" panose="020B0604030504040204" pitchFamily="34" charset="-128"/>
                        <a:ea typeface="Meiryo UI" panose="020B0604030504040204" pitchFamily="34" charset="-128"/>
                      </a:endParaRPr>
                    </a:p>
                    <a:p>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重い材料を運ぶ</a:t>
                      </a:r>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◆重量物の運搬</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◆シャベルを使う　◆ハンマー作業</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◆ノコギリ作業　　</a:t>
                      </a:r>
                      <a:r>
                        <a:rPr kumimoji="1" lang="ja-JP" altLang="en-US" sz="2800" b="1" u="sng">
                          <a:solidFill>
                            <a:srgbClr val="FF40FF"/>
                          </a:solidFill>
                          <a:highlight>
                            <a:srgbClr val="73FEFF"/>
                          </a:highlight>
                          <a:latin typeface="Meiryo UI" panose="020B0604030504040204" pitchFamily="34" charset="-128"/>
                          <a:ea typeface="Meiryo UI" panose="020B0604030504040204" pitchFamily="34" charset="-128"/>
                        </a:rPr>
                        <a:t>◆草刈り　</a:t>
                      </a:r>
                      <a:r>
                        <a:rPr kumimoji="1" lang="ja-JP" altLang="en-US" sz="2400">
                          <a:latin typeface="Meiryo UI" panose="020B0604030504040204" pitchFamily="34" charset="-128"/>
                          <a:ea typeface="Meiryo UI" panose="020B0604030504040204" pitchFamily="34" charset="-128"/>
                        </a:rPr>
                        <a:t>◆掘る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◆重い荷物の荷車や手押し車を</a:t>
                      </a:r>
                      <a:endParaRPr kumimoji="1" lang="en-US" altLang="ja-JP" sz="2400" dirty="0">
                        <a:latin typeface="Meiryo UI" panose="020B0604030504040204" pitchFamily="34" charset="-128"/>
                        <a:ea typeface="Meiryo UI" panose="020B0604030504040204" pitchFamily="34" charset="-128"/>
                      </a:endParaRPr>
                    </a:p>
                    <a:p>
                      <a:r>
                        <a:rPr kumimoji="1" lang="en-US" altLang="ja-JP" sz="2400" dirty="0">
                          <a:latin typeface="Meiryo UI" panose="020B0604030504040204" pitchFamily="34" charset="-128"/>
                          <a:ea typeface="Meiryo UI" panose="020B0604030504040204" pitchFamily="34" charset="-128"/>
                        </a:rPr>
                        <a:t>   </a:t>
                      </a:r>
                      <a:r>
                        <a:rPr kumimoji="1" lang="ja-JP" altLang="en-US" sz="2400">
                          <a:latin typeface="Meiryo UI" panose="020B0604030504040204" pitchFamily="34" charset="-128"/>
                          <a:ea typeface="Meiryo UI" panose="020B0604030504040204" pitchFamily="34" charset="-128"/>
                        </a:rPr>
                        <a:t>押す、引く◆鋳物を削る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◆コンクリートブロックを積む</a:t>
                      </a:r>
                      <a:endParaRPr kumimoji="1" lang="en-US" altLang="ja-JP" sz="24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a:latin typeface="Meiryo UI" panose="020B0604030504040204" pitchFamily="34" charset="-128"/>
                          <a:ea typeface="Meiryo UI" panose="020B0604030504040204" pitchFamily="34" charset="-128"/>
                        </a:rPr>
                        <a:t>◆</a:t>
                      </a:r>
                      <a:r>
                        <a:rPr kumimoji="1" lang="en-US" altLang="ja-JP" sz="2400" dirty="0">
                          <a:latin typeface="Meiryo UI" panose="020B0604030504040204" pitchFamily="34" charset="-128"/>
                          <a:ea typeface="Meiryo UI" panose="020B0604030504040204" pitchFamily="34" charset="-128"/>
                        </a:rPr>
                        <a:t>5.5-7 km /h </a:t>
                      </a:r>
                      <a:r>
                        <a:rPr kumimoji="1" lang="ja-JP" altLang="en-US" sz="2400">
                          <a:latin typeface="Meiryo UI" panose="020B0604030504040204" pitchFamily="34" charset="-128"/>
                          <a:ea typeface="Meiryo UI" panose="020B0604030504040204" pitchFamily="34" charset="-128"/>
                        </a:rPr>
                        <a:t>の速さで歩く</a:t>
                      </a:r>
                    </a:p>
                  </a:txBody>
                  <a:tcPr/>
                </a:tc>
                <a:extLst>
                  <a:ext uri="{0D108BD9-81ED-4DB2-BD59-A6C34878D82A}">
                    <a16:rowId xmlns:a16="http://schemas.microsoft.com/office/drawing/2014/main" val="3426109351"/>
                  </a:ext>
                </a:extLst>
              </a:tr>
            </a:tbl>
          </a:graphicData>
        </a:graphic>
      </p:graphicFrame>
      <p:sp>
        <p:nvSpPr>
          <p:cNvPr id="6" name="正方形/長方形 5">
            <a:extLst>
              <a:ext uri="{FF2B5EF4-FFF2-40B4-BE49-F238E27FC236}">
                <a16:creationId xmlns:a16="http://schemas.microsoft.com/office/drawing/2014/main" id="{5A16B79A-C166-1F34-83CE-8DC39B1B1178}"/>
              </a:ext>
            </a:extLst>
          </p:cNvPr>
          <p:cNvSpPr/>
          <p:nvPr/>
        </p:nvSpPr>
        <p:spPr>
          <a:xfrm>
            <a:off x="5977054" y="76735"/>
            <a:ext cx="3021980" cy="5365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400" b="1">
                <a:latin typeface="Meiryo UI" panose="020B0604030504040204" pitchFamily="34" charset="-128"/>
                <a:ea typeface="Meiryo UI" panose="020B0604030504040204" pitchFamily="34" charset="-128"/>
              </a:rPr>
              <a:t>WBGT</a:t>
            </a:r>
            <a:r>
              <a:rPr kumimoji="1" lang="ja-JP" altLang="en-US" sz="2400" b="1">
                <a:latin typeface="Meiryo UI" panose="020B0604030504040204" pitchFamily="34" charset="-128"/>
                <a:ea typeface="Meiryo UI" panose="020B0604030504040204" pitchFamily="34" charset="-128"/>
              </a:rPr>
              <a:t>基準値（℃）</a:t>
            </a:r>
          </a:p>
        </p:txBody>
      </p:sp>
      <p:sp>
        <p:nvSpPr>
          <p:cNvPr id="7" name="正方形/長方形 6">
            <a:extLst>
              <a:ext uri="{FF2B5EF4-FFF2-40B4-BE49-F238E27FC236}">
                <a16:creationId xmlns:a16="http://schemas.microsoft.com/office/drawing/2014/main" id="{80DB0AAF-2428-8634-4301-24B39B40A462}"/>
              </a:ext>
            </a:extLst>
          </p:cNvPr>
          <p:cNvSpPr/>
          <p:nvPr/>
        </p:nvSpPr>
        <p:spPr>
          <a:xfrm>
            <a:off x="5977054" y="605623"/>
            <a:ext cx="1516565" cy="565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bg1"/>
                </a:solidFill>
                <a:latin typeface="Meiryo UI" panose="020B0604030504040204" pitchFamily="34" charset="-128"/>
                <a:ea typeface="Meiryo UI" panose="020B0604030504040204" pitchFamily="34" charset="-128"/>
              </a:rPr>
              <a:t>熱順化（＋）</a:t>
            </a:r>
          </a:p>
        </p:txBody>
      </p:sp>
      <p:sp>
        <p:nvSpPr>
          <p:cNvPr id="8" name="正方形/長方形 7">
            <a:extLst>
              <a:ext uri="{FF2B5EF4-FFF2-40B4-BE49-F238E27FC236}">
                <a16:creationId xmlns:a16="http://schemas.microsoft.com/office/drawing/2014/main" id="{384116B6-ABA4-0BF3-624F-41D845F7B787}"/>
              </a:ext>
            </a:extLst>
          </p:cNvPr>
          <p:cNvSpPr/>
          <p:nvPr/>
        </p:nvSpPr>
        <p:spPr>
          <a:xfrm>
            <a:off x="7493619" y="614010"/>
            <a:ext cx="1505415" cy="565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rgbClr val="FFFF00"/>
                </a:solidFill>
                <a:latin typeface="Meiryo UI" panose="020B0604030504040204" pitchFamily="34" charset="-128"/>
                <a:ea typeface="Meiryo UI" panose="020B0604030504040204" pitchFamily="34" charset="-128"/>
              </a:rPr>
              <a:t>熱順化</a:t>
            </a:r>
            <a:endParaRPr kumimoji="1" lang="en-US" altLang="ja-JP" sz="2000" b="1" dirty="0">
              <a:solidFill>
                <a:srgbClr val="FFFF00"/>
              </a:solidFill>
              <a:latin typeface="Meiryo UI" panose="020B0604030504040204" pitchFamily="34" charset="-128"/>
              <a:ea typeface="Meiryo UI" panose="020B0604030504040204" pitchFamily="34" charset="-128"/>
            </a:endParaRPr>
          </a:p>
          <a:p>
            <a:pPr algn="ctr"/>
            <a:r>
              <a:rPr kumimoji="1" lang="ja-JP" altLang="en-US" sz="2000" b="1">
                <a:solidFill>
                  <a:srgbClr val="FFFF00"/>
                </a:solidFill>
                <a:latin typeface="Meiryo UI" panose="020B0604030504040204" pitchFamily="34" charset="-128"/>
                <a:ea typeface="Meiryo UI" panose="020B0604030504040204" pitchFamily="34" charset="-128"/>
              </a:rPr>
              <a:t>（</a:t>
            </a:r>
            <a:r>
              <a:rPr kumimoji="1" lang="en-US" altLang="ja-JP" sz="2000" b="1" dirty="0">
                <a:solidFill>
                  <a:srgbClr val="FFFF00"/>
                </a:solidFill>
                <a:latin typeface="Meiryo UI" panose="020B0604030504040204" pitchFamily="34" charset="-128"/>
                <a:ea typeface="Meiryo UI" panose="020B0604030504040204" pitchFamily="34" charset="-128"/>
              </a:rPr>
              <a:t>-</a:t>
            </a:r>
            <a:r>
              <a:rPr kumimoji="1" lang="ja-JP" altLang="en-US" sz="2000" b="1">
                <a:solidFill>
                  <a:srgbClr val="FFFF00"/>
                </a:solidFill>
                <a:latin typeface="Meiryo UI" panose="020B0604030504040204" pitchFamily="34" charset="-128"/>
                <a:ea typeface="Meiryo UI" panose="020B0604030504040204" pitchFamily="34" charset="-128"/>
              </a:rPr>
              <a:t>）</a:t>
            </a:r>
          </a:p>
        </p:txBody>
      </p:sp>
      <p:graphicFrame>
        <p:nvGraphicFramePr>
          <p:cNvPr id="9" name="表 8">
            <a:extLst>
              <a:ext uri="{FF2B5EF4-FFF2-40B4-BE49-F238E27FC236}">
                <a16:creationId xmlns:a16="http://schemas.microsoft.com/office/drawing/2014/main" id="{160E7276-28EE-E677-3B80-95E35F1A567F}"/>
              </a:ext>
            </a:extLst>
          </p:cNvPr>
          <p:cNvGraphicFramePr>
            <a:graphicFrameLocks noGrp="1"/>
          </p:cNvGraphicFramePr>
          <p:nvPr>
            <p:extLst>
              <p:ext uri="{D42A27DB-BD31-4B8C-83A1-F6EECF244321}">
                <p14:modId xmlns:p14="http://schemas.microsoft.com/office/powerpoint/2010/main" val="3340892995"/>
              </p:ext>
            </p:extLst>
          </p:nvPr>
        </p:nvGraphicFramePr>
        <p:xfrm>
          <a:off x="5971476" y="1355031"/>
          <a:ext cx="3027558" cy="2869408"/>
        </p:xfrm>
        <a:graphic>
          <a:graphicData uri="http://schemas.openxmlformats.org/drawingml/2006/table">
            <a:tbl>
              <a:tblPr firstRow="1" bandRow="1">
                <a:tableStyleId>{5C22544A-7EE6-4342-B048-85BDC9FD1C3A}</a:tableStyleId>
              </a:tblPr>
              <a:tblGrid>
                <a:gridCol w="1513779">
                  <a:extLst>
                    <a:ext uri="{9D8B030D-6E8A-4147-A177-3AD203B41FA5}">
                      <a16:colId xmlns:a16="http://schemas.microsoft.com/office/drawing/2014/main" val="1075981672"/>
                    </a:ext>
                  </a:extLst>
                </a:gridCol>
                <a:gridCol w="1513779">
                  <a:extLst>
                    <a:ext uri="{9D8B030D-6E8A-4147-A177-3AD203B41FA5}">
                      <a16:colId xmlns:a16="http://schemas.microsoft.com/office/drawing/2014/main" val="4109001681"/>
                    </a:ext>
                  </a:extLst>
                </a:gridCol>
              </a:tblGrid>
              <a:tr h="2869408">
                <a:tc>
                  <a:txBody>
                    <a:bodyPr/>
                    <a:lstStyle/>
                    <a:p>
                      <a:pPr algn="ctr"/>
                      <a:endParaRPr kumimoji="1" lang="en-US" altLang="ja-JP" sz="4800" b="1" dirty="0">
                        <a:solidFill>
                          <a:srgbClr val="FF2F92"/>
                        </a:solidFill>
                        <a:latin typeface="Meiryo UI" panose="020B0604030504040204" pitchFamily="34" charset="-128"/>
                        <a:ea typeface="Meiryo UI" panose="020B0604030504040204" pitchFamily="34" charset="-128"/>
                      </a:endParaRPr>
                    </a:p>
                    <a:p>
                      <a:pPr algn="ctr"/>
                      <a:endParaRPr kumimoji="1" lang="en-US" altLang="ja-JP" sz="4800" b="1" dirty="0">
                        <a:solidFill>
                          <a:srgbClr val="FF2F92"/>
                        </a:solidFill>
                        <a:latin typeface="Meiryo UI" panose="020B0604030504040204" pitchFamily="34" charset="-128"/>
                        <a:ea typeface="Meiryo UI" panose="020B0604030504040204" pitchFamily="34" charset="-128"/>
                      </a:endParaRPr>
                    </a:p>
                    <a:p>
                      <a:pPr algn="ctr"/>
                      <a:r>
                        <a:rPr kumimoji="1" lang="en-US" altLang="ja-JP" sz="3200" b="1" dirty="0">
                          <a:solidFill>
                            <a:srgbClr val="C00000"/>
                          </a:solidFill>
                          <a:latin typeface="Meiryo UI" panose="020B0604030504040204" pitchFamily="34" charset="-128"/>
                          <a:ea typeface="Meiryo UI" panose="020B0604030504040204" pitchFamily="34" charset="-128"/>
                        </a:rPr>
                        <a:t>25 26</a:t>
                      </a:r>
                      <a:endParaRPr kumimoji="1" lang="ja-JP" altLang="en-US" sz="3200" b="1">
                        <a:solidFill>
                          <a:srgbClr val="C00000"/>
                        </a:solidFill>
                        <a:latin typeface="Meiryo UI" panose="020B0604030504040204" pitchFamily="34" charset="-128"/>
                        <a:ea typeface="Meiryo UI" panose="020B0604030504040204" pitchFamily="34" charset="-128"/>
                      </a:endParaRPr>
                    </a:p>
                  </a:txBody>
                  <a:tcPr>
                    <a:solidFill>
                      <a:schemeClr val="accent2">
                        <a:lumMod val="40000"/>
                        <a:lumOff val="60000"/>
                      </a:schemeClr>
                    </a:solidFill>
                  </a:tcPr>
                </a:tc>
                <a:tc>
                  <a:txBody>
                    <a:bodyPr/>
                    <a:lstStyle/>
                    <a:p>
                      <a:pPr algn="ctr"/>
                      <a:endParaRPr kumimoji="1" lang="en-US" altLang="ja-JP" sz="4800" b="1" dirty="0">
                        <a:solidFill>
                          <a:srgbClr val="FF2F92"/>
                        </a:solidFill>
                        <a:latin typeface="Meiryo UI" panose="020B0604030504040204" pitchFamily="34" charset="-128"/>
                        <a:ea typeface="Meiryo UI" panose="020B0604030504040204" pitchFamily="34" charset="-128"/>
                      </a:endParaRPr>
                    </a:p>
                    <a:p>
                      <a:pPr algn="ctr"/>
                      <a:endParaRPr kumimoji="1" lang="en-US" altLang="ja-JP" sz="4800" b="1" dirty="0">
                        <a:solidFill>
                          <a:srgbClr val="FF2F92"/>
                        </a:solidFill>
                        <a:latin typeface="Meiryo UI" panose="020B0604030504040204" pitchFamily="34" charset="-128"/>
                        <a:ea typeface="Meiryo UI" panose="020B0604030504040204" pitchFamily="34" charset="-128"/>
                      </a:endParaRPr>
                    </a:p>
                    <a:p>
                      <a:pPr algn="ctr"/>
                      <a:r>
                        <a:rPr kumimoji="1" lang="en-US" altLang="ja-JP" sz="3200" b="1" dirty="0">
                          <a:solidFill>
                            <a:srgbClr val="FF0000"/>
                          </a:solidFill>
                          <a:latin typeface="Meiryo UI" panose="020B0604030504040204" pitchFamily="34" charset="-128"/>
                          <a:ea typeface="Meiryo UI" panose="020B0604030504040204" pitchFamily="34" charset="-128"/>
                        </a:rPr>
                        <a:t>22 23</a:t>
                      </a:r>
                      <a:endParaRPr kumimoji="1" lang="ja-JP" altLang="en-US" sz="3200" b="1">
                        <a:solidFill>
                          <a:srgbClr val="FF0000"/>
                        </a:solidFill>
                        <a:latin typeface="Meiryo UI" panose="020B0604030504040204" pitchFamily="34" charset="-128"/>
                        <a:ea typeface="Meiryo UI" panose="020B0604030504040204" pitchFamily="34" charset="-128"/>
                      </a:endParaRPr>
                    </a:p>
                  </a:txBody>
                  <a:tcPr>
                    <a:solidFill>
                      <a:schemeClr val="accent3">
                        <a:lumMod val="20000"/>
                        <a:lumOff val="80000"/>
                      </a:schemeClr>
                    </a:solidFill>
                  </a:tcPr>
                </a:tc>
                <a:extLst>
                  <a:ext uri="{0D108BD9-81ED-4DB2-BD59-A6C34878D82A}">
                    <a16:rowId xmlns:a16="http://schemas.microsoft.com/office/drawing/2014/main" val="440334663"/>
                  </a:ext>
                </a:extLst>
              </a:tr>
            </a:tbl>
          </a:graphicData>
        </a:graphic>
      </p:graphicFrame>
      <p:sp>
        <p:nvSpPr>
          <p:cNvPr id="10" name="正方形/長方形 9">
            <a:extLst>
              <a:ext uri="{FF2B5EF4-FFF2-40B4-BE49-F238E27FC236}">
                <a16:creationId xmlns:a16="http://schemas.microsoft.com/office/drawing/2014/main" id="{DFFE484F-38C3-FAC9-C3FA-CFB898B29EB5}"/>
              </a:ext>
            </a:extLst>
          </p:cNvPr>
          <p:cNvSpPr/>
          <p:nvPr/>
        </p:nvSpPr>
        <p:spPr>
          <a:xfrm>
            <a:off x="5971482" y="1159734"/>
            <a:ext cx="735982" cy="88094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accent2">
                    <a:lumMod val="50000"/>
                  </a:schemeClr>
                </a:solidFill>
                <a:latin typeface="Meiryo UI" panose="020B0604030504040204" pitchFamily="34" charset="-128"/>
                <a:ea typeface="Meiryo UI" panose="020B0604030504040204" pitchFamily="34" charset="-128"/>
              </a:rPr>
              <a:t>気流</a:t>
            </a:r>
            <a:endParaRPr kumimoji="1" lang="en-US" altLang="ja-JP" b="1">
              <a:solidFill>
                <a:schemeClr val="accent2">
                  <a:lumMod val="50000"/>
                </a:schemeClr>
              </a:solidFill>
              <a:latin typeface="Meiryo UI" panose="020B0604030504040204" pitchFamily="34" charset="-128"/>
              <a:ea typeface="Meiryo UI" panose="020B0604030504040204" pitchFamily="34" charset="-128"/>
            </a:endParaRPr>
          </a:p>
          <a:p>
            <a:pPr algn="ctr"/>
            <a:r>
              <a:rPr kumimoji="1" lang="en-US" altLang="ja-JP" b="1">
                <a:solidFill>
                  <a:schemeClr val="accent2">
                    <a:lumMod val="50000"/>
                  </a:schemeClr>
                </a:solidFill>
                <a:latin typeface="Meiryo UI" panose="020B0604030504040204" pitchFamily="34" charset="-128"/>
                <a:ea typeface="Meiryo UI" panose="020B0604030504040204" pitchFamily="34" charset="-128"/>
              </a:rPr>
              <a:t>(-)</a:t>
            </a:r>
            <a:endParaRPr kumimoji="1" lang="ja-JP" altLang="en-US" b="1">
              <a:solidFill>
                <a:schemeClr val="accent2">
                  <a:lumMod val="50000"/>
                </a:schemeClr>
              </a:solidFill>
              <a:latin typeface="Meiryo UI" panose="020B0604030504040204" pitchFamily="34" charset="-128"/>
              <a:ea typeface="Meiryo UI" panose="020B0604030504040204" pitchFamily="34" charset="-128"/>
            </a:endParaRPr>
          </a:p>
        </p:txBody>
      </p:sp>
      <p:sp>
        <p:nvSpPr>
          <p:cNvPr id="11" name="正方形/長方形 10">
            <a:extLst>
              <a:ext uri="{FF2B5EF4-FFF2-40B4-BE49-F238E27FC236}">
                <a16:creationId xmlns:a16="http://schemas.microsoft.com/office/drawing/2014/main" id="{77A2440E-895D-E6CD-7074-83285CB01DD9}"/>
              </a:ext>
            </a:extLst>
          </p:cNvPr>
          <p:cNvSpPr/>
          <p:nvPr/>
        </p:nvSpPr>
        <p:spPr>
          <a:xfrm>
            <a:off x="6757637" y="1159734"/>
            <a:ext cx="724830" cy="880945"/>
          </a:xfrm>
          <a:prstGeom prst="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accent3">
                    <a:lumMod val="50000"/>
                  </a:schemeClr>
                </a:solidFill>
                <a:latin typeface="Meiryo UI" panose="020B0604030504040204" pitchFamily="34" charset="-128"/>
                <a:ea typeface="Meiryo UI" panose="020B0604030504040204" pitchFamily="34" charset="-128"/>
              </a:rPr>
              <a:t>気流</a:t>
            </a:r>
            <a:r>
              <a:rPr kumimoji="1" lang="en-US" altLang="ja-JP" b="1">
                <a:solidFill>
                  <a:schemeClr val="accent3">
                    <a:lumMod val="50000"/>
                  </a:schemeClr>
                </a:solidFill>
                <a:latin typeface="Meiryo UI" panose="020B0604030504040204" pitchFamily="34" charset="-128"/>
                <a:ea typeface="Meiryo UI" panose="020B0604030504040204" pitchFamily="34" charset="-128"/>
              </a:rPr>
              <a:t>(+)</a:t>
            </a:r>
            <a:endParaRPr kumimoji="1" lang="ja-JP" altLang="en-US" b="1">
              <a:solidFill>
                <a:schemeClr val="accent3">
                  <a:lumMod val="50000"/>
                </a:schemeClr>
              </a:solidFill>
              <a:latin typeface="Meiryo UI" panose="020B0604030504040204" pitchFamily="34" charset="-128"/>
              <a:ea typeface="Meiryo UI" panose="020B0604030504040204" pitchFamily="34" charset="-128"/>
            </a:endParaRPr>
          </a:p>
        </p:txBody>
      </p:sp>
      <p:sp>
        <p:nvSpPr>
          <p:cNvPr id="12" name="正方形/長方形 11">
            <a:extLst>
              <a:ext uri="{FF2B5EF4-FFF2-40B4-BE49-F238E27FC236}">
                <a16:creationId xmlns:a16="http://schemas.microsoft.com/office/drawing/2014/main" id="{DC7A449C-3210-C0AB-F065-D9C4AF414A92}"/>
              </a:ext>
            </a:extLst>
          </p:cNvPr>
          <p:cNvSpPr/>
          <p:nvPr/>
        </p:nvSpPr>
        <p:spPr>
          <a:xfrm>
            <a:off x="7493623" y="1159733"/>
            <a:ext cx="735982" cy="88094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accent2">
                    <a:lumMod val="50000"/>
                  </a:schemeClr>
                </a:solidFill>
                <a:latin typeface="Meiryo UI" panose="020B0604030504040204" pitchFamily="34" charset="-128"/>
                <a:ea typeface="Meiryo UI" panose="020B0604030504040204" pitchFamily="34" charset="-128"/>
              </a:rPr>
              <a:t>気流</a:t>
            </a:r>
            <a:endParaRPr kumimoji="1" lang="en-US" altLang="ja-JP" b="1">
              <a:solidFill>
                <a:schemeClr val="accent2">
                  <a:lumMod val="50000"/>
                </a:schemeClr>
              </a:solidFill>
              <a:latin typeface="Meiryo UI" panose="020B0604030504040204" pitchFamily="34" charset="-128"/>
              <a:ea typeface="Meiryo UI" panose="020B0604030504040204" pitchFamily="34" charset="-128"/>
            </a:endParaRPr>
          </a:p>
          <a:p>
            <a:pPr algn="ctr"/>
            <a:r>
              <a:rPr kumimoji="1" lang="en-US" altLang="ja-JP" b="1">
                <a:solidFill>
                  <a:schemeClr val="accent2">
                    <a:lumMod val="50000"/>
                  </a:schemeClr>
                </a:solidFill>
                <a:latin typeface="Meiryo UI" panose="020B0604030504040204" pitchFamily="34" charset="-128"/>
                <a:ea typeface="Meiryo UI" panose="020B0604030504040204" pitchFamily="34" charset="-128"/>
              </a:rPr>
              <a:t>(-)</a:t>
            </a:r>
            <a:endParaRPr kumimoji="1" lang="ja-JP" altLang="en-US" b="1">
              <a:solidFill>
                <a:schemeClr val="accent2">
                  <a:lumMod val="50000"/>
                </a:schemeClr>
              </a:solidFill>
              <a:latin typeface="Meiryo UI" panose="020B0604030504040204" pitchFamily="34" charset="-128"/>
              <a:ea typeface="Meiryo UI" panose="020B0604030504040204" pitchFamily="34" charset="-128"/>
            </a:endParaRPr>
          </a:p>
        </p:txBody>
      </p:sp>
      <p:sp>
        <p:nvSpPr>
          <p:cNvPr id="13" name="正方形/長方形 12">
            <a:extLst>
              <a:ext uri="{FF2B5EF4-FFF2-40B4-BE49-F238E27FC236}">
                <a16:creationId xmlns:a16="http://schemas.microsoft.com/office/drawing/2014/main" id="{745AC98A-EBF0-06F2-695E-1BB44A244DDB}"/>
              </a:ext>
            </a:extLst>
          </p:cNvPr>
          <p:cNvSpPr/>
          <p:nvPr/>
        </p:nvSpPr>
        <p:spPr>
          <a:xfrm>
            <a:off x="8240760" y="1159733"/>
            <a:ext cx="758273" cy="880945"/>
          </a:xfrm>
          <a:prstGeom prst="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accent3">
                    <a:lumMod val="50000"/>
                  </a:schemeClr>
                </a:solidFill>
                <a:latin typeface="Meiryo UI" panose="020B0604030504040204" pitchFamily="34" charset="-128"/>
                <a:ea typeface="Meiryo UI" panose="020B0604030504040204" pitchFamily="34" charset="-128"/>
              </a:rPr>
              <a:t>気流</a:t>
            </a:r>
            <a:r>
              <a:rPr kumimoji="1" lang="en-US" altLang="ja-JP" b="1">
                <a:solidFill>
                  <a:schemeClr val="accent3">
                    <a:lumMod val="50000"/>
                  </a:schemeClr>
                </a:solidFill>
                <a:latin typeface="Meiryo UI" panose="020B0604030504040204" pitchFamily="34" charset="-128"/>
                <a:ea typeface="Meiryo UI" panose="020B0604030504040204" pitchFamily="34" charset="-128"/>
              </a:rPr>
              <a:t>(+)</a:t>
            </a:r>
            <a:endParaRPr kumimoji="1" lang="ja-JP" altLang="en-US" b="1">
              <a:solidFill>
                <a:schemeClr val="accent3">
                  <a:lumMod val="50000"/>
                </a:schemeClr>
              </a:solidFill>
              <a:latin typeface="Meiryo UI" panose="020B0604030504040204" pitchFamily="34" charset="-128"/>
              <a:ea typeface="Meiryo UI" panose="020B0604030504040204" pitchFamily="34" charset="-128"/>
            </a:endParaRPr>
          </a:p>
        </p:txBody>
      </p:sp>
      <p:graphicFrame>
        <p:nvGraphicFramePr>
          <p:cNvPr id="14" name="表 13">
            <a:extLst>
              <a:ext uri="{FF2B5EF4-FFF2-40B4-BE49-F238E27FC236}">
                <a16:creationId xmlns:a16="http://schemas.microsoft.com/office/drawing/2014/main" id="{5D5F637D-1FF5-73CA-F5E8-D7AA619D1A40}"/>
              </a:ext>
            </a:extLst>
          </p:cNvPr>
          <p:cNvGraphicFramePr>
            <a:graphicFrameLocks noGrp="1"/>
          </p:cNvGraphicFramePr>
          <p:nvPr>
            <p:extLst>
              <p:ext uri="{D42A27DB-BD31-4B8C-83A1-F6EECF244321}">
                <p14:modId xmlns:p14="http://schemas.microsoft.com/office/powerpoint/2010/main" val="2434168378"/>
              </p:ext>
            </p:extLst>
          </p:nvPr>
        </p:nvGraphicFramePr>
        <p:xfrm>
          <a:off x="5962200" y="4224439"/>
          <a:ext cx="3027558" cy="2469944"/>
        </p:xfrm>
        <a:graphic>
          <a:graphicData uri="http://schemas.openxmlformats.org/drawingml/2006/table">
            <a:tbl>
              <a:tblPr firstRow="1" bandRow="1">
                <a:tableStyleId>{5C22544A-7EE6-4342-B048-85BDC9FD1C3A}</a:tableStyleId>
              </a:tblPr>
              <a:tblGrid>
                <a:gridCol w="1513779">
                  <a:extLst>
                    <a:ext uri="{9D8B030D-6E8A-4147-A177-3AD203B41FA5}">
                      <a16:colId xmlns:a16="http://schemas.microsoft.com/office/drawing/2014/main" val="2560007939"/>
                    </a:ext>
                  </a:extLst>
                </a:gridCol>
                <a:gridCol w="1513779">
                  <a:extLst>
                    <a:ext uri="{9D8B030D-6E8A-4147-A177-3AD203B41FA5}">
                      <a16:colId xmlns:a16="http://schemas.microsoft.com/office/drawing/2014/main" val="3318022676"/>
                    </a:ext>
                  </a:extLst>
                </a:gridCol>
              </a:tblGrid>
              <a:tr h="2469944">
                <a:tc>
                  <a:txBody>
                    <a:bodyPr/>
                    <a:lstStyle/>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r>
                        <a:rPr kumimoji="1" lang="en-US" altLang="ja-JP" sz="3200" b="1" dirty="0">
                          <a:solidFill>
                            <a:srgbClr val="C00000"/>
                          </a:solidFill>
                          <a:latin typeface="Meiryo UI" panose="020B0604030504040204" pitchFamily="34" charset="-128"/>
                          <a:ea typeface="Meiryo UI" panose="020B0604030504040204" pitchFamily="34" charset="-128"/>
                        </a:rPr>
                        <a:t>23 25</a:t>
                      </a:r>
                    </a:p>
                  </a:txBody>
                  <a:tcPr>
                    <a:solidFill>
                      <a:schemeClr val="accent3">
                        <a:lumMod val="40000"/>
                        <a:lumOff val="60000"/>
                      </a:schemeClr>
                    </a:solidFill>
                  </a:tcPr>
                </a:tc>
                <a:tc>
                  <a:txBody>
                    <a:bodyPr/>
                    <a:lstStyle/>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endParaRPr kumimoji="1" lang="en-US" altLang="ja-JP" sz="4400" b="1" dirty="0">
                        <a:solidFill>
                          <a:srgbClr val="941651"/>
                        </a:solidFill>
                        <a:latin typeface="Meiryo UI" panose="020B0604030504040204" pitchFamily="34" charset="-128"/>
                        <a:ea typeface="Meiryo UI" panose="020B0604030504040204" pitchFamily="34" charset="-128"/>
                      </a:endParaRPr>
                    </a:p>
                    <a:p>
                      <a:pPr algn="ctr"/>
                      <a:r>
                        <a:rPr kumimoji="1" lang="en-US" altLang="ja-JP" sz="3200" b="1" dirty="0">
                          <a:solidFill>
                            <a:srgbClr val="FF0000"/>
                          </a:solidFill>
                          <a:latin typeface="Meiryo UI" panose="020B0604030504040204" pitchFamily="34" charset="-128"/>
                          <a:ea typeface="Meiryo UI" panose="020B0604030504040204" pitchFamily="34" charset="-128"/>
                        </a:rPr>
                        <a:t>18 20</a:t>
                      </a:r>
                    </a:p>
                  </a:txBody>
                  <a:tcPr>
                    <a:solidFill>
                      <a:srgbClr val="FF8AD8"/>
                    </a:solidFill>
                  </a:tcPr>
                </a:tc>
                <a:extLst>
                  <a:ext uri="{0D108BD9-81ED-4DB2-BD59-A6C34878D82A}">
                    <a16:rowId xmlns:a16="http://schemas.microsoft.com/office/drawing/2014/main" val="2815099187"/>
                  </a:ext>
                </a:extLst>
              </a:tr>
            </a:tbl>
          </a:graphicData>
        </a:graphic>
      </p:graphicFrame>
      <p:cxnSp>
        <p:nvCxnSpPr>
          <p:cNvPr id="15" name="直線コネクタ 14">
            <a:extLst>
              <a:ext uri="{FF2B5EF4-FFF2-40B4-BE49-F238E27FC236}">
                <a16:creationId xmlns:a16="http://schemas.microsoft.com/office/drawing/2014/main" id="{B0128B1A-0087-16A8-76DD-6E3B050E86AE}"/>
              </a:ext>
            </a:extLst>
          </p:cNvPr>
          <p:cNvCxnSpPr>
            <a:cxnSpLocks/>
          </p:cNvCxnSpPr>
          <p:nvPr/>
        </p:nvCxnSpPr>
        <p:spPr>
          <a:xfrm>
            <a:off x="6746490" y="1148582"/>
            <a:ext cx="0" cy="5538695"/>
          </a:xfrm>
          <a:prstGeom prst="line">
            <a:avLst/>
          </a:prstGeom>
          <a:ln w="57150">
            <a:solidFill>
              <a:srgbClr val="009193"/>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419B5D15-D0A9-EED6-0F69-AEC83C57A8F1}"/>
              </a:ext>
            </a:extLst>
          </p:cNvPr>
          <p:cNvCxnSpPr>
            <a:cxnSpLocks/>
          </p:cNvCxnSpPr>
          <p:nvPr/>
        </p:nvCxnSpPr>
        <p:spPr>
          <a:xfrm>
            <a:off x="8240753" y="1137298"/>
            <a:ext cx="0" cy="5538695"/>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766A04E6-44C0-ADDE-EE49-6763365E7AD0}"/>
              </a:ext>
            </a:extLst>
          </p:cNvPr>
          <p:cNvSpPr txBox="1"/>
          <p:nvPr/>
        </p:nvSpPr>
        <p:spPr>
          <a:xfrm>
            <a:off x="3750508" y="6452670"/>
            <a:ext cx="5321585" cy="369332"/>
          </a:xfrm>
          <a:prstGeom prst="rect">
            <a:avLst/>
          </a:prstGeom>
          <a:solidFill>
            <a:schemeClr val="bg1"/>
          </a:solidFill>
        </p:spPr>
        <p:txBody>
          <a:bodyPr wrap="none" rtlCol="0">
            <a:spAutoFit/>
          </a:bodyPr>
          <a:lstStyle/>
          <a:p>
            <a:r>
              <a:rPr kumimoji="1" lang="ja-JP" altLang="en-US">
                <a:latin typeface="Meiryo UI" panose="020B0604030504040204" pitchFamily="34" charset="-128"/>
                <a:ea typeface="Meiryo UI" panose="020B0604030504040204" pitchFamily="34" charset="-128"/>
              </a:rPr>
              <a:t>「</a:t>
            </a:r>
            <a:r>
              <a:rPr kumimoji="1" lang="en-US" altLang="ja-JP">
                <a:latin typeface="Meiryo UI" panose="020B0604030504040204" pitchFamily="34" charset="-128"/>
                <a:ea typeface="Meiryo UI" panose="020B0604030504040204" pitchFamily="34" charset="-128"/>
              </a:rPr>
              <a:t>STOP!</a:t>
            </a:r>
            <a:r>
              <a:rPr kumimoji="1" lang="ja-JP" altLang="en-US">
                <a:latin typeface="Meiryo UI" panose="020B0604030504040204" pitchFamily="34" charset="-128"/>
                <a:ea typeface="Meiryo UI" panose="020B0604030504040204" pitchFamily="34" charset="-128"/>
              </a:rPr>
              <a:t>熱中症　クールワークキャンペーン」実施要綱より</a:t>
            </a:r>
          </a:p>
        </p:txBody>
      </p:sp>
      <p:sp>
        <p:nvSpPr>
          <p:cNvPr id="18" name="正方形/長方形 17">
            <a:extLst>
              <a:ext uri="{FF2B5EF4-FFF2-40B4-BE49-F238E27FC236}">
                <a16:creationId xmlns:a16="http://schemas.microsoft.com/office/drawing/2014/main" id="{2793E448-EDED-125F-5296-4EE29F398A2D}"/>
              </a:ext>
            </a:extLst>
          </p:cNvPr>
          <p:cNvSpPr/>
          <p:nvPr/>
        </p:nvSpPr>
        <p:spPr>
          <a:xfrm>
            <a:off x="6192615" y="3750939"/>
            <a:ext cx="2566728" cy="954107"/>
          </a:xfrm>
          <a:prstGeom prst="rect">
            <a:avLst/>
          </a:prstGeom>
          <a:gradFill>
            <a:gsLst>
              <a:gs pos="0">
                <a:schemeClr val="accent2">
                  <a:lumMod val="20000"/>
                  <a:lumOff val="80000"/>
                </a:schemeClr>
              </a:gs>
              <a:gs pos="99000">
                <a:schemeClr val="accent5">
                  <a:lumMod val="20000"/>
                  <a:lumOff val="80000"/>
                </a:schemeClr>
              </a:gs>
            </a:gsLst>
            <a:lin ang="5400000" scaled="1"/>
          </a:gradFill>
        </p:spPr>
        <p:txBody>
          <a:bodyPr wrap="none">
            <a:spAutoFit/>
          </a:bodyPr>
          <a:lstStyle/>
          <a:p>
            <a:r>
              <a:rPr lang="ja-JP" altLang="en-US" sz="2800">
                <a:solidFill>
                  <a:srgbClr val="3E332C"/>
                </a:solidFill>
                <a:latin typeface="Meiryo UI" panose="020B0604030504040204" pitchFamily="34" charset="-128"/>
                <a:ea typeface="Meiryo UI" panose="020B0604030504040204" pitchFamily="34" charset="-128"/>
              </a:rPr>
              <a:t>強い生活活動で</a:t>
            </a:r>
            <a:endParaRPr lang="en-US" altLang="ja-JP" sz="2800" dirty="0">
              <a:solidFill>
                <a:srgbClr val="3E332C"/>
              </a:solidFill>
              <a:latin typeface="Meiryo UI" panose="020B0604030504040204" pitchFamily="34" charset="-128"/>
              <a:ea typeface="Meiryo UI" panose="020B0604030504040204" pitchFamily="34" charset="-128"/>
            </a:endParaRPr>
          </a:p>
          <a:p>
            <a:r>
              <a:rPr lang="ja-JP" altLang="en-US" sz="2800">
                <a:solidFill>
                  <a:srgbClr val="3E332C"/>
                </a:solidFill>
                <a:latin typeface="Meiryo UI" panose="020B0604030504040204" pitchFamily="34" charset="-128"/>
                <a:ea typeface="Meiryo UI" panose="020B0604030504040204" pitchFamily="34" charset="-128"/>
              </a:rPr>
              <a:t>おこる危険性</a:t>
            </a:r>
            <a:endParaRPr lang="ja-JP" altLang="en-US" sz="28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84751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animBg="1"/>
      <p:bldP spid="7" grpId="0" animBg="1"/>
      <p:bldP spid="8" grpId="0" animBg="1"/>
      <p:bldP spid="10" grpId="0" animBg="1"/>
      <p:bldP spid="11" grpId="0" animBg="1"/>
      <p:bldP spid="12" grpId="0" animBg="1"/>
      <p:bldP spid="13"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1AB4546-7C45-2028-3E96-1E1924FBAB82}"/>
              </a:ext>
            </a:extLst>
          </p:cNvPr>
          <p:cNvSpPr txBox="1"/>
          <p:nvPr/>
        </p:nvSpPr>
        <p:spPr>
          <a:xfrm>
            <a:off x="2540834" y="111512"/>
            <a:ext cx="4062331" cy="1200329"/>
          </a:xfrm>
          <a:prstGeom prst="rect">
            <a:avLst/>
          </a:prstGeom>
          <a:noFill/>
        </p:spPr>
        <p:txBody>
          <a:bodyPr wrap="none" rtlCol="0">
            <a:spAutoFit/>
          </a:bodyPr>
          <a:lstStyle/>
          <a:p>
            <a:r>
              <a:rPr kumimoji="1" lang="ja-JP" altLang="en-US" sz="3600" b="1">
                <a:solidFill>
                  <a:srgbClr val="7030A0"/>
                </a:solidFill>
                <a:latin typeface="Meiryo UI" panose="020B0604030504040204" pitchFamily="34" charset="-128"/>
                <a:ea typeface="Meiryo UI" panose="020B0604030504040204" pitchFamily="34" charset="-128"/>
              </a:rPr>
              <a:t>暑さに慣れましょう！</a:t>
            </a:r>
            <a:endParaRPr kumimoji="1" lang="en-US" altLang="ja-JP" sz="3600" b="1" dirty="0">
              <a:solidFill>
                <a:srgbClr val="7030A0"/>
              </a:solidFill>
              <a:latin typeface="Meiryo UI" panose="020B0604030504040204" pitchFamily="34" charset="-128"/>
              <a:ea typeface="Meiryo UI" panose="020B0604030504040204" pitchFamily="34" charset="-128"/>
            </a:endParaRPr>
          </a:p>
          <a:p>
            <a:pPr algn="ctr"/>
            <a:r>
              <a:rPr kumimoji="1" lang="en-US" altLang="ja-JP" sz="3600" b="1" dirty="0">
                <a:solidFill>
                  <a:srgbClr val="7030A0"/>
                </a:solidFill>
                <a:latin typeface="Meiryo UI" panose="020B0604030504040204" pitchFamily="34" charset="-128"/>
                <a:ea typeface="Meiryo UI" panose="020B0604030504040204" pitchFamily="34" charset="-128"/>
              </a:rPr>
              <a:t>〜</a:t>
            </a:r>
            <a:r>
              <a:rPr kumimoji="1" lang="ja-JP" altLang="en-US" sz="3600" b="1">
                <a:solidFill>
                  <a:srgbClr val="7030A0"/>
                </a:solidFill>
                <a:latin typeface="Meiryo UI" panose="020B0604030504040204" pitchFamily="34" charset="-128"/>
                <a:ea typeface="Meiryo UI" panose="020B0604030504040204" pitchFamily="34" charset="-128"/>
              </a:rPr>
              <a:t>暑熱順化</a:t>
            </a:r>
            <a:r>
              <a:rPr kumimoji="1" lang="en-US" altLang="ja-JP" sz="3600" b="1" dirty="0">
                <a:solidFill>
                  <a:srgbClr val="7030A0"/>
                </a:solidFill>
                <a:latin typeface="Meiryo UI" panose="020B0604030504040204" pitchFamily="34" charset="-128"/>
                <a:ea typeface="Meiryo UI" panose="020B0604030504040204" pitchFamily="34" charset="-128"/>
              </a:rPr>
              <a:t>〜</a:t>
            </a:r>
          </a:p>
        </p:txBody>
      </p:sp>
      <p:pic>
        <p:nvPicPr>
          <p:cNvPr id="3" name="図 2">
            <a:extLst>
              <a:ext uri="{FF2B5EF4-FFF2-40B4-BE49-F238E27FC236}">
                <a16:creationId xmlns:a16="http://schemas.microsoft.com/office/drawing/2014/main" id="{CF603626-F762-7BB3-81FB-131C66B3059E}"/>
              </a:ext>
            </a:extLst>
          </p:cNvPr>
          <p:cNvPicPr>
            <a:picLocks noChangeAspect="1"/>
          </p:cNvPicPr>
          <p:nvPr/>
        </p:nvPicPr>
        <p:blipFill rotWithShape="1">
          <a:blip r:embed="rId3"/>
          <a:srcRect l="23423" t="12601" r="45743" b="7561"/>
          <a:stretch/>
        </p:blipFill>
        <p:spPr>
          <a:xfrm rot="5400000">
            <a:off x="3384397" y="-1915042"/>
            <a:ext cx="2375205" cy="8703178"/>
          </a:xfrm>
          <a:prstGeom prst="rect">
            <a:avLst/>
          </a:prstGeom>
          <a:ln w="38100">
            <a:solidFill>
              <a:srgbClr val="FF40FF"/>
            </a:solidFill>
          </a:ln>
        </p:spPr>
      </p:pic>
      <p:sp>
        <p:nvSpPr>
          <p:cNvPr id="4" name="テキスト ボックス 3">
            <a:extLst>
              <a:ext uri="{FF2B5EF4-FFF2-40B4-BE49-F238E27FC236}">
                <a16:creationId xmlns:a16="http://schemas.microsoft.com/office/drawing/2014/main" id="{99D392AF-D370-A41B-1DBE-8113D50AD60C}"/>
              </a:ext>
            </a:extLst>
          </p:cNvPr>
          <p:cNvSpPr txBox="1"/>
          <p:nvPr/>
        </p:nvSpPr>
        <p:spPr>
          <a:xfrm>
            <a:off x="286544" y="3738769"/>
            <a:ext cx="7816563" cy="1569660"/>
          </a:xfrm>
          <a:prstGeom prst="rect">
            <a:avLst/>
          </a:prstGeom>
          <a:noFill/>
        </p:spPr>
        <p:txBody>
          <a:bodyPr wrap="none" rtlCol="0">
            <a:spAutoFit/>
          </a:bodyPr>
          <a:lstStyle/>
          <a:p>
            <a:pPr marL="342900" indent="-342900">
              <a:buFont typeface="Wingdings" pitchFamily="2" charset="2"/>
              <a:buChar char="ü"/>
            </a:pPr>
            <a:r>
              <a:rPr kumimoji="1" lang="ja-JP" altLang="en-US" sz="2400">
                <a:latin typeface="Meiryo UI" panose="020B0604030504040204" pitchFamily="34" charset="-128"/>
                <a:ea typeface="Meiryo UI" panose="020B0604030504040204" pitchFamily="34" charset="-128"/>
              </a:rPr>
              <a:t>梅雨明けは一気に暑さが増すので早めに取りかかりましょう！</a:t>
            </a:r>
            <a:endParaRPr kumimoji="1"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ü"/>
            </a:pPr>
            <a:r>
              <a:rPr kumimoji="1" lang="ja-JP" altLang="en-US" sz="2400">
                <a:latin typeface="Meiryo UI" panose="020B0604030504040204" pitchFamily="34" charset="-128"/>
                <a:ea typeface="Meiryo UI" panose="020B0604030504040204" pitchFamily="34" charset="-128"/>
              </a:rPr>
              <a:t>休み明けは体が元に戻ってしまうので注意！</a:t>
            </a:r>
            <a:endParaRPr kumimoji="1"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ü"/>
            </a:pPr>
            <a:r>
              <a:rPr kumimoji="1" lang="ja-JP" altLang="en-US" sz="2400">
                <a:latin typeface="Meiryo UI" panose="020B0604030504040204" pitchFamily="34" charset="-128"/>
                <a:ea typeface="Meiryo UI" panose="020B0604030504040204" pitchFamily="34" charset="-128"/>
              </a:rPr>
              <a:t>無理ない程度に体を外気に慣らしましょう</a:t>
            </a:r>
            <a:endParaRPr kumimoji="1"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ü"/>
            </a:pPr>
            <a:r>
              <a:rPr kumimoji="1" lang="ja-JP" altLang="en-US" sz="2400">
                <a:latin typeface="Meiryo UI" panose="020B0604030504040204" pitchFamily="34" charset="-128"/>
                <a:ea typeface="Meiryo UI" panose="020B0604030504040204" pitchFamily="34" charset="-128"/>
              </a:rPr>
              <a:t>入浴</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湯船にしっかりつかる</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も効果的と言われております</a:t>
            </a:r>
          </a:p>
        </p:txBody>
      </p:sp>
      <p:pic>
        <p:nvPicPr>
          <p:cNvPr id="9218" name="Picture 2" descr="ジョギングをする男性のイラスト">
            <a:hlinkClick r:id="rId4"/>
            <a:extLst>
              <a:ext uri="{FF2B5EF4-FFF2-40B4-BE49-F238E27FC236}">
                <a16:creationId xmlns:a16="http://schemas.microsoft.com/office/drawing/2014/main" id="{54DBC593-A178-509C-AF4C-5E3B60E597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2625" y="4237464"/>
            <a:ext cx="1640964" cy="245326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548F96FF-3896-7B19-C415-438D718B66AF}"/>
              </a:ext>
            </a:extLst>
          </p:cNvPr>
          <p:cNvSpPr txBox="1"/>
          <p:nvPr/>
        </p:nvSpPr>
        <p:spPr>
          <a:xfrm>
            <a:off x="403691" y="5464098"/>
            <a:ext cx="6761787" cy="1107996"/>
          </a:xfrm>
          <a:prstGeom prst="rect">
            <a:avLst/>
          </a:prstGeom>
          <a:solidFill>
            <a:schemeClr val="bg1"/>
          </a:solidFill>
          <a:ln w="38100">
            <a:solidFill>
              <a:srgbClr val="FF0000"/>
            </a:solidFill>
          </a:ln>
        </p:spPr>
        <p:txBody>
          <a:bodyPr wrap="none" rtlCol="0">
            <a:spAutoFit/>
          </a:bodyPr>
          <a:lstStyle/>
          <a:p>
            <a:r>
              <a:rPr kumimoji="1" lang="ja-JP" altLang="en-US" sz="2200">
                <a:latin typeface="Meiryo UI" panose="020B0604030504040204" pitchFamily="34" charset="-128"/>
                <a:ea typeface="Meiryo UI" panose="020B0604030504040204" pitchFamily="34" charset="-128"/>
              </a:rPr>
              <a:t>適度な運動　（目安：</a:t>
            </a:r>
            <a:r>
              <a:rPr kumimoji="1" lang="en-US" altLang="ja-JP" sz="2200" dirty="0">
                <a:latin typeface="Meiryo UI" panose="020B0604030504040204" pitchFamily="34" charset="-128"/>
                <a:ea typeface="Meiryo UI" panose="020B0604030504040204" pitchFamily="34" charset="-128"/>
              </a:rPr>
              <a:t>15−30</a:t>
            </a:r>
            <a:r>
              <a:rPr kumimoji="1" lang="ja-JP" altLang="en-US" sz="2200">
                <a:latin typeface="Meiryo UI" panose="020B0604030504040204" pitchFamily="34" charset="-128"/>
                <a:ea typeface="Meiryo UI" panose="020B0604030504040204" pitchFamily="34" charset="-128"/>
              </a:rPr>
              <a:t>分くらい）</a:t>
            </a:r>
            <a:endParaRPr kumimoji="1" lang="en-US" altLang="ja-JP" sz="2200" dirty="0">
              <a:latin typeface="Meiryo UI" panose="020B0604030504040204" pitchFamily="34" charset="-128"/>
              <a:ea typeface="Meiryo UI" panose="020B0604030504040204" pitchFamily="34" charset="-128"/>
            </a:endParaRPr>
          </a:p>
          <a:p>
            <a:r>
              <a:rPr kumimoji="1" lang="ja-JP" altLang="en-US" sz="2200">
                <a:latin typeface="Meiryo UI" panose="020B0604030504040204" pitchFamily="34" charset="-128"/>
                <a:ea typeface="Meiryo UI" panose="020B0604030504040204" pitchFamily="34" charset="-128"/>
              </a:rPr>
              <a:t>歩く、軽いジョギング、ストレッチ、筋トレ、自転車　など</a:t>
            </a:r>
            <a:endParaRPr kumimoji="1" lang="en-US" altLang="ja-JP" sz="2200" dirty="0">
              <a:latin typeface="Meiryo UI" panose="020B0604030504040204" pitchFamily="34" charset="-128"/>
              <a:ea typeface="Meiryo UI" panose="020B0604030504040204" pitchFamily="34" charset="-128"/>
            </a:endParaRPr>
          </a:p>
          <a:p>
            <a:r>
              <a:rPr kumimoji="1" lang="en-US" altLang="ja-JP" sz="2200" dirty="0">
                <a:latin typeface="Meiryo UI" panose="020B0604030504040204" pitchFamily="34" charset="-128"/>
                <a:ea typeface="Meiryo UI" panose="020B0604030504040204" pitchFamily="34" charset="-128"/>
              </a:rPr>
              <a:t>※※※</a:t>
            </a:r>
            <a:r>
              <a:rPr kumimoji="1" lang="ja-JP" altLang="en-US" sz="2200" b="1" u="sng">
                <a:solidFill>
                  <a:srgbClr val="FF0000"/>
                </a:solidFill>
                <a:latin typeface="Meiryo UI" panose="020B0604030504040204" pitchFamily="34" charset="-128"/>
                <a:ea typeface="Meiryo UI" panose="020B0604030504040204" pitchFamily="34" charset="-128"/>
              </a:rPr>
              <a:t>くれぐれも無理のない範囲</a:t>
            </a:r>
            <a:r>
              <a:rPr kumimoji="1" lang="ja-JP" altLang="en-US" sz="2200">
                <a:latin typeface="Meiryo UI" panose="020B0604030504040204" pitchFamily="34" charset="-128"/>
                <a:ea typeface="Meiryo UI" panose="020B0604030504040204" pitchFamily="34" charset="-128"/>
              </a:rPr>
              <a:t>で継続的に行ってください</a:t>
            </a:r>
          </a:p>
        </p:txBody>
      </p:sp>
    </p:spTree>
    <p:extLst>
      <p:ext uri="{BB962C8B-B14F-4D97-AF65-F5344CB8AC3E}">
        <p14:creationId xmlns:p14="http://schemas.microsoft.com/office/powerpoint/2010/main" val="351378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59E5D40-84DF-90BD-0925-B87D1BAFF5A5}"/>
              </a:ext>
            </a:extLst>
          </p:cNvPr>
          <p:cNvSpPr/>
          <p:nvPr/>
        </p:nvSpPr>
        <p:spPr>
          <a:xfrm>
            <a:off x="3257377" y="140533"/>
            <a:ext cx="2629246" cy="769441"/>
          </a:xfrm>
          <a:prstGeom prst="rect">
            <a:avLst/>
          </a:prstGeom>
        </p:spPr>
        <p:txBody>
          <a:bodyPr wrap="none">
            <a:spAutoFit/>
          </a:bodyPr>
          <a:lstStyle/>
          <a:p>
            <a:r>
              <a:rPr lang="ja-JP" altLang="en-US" sz="4400" b="1">
                <a:solidFill>
                  <a:srgbClr val="002060"/>
                </a:solidFill>
                <a:latin typeface="Meiryo UI" panose="020B0604030504040204" pitchFamily="34" charset="-128"/>
                <a:ea typeface="Meiryo UI" panose="020B0604030504040204" pitchFamily="34" charset="-128"/>
              </a:rPr>
              <a:t>健康管理 </a:t>
            </a:r>
          </a:p>
        </p:txBody>
      </p:sp>
      <p:sp>
        <p:nvSpPr>
          <p:cNvPr id="5" name="正方形/長方形 4">
            <a:extLst>
              <a:ext uri="{FF2B5EF4-FFF2-40B4-BE49-F238E27FC236}">
                <a16:creationId xmlns:a16="http://schemas.microsoft.com/office/drawing/2014/main" id="{9A5C34F5-244E-7BEF-18F2-8D81F106E7D1}"/>
              </a:ext>
            </a:extLst>
          </p:cNvPr>
          <p:cNvSpPr/>
          <p:nvPr/>
        </p:nvSpPr>
        <p:spPr>
          <a:xfrm>
            <a:off x="153715" y="1119822"/>
            <a:ext cx="5261377" cy="2616101"/>
          </a:xfrm>
          <a:prstGeom prst="rect">
            <a:avLst/>
          </a:prstGeom>
          <a:gradFill>
            <a:gsLst>
              <a:gs pos="0">
                <a:schemeClr val="bg1"/>
              </a:gs>
              <a:gs pos="100000">
                <a:schemeClr val="accent5">
                  <a:lumMod val="20000"/>
                  <a:lumOff val="80000"/>
                </a:schemeClr>
              </a:gs>
            </a:gsLst>
            <a:lin ang="2700000" scaled="1"/>
          </a:gradFill>
        </p:spPr>
        <p:txBody>
          <a:bodyPr wrap="none">
            <a:spAutoFit/>
          </a:bodyPr>
          <a:lstStyle/>
          <a:p>
            <a:pPr marL="285750" indent="-285750">
              <a:buFont typeface="Wingdings" pitchFamily="2" charset="2"/>
              <a:buChar char="u"/>
            </a:pPr>
            <a:r>
              <a:rPr lang="ja-JP" altLang="en-US" sz="2800" b="1">
                <a:solidFill>
                  <a:srgbClr val="941651"/>
                </a:solidFill>
                <a:latin typeface="Meiryo UI" panose="020B0604030504040204" pitchFamily="34" charset="-128"/>
                <a:ea typeface="Meiryo UI" panose="020B0604030504040204" pitchFamily="34" charset="-128"/>
              </a:rPr>
              <a:t>健康診断結果に基づく対応など</a:t>
            </a:r>
            <a:endParaRPr lang="en-US" altLang="ja-JP" sz="2800" b="1" dirty="0">
              <a:solidFill>
                <a:srgbClr val="941651"/>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lang="ja-JP" altLang="en-US" sz="2800" b="1">
                <a:solidFill>
                  <a:srgbClr val="941651"/>
                </a:solidFill>
                <a:latin typeface="Meiryo UI" panose="020B0604030504040204" pitchFamily="34" charset="-128"/>
                <a:ea typeface="Meiryo UI" panose="020B0604030504040204" pitchFamily="34" charset="-128"/>
              </a:rPr>
              <a:t>日常の健康管理など</a:t>
            </a:r>
            <a:endParaRPr lang="en-US" altLang="ja-JP" sz="2800" b="1" dirty="0">
              <a:solidFill>
                <a:srgbClr val="941651"/>
              </a:solidFill>
              <a:latin typeface="Meiryo UI" panose="020B0604030504040204" pitchFamily="34" charset="-128"/>
              <a:ea typeface="Meiryo UI" panose="020B0604030504040204" pitchFamily="34" charset="-128"/>
            </a:endParaRPr>
          </a:p>
          <a:p>
            <a:r>
              <a:rPr lang="ja-JP" altLang="en-US" sz="2000" b="1">
                <a:solidFill>
                  <a:srgbClr val="941651"/>
                </a:solidFill>
                <a:latin typeface="Meiryo UI" panose="020B0604030504040204" pitchFamily="34" charset="-128"/>
                <a:ea typeface="Meiryo UI" panose="020B0604030504040204" pitchFamily="34" charset="-128"/>
              </a:rPr>
              <a:t>　　</a:t>
            </a:r>
            <a:r>
              <a:rPr lang="ja-JP" altLang="en-US" sz="2400" b="1">
                <a:latin typeface="Meiryo UI" panose="020B0604030504040204" pitchFamily="34" charset="-128"/>
                <a:ea typeface="Meiryo UI" panose="020B0604030504040204" pitchFamily="34" charset="-128"/>
              </a:rPr>
              <a:t>高温多湿作業場所</a:t>
            </a:r>
            <a:r>
              <a:rPr lang="en-US" altLang="ja-JP" sz="2400" b="1" dirty="0">
                <a:latin typeface="Meiryo UI" panose="020B0604030504040204" pitchFamily="34" charset="-128"/>
                <a:ea typeface="Meiryo UI" panose="020B0604030504040204" pitchFamily="34" charset="-128"/>
              </a:rPr>
              <a:t>*</a:t>
            </a:r>
            <a:r>
              <a:rPr lang="ja-JP" altLang="en-US" sz="2400" b="1">
                <a:latin typeface="Meiryo UI" panose="020B0604030504040204" pitchFamily="34" charset="-128"/>
                <a:ea typeface="Meiryo UI" panose="020B0604030504040204" pitchFamily="34" charset="-128"/>
              </a:rPr>
              <a:t>での労働の可否</a:t>
            </a:r>
            <a:endParaRPr lang="en-US" altLang="ja-JP" sz="2000" b="1" dirty="0">
              <a:latin typeface="Meiryo UI" panose="020B0604030504040204" pitchFamily="34" charset="-128"/>
              <a:ea typeface="Meiryo UI" panose="020B0604030504040204" pitchFamily="34" charset="-128"/>
            </a:endParaRPr>
          </a:p>
          <a:p>
            <a:pPr marL="285750" indent="-285750">
              <a:buFont typeface="Wingdings" pitchFamily="2" charset="2"/>
              <a:buChar char="u"/>
            </a:pPr>
            <a:r>
              <a:rPr lang="ja-JP" altLang="en-US" sz="2800" b="1">
                <a:solidFill>
                  <a:srgbClr val="941651"/>
                </a:solidFill>
                <a:latin typeface="Meiryo UI" panose="020B0604030504040204" pitchFamily="34" charset="-128"/>
                <a:ea typeface="Meiryo UI" panose="020B0604030504040204" pitchFamily="34" charset="-128"/>
              </a:rPr>
              <a:t>労働者の健康状態の確認  </a:t>
            </a:r>
          </a:p>
          <a:p>
            <a:pPr marL="285750" indent="-285750">
              <a:buFont typeface="Wingdings" pitchFamily="2" charset="2"/>
              <a:buChar char="u"/>
            </a:pPr>
            <a:r>
              <a:rPr lang="ja-JP" altLang="en-US" sz="2800" b="1">
                <a:solidFill>
                  <a:srgbClr val="941651"/>
                </a:solidFill>
                <a:latin typeface="Meiryo UI" panose="020B0604030504040204" pitchFamily="34" charset="-128"/>
                <a:ea typeface="Meiryo UI" panose="020B0604030504040204" pitchFamily="34" charset="-128"/>
              </a:rPr>
              <a:t>身体の状況の確認</a:t>
            </a:r>
            <a:endParaRPr lang="en-US" altLang="ja-JP" sz="2800" b="1" dirty="0">
              <a:solidFill>
                <a:srgbClr val="941651"/>
              </a:solidFill>
              <a:latin typeface="Meiryo UI" panose="020B0604030504040204" pitchFamily="34" charset="-128"/>
              <a:ea typeface="Meiryo UI" panose="020B0604030504040204" pitchFamily="34" charset="-128"/>
            </a:endParaRPr>
          </a:p>
          <a:p>
            <a:r>
              <a:rPr lang="ja-JP" altLang="en-US" sz="2800" b="1">
                <a:solidFill>
                  <a:srgbClr val="941651"/>
                </a:solidFill>
                <a:latin typeface="Meiryo UI" panose="020B0604030504040204" pitchFamily="34" charset="-128"/>
                <a:ea typeface="Meiryo UI" panose="020B0604030504040204" pitchFamily="34" charset="-128"/>
              </a:rPr>
              <a:t>　</a:t>
            </a:r>
            <a:r>
              <a:rPr lang="en-US" altLang="ja-JP" sz="2800" b="1" dirty="0">
                <a:solidFill>
                  <a:srgbClr val="941651"/>
                </a:solidFill>
                <a:latin typeface="Meiryo UI" panose="020B0604030504040204" pitchFamily="34" charset="-128"/>
                <a:ea typeface="Meiryo UI" panose="020B0604030504040204" pitchFamily="34" charset="-128"/>
              </a:rPr>
              <a:t> </a:t>
            </a:r>
            <a:r>
              <a:rPr lang="ja-JP" altLang="en-US" sz="2400" b="1">
                <a:latin typeface="Meiryo UI" panose="020B0604030504040204" pitchFamily="34" charset="-128"/>
                <a:ea typeface="Meiryo UI" panose="020B0604030504040204" pitchFamily="34" charset="-128"/>
              </a:rPr>
              <a:t>発熱、下痢、など体調不良がないか</a:t>
            </a:r>
            <a:endParaRPr lang="en-US" altLang="ja-JP" sz="2800" b="1" dirty="0">
              <a:latin typeface="Meiryo UI" panose="020B0604030504040204" pitchFamily="34" charset="-128"/>
              <a:ea typeface="Meiryo UI" panose="020B0604030504040204" pitchFamily="34" charset="-128"/>
            </a:endParaRPr>
          </a:p>
        </p:txBody>
      </p:sp>
      <p:sp>
        <p:nvSpPr>
          <p:cNvPr id="6" name="正方形/長方形 5">
            <a:extLst>
              <a:ext uri="{FF2B5EF4-FFF2-40B4-BE49-F238E27FC236}">
                <a16:creationId xmlns:a16="http://schemas.microsoft.com/office/drawing/2014/main" id="{CADEBA48-A181-818F-B203-AE4657BB7A19}"/>
              </a:ext>
            </a:extLst>
          </p:cNvPr>
          <p:cNvSpPr/>
          <p:nvPr/>
        </p:nvSpPr>
        <p:spPr>
          <a:xfrm>
            <a:off x="5415092" y="1142021"/>
            <a:ext cx="3575193" cy="2677656"/>
          </a:xfrm>
          <a:prstGeom prst="rect">
            <a:avLst/>
          </a:prstGeom>
          <a:blipFill dpi="0" rotWithShape="1">
            <a:blip r:embed="rId3">
              <a:alphaModFix amt="70000"/>
            </a:blip>
            <a:srcRect/>
            <a:tile tx="0" ty="0" sx="100000" sy="100000" flip="none" algn="tl"/>
          </a:blipFill>
          <a:ln w="28575">
            <a:solidFill>
              <a:srgbClr val="FF2F92"/>
            </a:solidFill>
          </a:ln>
        </p:spPr>
        <p:txBody>
          <a:bodyPr wrap="square">
            <a:spAutoFit/>
          </a:bodyPr>
          <a:lstStyle/>
          <a:p>
            <a:r>
              <a:rPr lang="ja-JP" altLang="en-US" sz="2400">
                <a:latin typeface="Meiryo UI" panose="020B0604030504040204" pitchFamily="34" charset="-128"/>
                <a:ea typeface="Meiryo UI" panose="020B0604030504040204" pitchFamily="34" charset="-128"/>
              </a:rPr>
              <a:t>作業開始前・作業中の</a:t>
            </a:r>
            <a:endParaRPr lang="en-US" altLang="ja-JP" sz="2400" dirty="0">
              <a:latin typeface="Meiryo UI" panose="020B0604030504040204" pitchFamily="34" charset="-128"/>
              <a:ea typeface="Meiryo UI" panose="020B0604030504040204" pitchFamily="34" charset="-128"/>
            </a:endParaRPr>
          </a:p>
          <a:p>
            <a:r>
              <a:rPr lang="ja-JP" altLang="en-US" sz="2400" b="1" u="sng">
                <a:solidFill>
                  <a:srgbClr val="FF40FF"/>
                </a:solidFill>
                <a:latin typeface="Meiryo UI" panose="020B0604030504040204" pitchFamily="34" charset="-128"/>
                <a:ea typeface="Meiryo UI" panose="020B0604030504040204" pitchFamily="34" charset="-128"/>
              </a:rPr>
              <a:t>巡視</a:t>
            </a:r>
            <a:r>
              <a:rPr lang="ja-JP" altLang="en-US" sz="2400">
                <a:latin typeface="Meiryo UI" panose="020B0604030504040204" pitchFamily="34" charset="-128"/>
                <a:ea typeface="Meiryo UI" panose="020B0604030504040204" pitchFamily="34" charset="-128"/>
              </a:rPr>
              <a:t>、お互いの健康状態について留意させるなどに</a:t>
            </a:r>
            <a:endParaRPr lang="en-US" altLang="ja-JP" sz="2400" dirty="0">
              <a:latin typeface="Meiryo UI" panose="020B0604030504040204" pitchFamily="34" charset="-128"/>
              <a:ea typeface="Meiryo UI" panose="020B0604030504040204" pitchFamily="34" charset="-128"/>
            </a:endParaRPr>
          </a:p>
          <a:p>
            <a:r>
              <a:rPr lang="ja-JP" altLang="en-US" sz="2400">
                <a:latin typeface="Meiryo UI" panose="020B0604030504040204" pitchFamily="34" charset="-128"/>
                <a:ea typeface="Meiryo UI" panose="020B0604030504040204" pitchFamily="34" charset="-128"/>
              </a:rPr>
              <a:t>よって、</a:t>
            </a:r>
            <a:r>
              <a:rPr lang="ja-JP" altLang="en-US" sz="2400" b="1" u="sng">
                <a:solidFill>
                  <a:srgbClr val="FF40FF"/>
                </a:solidFill>
                <a:latin typeface="Meiryo UI" panose="020B0604030504040204" pitchFamily="34" charset="-128"/>
                <a:ea typeface="Meiryo UI" panose="020B0604030504040204" pitchFamily="34" charset="-128"/>
              </a:rPr>
              <a:t>労働者の健康状態を確認</a:t>
            </a:r>
            <a:r>
              <a:rPr lang="ja-JP" altLang="en-US" sz="2400">
                <a:latin typeface="Meiryo UI" panose="020B0604030504040204" pitchFamily="34" charset="-128"/>
                <a:ea typeface="Meiryo UI" panose="020B0604030504040204" pitchFamily="34" charset="-128"/>
              </a:rPr>
              <a:t>すること。</a:t>
            </a:r>
            <a:endParaRPr lang="en-US" altLang="ja-JP" sz="2400" dirty="0">
              <a:latin typeface="Meiryo UI" panose="020B0604030504040204" pitchFamily="34" charset="-128"/>
              <a:ea typeface="Meiryo UI" panose="020B0604030504040204" pitchFamily="34" charset="-128"/>
            </a:endParaRPr>
          </a:p>
          <a:p>
            <a:r>
              <a:rPr lang="ja-JP" altLang="en-US" sz="2400">
                <a:latin typeface="Meiryo UI" panose="020B0604030504040204" pitchFamily="34" charset="-128"/>
                <a:ea typeface="Meiryo UI" panose="020B0604030504040204" pitchFamily="34" charset="-128"/>
              </a:rPr>
              <a:t>また、</a:t>
            </a:r>
            <a:r>
              <a:rPr lang="ja-JP" altLang="en-US" sz="2400" b="1" u="sng">
                <a:solidFill>
                  <a:srgbClr val="FF0000"/>
                </a:solidFill>
                <a:latin typeface="Meiryo UI" panose="020B0604030504040204" pitchFamily="34" charset="-128"/>
                <a:ea typeface="Meiryo UI" panose="020B0604030504040204" pitchFamily="34" charset="-128"/>
              </a:rPr>
              <a:t>作業効率の低下が</a:t>
            </a:r>
            <a:endParaRPr lang="en-US" altLang="ja-JP" sz="2400" b="1" u="sng" dirty="0">
              <a:solidFill>
                <a:srgbClr val="FF0000"/>
              </a:solidFill>
              <a:latin typeface="Meiryo UI" panose="020B0604030504040204" pitchFamily="34" charset="-128"/>
              <a:ea typeface="Meiryo UI" panose="020B0604030504040204" pitchFamily="34" charset="-128"/>
            </a:endParaRPr>
          </a:p>
          <a:p>
            <a:r>
              <a:rPr lang="ja-JP" altLang="en-US" sz="2400" b="1" u="sng">
                <a:solidFill>
                  <a:srgbClr val="FF0000"/>
                </a:solidFill>
                <a:latin typeface="Meiryo UI" panose="020B0604030504040204" pitchFamily="34" charset="-128"/>
                <a:ea typeface="Meiryo UI" panose="020B0604030504040204" pitchFamily="34" charset="-128"/>
              </a:rPr>
              <a:t>ないか</a:t>
            </a:r>
            <a:r>
              <a:rPr lang="ja-JP" altLang="en-US" sz="2400">
                <a:latin typeface="Meiryo UI" panose="020B0604030504040204" pitchFamily="34" charset="-128"/>
                <a:ea typeface="Meiryo UI" panose="020B0604030504040204" pitchFamily="34" charset="-128"/>
              </a:rPr>
              <a:t>についてもチェック！</a:t>
            </a:r>
            <a:endParaRPr lang="ja-JP" altLang="en-US" sz="2800">
              <a:latin typeface="Meiryo UI" panose="020B0604030504040204" pitchFamily="34" charset="-128"/>
              <a:ea typeface="Meiryo UI" panose="020B0604030504040204" pitchFamily="34" charset="-128"/>
            </a:endParaRPr>
          </a:p>
        </p:txBody>
      </p:sp>
      <p:pic>
        <p:nvPicPr>
          <p:cNvPr id="7" name="Picture 2">
            <a:extLst>
              <a:ext uri="{FF2B5EF4-FFF2-40B4-BE49-F238E27FC236}">
                <a16:creationId xmlns:a16="http://schemas.microsoft.com/office/drawing/2014/main" id="{BAB96441-73BB-0E52-37EB-CB766D3A4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1644" y="3677165"/>
            <a:ext cx="2923877" cy="2923877"/>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C14DCECA-C15B-FB26-5930-4CD86F632E52}"/>
              </a:ext>
            </a:extLst>
          </p:cNvPr>
          <p:cNvSpPr txBox="1"/>
          <p:nvPr/>
        </p:nvSpPr>
        <p:spPr>
          <a:xfrm>
            <a:off x="1012282" y="4415708"/>
            <a:ext cx="4028667" cy="1754326"/>
          </a:xfrm>
          <a:custGeom>
            <a:avLst/>
            <a:gdLst>
              <a:gd name="connsiteX0" fmla="*/ 0 w 4028667"/>
              <a:gd name="connsiteY0" fmla="*/ 0 h 1754326"/>
              <a:gd name="connsiteX1" fmla="*/ 656097 w 4028667"/>
              <a:gd name="connsiteY1" fmla="*/ 0 h 1754326"/>
              <a:gd name="connsiteX2" fmla="*/ 1191334 w 4028667"/>
              <a:gd name="connsiteY2" fmla="*/ 0 h 1754326"/>
              <a:gd name="connsiteX3" fmla="*/ 1645998 w 4028667"/>
              <a:gd name="connsiteY3" fmla="*/ 0 h 1754326"/>
              <a:gd name="connsiteX4" fmla="*/ 2261809 w 4028667"/>
              <a:gd name="connsiteY4" fmla="*/ 0 h 1754326"/>
              <a:gd name="connsiteX5" fmla="*/ 2797046 w 4028667"/>
              <a:gd name="connsiteY5" fmla="*/ 0 h 1754326"/>
              <a:gd name="connsiteX6" fmla="*/ 3332283 w 4028667"/>
              <a:gd name="connsiteY6" fmla="*/ 0 h 1754326"/>
              <a:gd name="connsiteX7" fmla="*/ 4028667 w 4028667"/>
              <a:gd name="connsiteY7" fmla="*/ 0 h 1754326"/>
              <a:gd name="connsiteX8" fmla="*/ 4028667 w 4028667"/>
              <a:gd name="connsiteY8" fmla="*/ 584775 h 1754326"/>
              <a:gd name="connsiteX9" fmla="*/ 4028667 w 4028667"/>
              <a:gd name="connsiteY9" fmla="*/ 1187094 h 1754326"/>
              <a:gd name="connsiteX10" fmla="*/ 4028667 w 4028667"/>
              <a:gd name="connsiteY10" fmla="*/ 1754326 h 1754326"/>
              <a:gd name="connsiteX11" fmla="*/ 3493430 w 4028667"/>
              <a:gd name="connsiteY11" fmla="*/ 1754326 h 1754326"/>
              <a:gd name="connsiteX12" fmla="*/ 2837333 w 4028667"/>
              <a:gd name="connsiteY12" fmla="*/ 1754326 h 1754326"/>
              <a:gd name="connsiteX13" fmla="*/ 2181235 w 4028667"/>
              <a:gd name="connsiteY13" fmla="*/ 1754326 h 1754326"/>
              <a:gd name="connsiteX14" fmla="*/ 1565425 w 4028667"/>
              <a:gd name="connsiteY14" fmla="*/ 1754326 h 1754326"/>
              <a:gd name="connsiteX15" fmla="*/ 1030188 w 4028667"/>
              <a:gd name="connsiteY15" fmla="*/ 1754326 h 1754326"/>
              <a:gd name="connsiteX16" fmla="*/ 575524 w 4028667"/>
              <a:gd name="connsiteY16" fmla="*/ 1754326 h 1754326"/>
              <a:gd name="connsiteX17" fmla="*/ 0 w 4028667"/>
              <a:gd name="connsiteY17" fmla="*/ 1754326 h 1754326"/>
              <a:gd name="connsiteX18" fmla="*/ 0 w 4028667"/>
              <a:gd name="connsiteY18" fmla="*/ 1187094 h 1754326"/>
              <a:gd name="connsiteX19" fmla="*/ 0 w 4028667"/>
              <a:gd name="connsiteY19" fmla="*/ 619862 h 1754326"/>
              <a:gd name="connsiteX20" fmla="*/ 0 w 4028667"/>
              <a:gd name="connsiteY20"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8667" h="1754326" fill="none" extrusionOk="0">
                <a:moveTo>
                  <a:pt x="0" y="0"/>
                </a:moveTo>
                <a:cubicBezTo>
                  <a:pt x="150352" y="-57192"/>
                  <a:pt x="383685" y="45956"/>
                  <a:pt x="656097" y="0"/>
                </a:cubicBezTo>
                <a:cubicBezTo>
                  <a:pt x="928509" y="-45956"/>
                  <a:pt x="1002314" y="56351"/>
                  <a:pt x="1191334" y="0"/>
                </a:cubicBezTo>
                <a:cubicBezTo>
                  <a:pt x="1380354" y="-56351"/>
                  <a:pt x="1433518" y="26032"/>
                  <a:pt x="1645998" y="0"/>
                </a:cubicBezTo>
                <a:cubicBezTo>
                  <a:pt x="1858478" y="-26032"/>
                  <a:pt x="2035126" y="38128"/>
                  <a:pt x="2261809" y="0"/>
                </a:cubicBezTo>
                <a:cubicBezTo>
                  <a:pt x="2488492" y="-38128"/>
                  <a:pt x="2648894" y="16720"/>
                  <a:pt x="2797046" y="0"/>
                </a:cubicBezTo>
                <a:cubicBezTo>
                  <a:pt x="2945198" y="-16720"/>
                  <a:pt x="3182179" y="55739"/>
                  <a:pt x="3332283" y="0"/>
                </a:cubicBezTo>
                <a:cubicBezTo>
                  <a:pt x="3482387" y="-55739"/>
                  <a:pt x="3885269" y="47390"/>
                  <a:pt x="4028667" y="0"/>
                </a:cubicBezTo>
                <a:cubicBezTo>
                  <a:pt x="4076736" y="264049"/>
                  <a:pt x="3997022" y="448131"/>
                  <a:pt x="4028667" y="584775"/>
                </a:cubicBezTo>
                <a:cubicBezTo>
                  <a:pt x="4060312" y="721419"/>
                  <a:pt x="4017757" y="927623"/>
                  <a:pt x="4028667" y="1187094"/>
                </a:cubicBezTo>
                <a:cubicBezTo>
                  <a:pt x="4039577" y="1446565"/>
                  <a:pt x="3995695" y="1548132"/>
                  <a:pt x="4028667" y="1754326"/>
                </a:cubicBezTo>
                <a:cubicBezTo>
                  <a:pt x="3859856" y="1782906"/>
                  <a:pt x="3642419" y="1734344"/>
                  <a:pt x="3493430" y="1754326"/>
                </a:cubicBezTo>
                <a:cubicBezTo>
                  <a:pt x="3344441" y="1774308"/>
                  <a:pt x="2992875" y="1685236"/>
                  <a:pt x="2837333" y="1754326"/>
                </a:cubicBezTo>
                <a:cubicBezTo>
                  <a:pt x="2681791" y="1823416"/>
                  <a:pt x="2373557" y="1714550"/>
                  <a:pt x="2181235" y="1754326"/>
                </a:cubicBezTo>
                <a:cubicBezTo>
                  <a:pt x="1988913" y="1794102"/>
                  <a:pt x="1862283" y="1732305"/>
                  <a:pt x="1565425" y="1754326"/>
                </a:cubicBezTo>
                <a:cubicBezTo>
                  <a:pt x="1268567" y="1776347"/>
                  <a:pt x="1202448" y="1716634"/>
                  <a:pt x="1030188" y="1754326"/>
                </a:cubicBezTo>
                <a:cubicBezTo>
                  <a:pt x="857928" y="1792018"/>
                  <a:pt x="705047" y="1746105"/>
                  <a:pt x="575524" y="1754326"/>
                </a:cubicBezTo>
                <a:cubicBezTo>
                  <a:pt x="446001" y="1762547"/>
                  <a:pt x="285687" y="1691989"/>
                  <a:pt x="0" y="1754326"/>
                </a:cubicBezTo>
                <a:cubicBezTo>
                  <a:pt x="-28956" y="1606988"/>
                  <a:pt x="19392" y="1343989"/>
                  <a:pt x="0" y="1187094"/>
                </a:cubicBezTo>
                <a:cubicBezTo>
                  <a:pt x="-19392" y="1030199"/>
                  <a:pt x="57057" y="751304"/>
                  <a:pt x="0" y="619862"/>
                </a:cubicBezTo>
                <a:cubicBezTo>
                  <a:pt x="-57057" y="488420"/>
                  <a:pt x="9317" y="223987"/>
                  <a:pt x="0" y="0"/>
                </a:cubicBezTo>
                <a:close/>
              </a:path>
              <a:path w="4028667" h="1754326" stroke="0" extrusionOk="0">
                <a:moveTo>
                  <a:pt x="0" y="0"/>
                </a:moveTo>
                <a:cubicBezTo>
                  <a:pt x="193160" y="-9529"/>
                  <a:pt x="301526" y="32971"/>
                  <a:pt x="454664" y="0"/>
                </a:cubicBezTo>
                <a:cubicBezTo>
                  <a:pt x="607802" y="-32971"/>
                  <a:pt x="861398" y="35769"/>
                  <a:pt x="989901" y="0"/>
                </a:cubicBezTo>
                <a:cubicBezTo>
                  <a:pt x="1118404" y="-35769"/>
                  <a:pt x="1292265" y="4246"/>
                  <a:pt x="1525138" y="0"/>
                </a:cubicBezTo>
                <a:cubicBezTo>
                  <a:pt x="1758011" y="-4246"/>
                  <a:pt x="1872005" y="23811"/>
                  <a:pt x="2140949" y="0"/>
                </a:cubicBezTo>
                <a:cubicBezTo>
                  <a:pt x="2409893" y="-23811"/>
                  <a:pt x="2462637" y="70958"/>
                  <a:pt x="2756759" y="0"/>
                </a:cubicBezTo>
                <a:cubicBezTo>
                  <a:pt x="3050881" y="-70958"/>
                  <a:pt x="3178719" y="40088"/>
                  <a:pt x="3372570" y="0"/>
                </a:cubicBezTo>
                <a:cubicBezTo>
                  <a:pt x="3566421" y="-40088"/>
                  <a:pt x="3782024" y="19818"/>
                  <a:pt x="4028667" y="0"/>
                </a:cubicBezTo>
                <a:cubicBezTo>
                  <a:pt x="4059472" y="154684"/>
                  <a:pt x="4022206" y="433826"/>
                  <a:pt x="4028667" y="584775"/>
                </a:cubicBezTo>
                <a:cubicBezTo>
                  <a:pt x="4035128" y="735725"/>
                  <a:pt x="4025085" y="910655"/>
                  <a:pt x="4028667" y="1187094"/>
                </a:cubicBezTo>
                <a:cubicBezTo>
                  <a:pt x="4032249" y="1463533"/>
                  <a:pt x="4018469" y="1498736"/>
                  <a:pt x="4028667" y="1754326"/>
                </a:cubicBezTo>
                <a:cubicBezTo>
                  <a:pt x="3863305" y="1775323"/>
                  <a:pt x="3551446" y="1748373"/>
                  <a:pt x="3372570" y="1754326"/>
                </a:cubicBezTo>
                <a:cubicBezTo>
                  <a:pt x="3193694" y="1760279"/>
                  <a:pt x="2918243" y="1746418"/>
                  <a:pt x="2716473" y="1754326"/>
                </a:cubicBezTo>
                <a:cubicBezTo>
                  <a:pt x="2514703" y="1762234"/>
                  <a:pt x="2404542" y="1702640"/>
                  <a:pt x="2261809" y="1754326"/>
                </a:cubicBezTo>
                <a:cubicBezTo>
                  <a:pt x="2119076" y="1806012"/>
                  <a:pt x="1829040" y="1737565"/>
                  <a:pt x="1605712" y="1754326"/>
                </a:cubicBezTo>
                <a:cubicBezTo>
                  <a:pt x="1382384" y="1771087"/>
                  <a:pt x="1285582" y="1708545"/>
                  <a:pt x="1151048" y="1754326"/>
                </a:cubicBezTo>
                <a:cubicBezTo>
                  <a:pt x="1016514" y="1800107"/>
                  <a:pt x="806958" y="1694217"/>
                  <a:pt x="575524" y="1754326"/>
                </a:cubicBezTo>
                <a:cubicBezTo>
                  <a:pt x="344090" y="1814435"/>
                  <a:pt x="216374" y="1694288"/>
                  <a:pt x="0" y="1754326"/>
                </a:cubicBezTo>
                <a:cubicBezTo>
                  <a:pt x="-23755" y="1588906"/>
                  <a:pt x="3325" y="1400518"/>
                  <a:pt x="0" y="1134464"/>
                </a:cubicBezTo>
                <a:cubicBezTo>
                  <a:pt x="-3325" y="868410"/>
                  <a:pt x="81" y="695208"/>
                  <a:pt x="0" y="584775"/>
                </a:cubicBezTo>
                <a:cubicBezTo>
                  <a:pt x="-81" y="474342"/>
                  <a:pt x="60623" y="231514"/>
                  <a:pt x="0" y="0"/>
                </a:cubicBezTo>
                <a:close/>
              </a:path>
            </a:pathLst>
          </a:custGeom>
          <a:blipFill dpi="0" rotWithShape="1">
            <a:blip r:embed="rId3">
              <a:alphaModFix amt="65049"/>
            </a:blip>
            <a:srcRect/>
            <a:tile tx="0" ty="0" sx="100000" sy="100000" flip="none" algn="tl"/>
          </a:blipFill>
          <a:ln w="57150">
            <a:solidFill>
              <a:schemeClr val="accent6">
                <a:lumMod val="60000"/>
                <a:lumOff val="40000"/>
              </a:schemeClr>
            </a:solidFill>
          </a:ln>
        </p:spPr>
        <p:txBody>
          <a:bodyPr wrap="none" rtlCol="0">
            <a:spAutoFit/>
          </a:bodyPr>
          <a:lstStyle/>
          <a:p>
            <a:pPr marL="457200" indent="-457200">
              <a:buFont typeface="Wingdings" pitchFamily="2" charset="2"/>
              <a:buChar char="Ø"/>
            </a:pPr>
            <a:r>
              <a:rPr kumimoji="1" lang="ja-JP" altLang="en-US" sz="3600" b="1">
                <a:solidFill>
                  <a:srgbClr val="FF2F92"/>
                </a:solidFill>
                <a:latin typeface="Meiryo UI" panose="020B0604030504040204" pitchFamily="34" charset="-128"/>
                <a:ea typeface="Meiryo UI" panose="020B0604030504040204" pitchFamily="34" charset="-128"/>
              </a:rPr>
              <a:t>体温、顔色、表情</a:t>
            </a:r>
            <a:endParaRPr kumimoji="1" lang="en-US" altLang="ja-JP" sz="3600" b="1" dirty="0">
              <a:solidFill>
                <a:srgbClr val="FF2F92"/>
              </a:solidFill>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3600" b="1">
                <a:solidFill>
                  <a:srgbClr val="002060"/>
                </a:solidFill>
                <a:latin typeface="Meiryo UI" panose="020B0604030504040204" pitchFamily="34" charset="-128"/>
                <a:ea typeface="Meiryo UI" panose="020B0604030504040204" pitchFamily="34" charset="-128"/>
              </a:rPr>
              <a:t>話し方、会話</a:t>
            </a:r>
            <a:endParaRPr kumimoji="1" lang="en-US" altLang="ja-JP" sz="3600" b="1" dirty="0">
              <a:solidFill>
                <a:srgbClr val="002060"/>
              </a:solidFill>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3600" b="1">
                <a:solidFill>
                  <a:schemeClr val="accent6">
                    <a:lumMod val="50000"/>
                  </a:schemeClr>
                </a:solidFill>
                <a:latin typeface="Meiryo UI" panose="020B0604030504040204" pitchFamily="34" charset="-128"/>
                <a:ea typeface="Meiryo UI" panose="020B0604030504040204" pitchFamily="34" charset="-128"/>
              </a:rPr>
              <a:t>動き、歩き方</a:t>
            </a:r>
            <a:endParaRPr kumimoji="1" lang="en-US" altLang="ja-JP" sz="3600" b="1" dirty="0">
              <a:solidFill>
                <a:schemeClr val="accent6">
                  <a:lumMod val="50000"/>
                </a:schemeClr>
              </a:solidFill>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2BCA727E-1D66-70EC-7CCA-DA12846A2CD8}"/>
              </a:ext>
            </a:extLst>
          </p:cNvPr>
          <p:cNvSpPr txBox="1"/>
          <p:nvPr/>
        </p:nvSpPr>
        <p:spPr>
          <a:xfrm>
            <a:off x="931482" y="3773095"/>
            <a:ext cx="4445448" cy="646331"/>
          </a:xfrm>
          <a:prstGeom prst="rect">
            <a:avLst/>
          </a:prstGeom>
          <a:noFill/>
        </p:spPr>
        <p:txBody>
          <a:bodyPr wrap="none" rtlCol="0">
            <a:spAutoFit/>
          </a:bodyPr>
          <a:lstStyle/>
          <a:p>
            <a:r>
              <a:rPr kumimoji="1" lang="ja-JP" altLang="en-US" sz="3600" b="1">
                <a:solidFill>
                  <a:srgbClr val="0432FF"/>
                </a:solidFill>
                <a:latin typeface="Meiryo UI" panose="020B0604030504040204" pitchFamily="34" charset="-128"/>
                <a:ea typeface="Meiryo UI" panose="020B0604030504040204" pitchFamily="34" charset="-128"/>
              </a:rPr>
              <a:t>朝一で相互確認！！</a:t>
            </a:r>
          </a:p>
        </p:txBody>
      </p:sp>
      <p:sp>
        <p:nvSpPr>
          <p:cNvPr id="10" name="正方形/長方形 9">
            <a:extLst>
              <a:ext uri="{FF2B5EF4-FFF2-40B4-BE49-F238E27FC236}">
                <a16:creationId xmlns:a16="http://schemas.microsoft.com/office/drawing/2014/main" id="{B6FFA3FB-FBDE-D5CF-1C91-2212EED0D348}"/>
              </a:ext>
            </a:extLst>
          </p:cNvPr>
          <p:cNvSpPr/>
          <p:nvPr/>
        </p:nvSpPr>
        <p:spPr>
          <a:xfrm>
            <a:off x="1729127" y="6354821"/>
            <a:ext cx="7128435" cy="430887"/>
          </a:xfrm>
          <a:prstGeom prst="rect">
            <a:avLst/>
          </a:prstGeom>
          <a:solidFill>
            <a:schemeClr val="bg1"/>
          </a:solidFill>
        </p:spPr>
        <p:txBody>
          <a:bodyPr wrap="square">
            <a:spAutoFit/>
          </a:bodyPr>
          <a:lstStyle/>
          <a:p>
            <a:r>
              <a:rPr lang="en" altLang="ja-JP" sz="2200" dirty="0">
                <a:solidFill>
                  <a:srgbClr val="333333"/>
                </a:solidFill>
                <a:latin typeface="Meiryo UI" panose="020B0604030504040204" pitchFamily="34" charset="-128"/>
                <a:ea typeface="Meiryo UI" panose="020B0604030504040204" pitchFamily="34" charset="-128"/>
              </a:rPr>
              <a:t>*:WBGT</a:t>
            </a:r>
            <a:r>
              <a:rPr lang="ja-JP" altLang="en-US" sz="2200">
                <a:solidFill>
                  <a:srgbClr val="333333"/>
                </a:solidFill>
                <a:latin typeface="Meiryo UI" panose="020B0604030504040204" pitchFamily="34" charset="-128"/>
                <a:ea typeface="Meiryo UI" panose="020B0604030504040204" pitchFamily="34" charset="-128"/>
              </a:rPr>
              <a:t>値が、基準値を超える（おそれのある）作業場所</a:t>
            </a:r>
            <a:endParaRPr lang="ja-JP" altLang="en-US" sz="22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96301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8DEF65A-639F-6D1A-87CD-9C73C00C3560}"/>
              </a:ext>
            </a:extLst>
          </p:cNvPr>
          <p:cNvPicPr>
            <a:picLocks noChangeAspect="1"/>
          </p:cNvPicPr>
          <p:nvPr/>
        </p:nvPicPr>
        <p:blipFill rotWithShape="1">
          <a:blip r:embed="rId3"/>
          <a:srcRect l="22733" t="13577" r="3634" b="13577"/>
          <a:stretch/>
        </p:blipFill>
        <p:spPr>
          <a:xfrm rot="5400000">
            <a:off x="932243" y="20523"/>
            <a:ext cx="3713353" cy="5198698"/>
          </a:xfrm>
          <a:prstGeom prst="rect">
            <a:avLst/>
          </a:prstGeom>
        </p:spPr>
      </p:pic>
      <p:sp>
        <p:nvSpPr>
          <p:cNvPr id="4" name="テキスト ボックス 3">
            <a:extLst>
              <a:ext uri="{FF2B5EF4-FFF2-40B4-BE49-F238E27FC236}">
                <a16:creationId xmlns:a16="http://schemas.microsoft.com/office/drawing/2014/main" id="{9EA3E314-EED3-36F4-53CD-D972708D047F}"/>
              </a:ext>
            </a:extLst>
          </p:cNvPr>
          <p:cNvSpPr txBox="1"/>
          <p:nvPr/>
        </p:nvSpPr>
        <p:spPr>
          <a:xfrm>
            <a:off x="1650377" y="100361"/>
            <a:ext cx="6037230" cy="584775"/>
          </a:xfrm>
          <a:prstGeom prst="rect">
            <a:avLst/>
          </a:prstGeom>
          <a:solidFill>
            <a:schemeClr val="bg1"/>
          </a:solidFill>
        </p:spPr>
        <p:txBody>
          <a:bodyPr wrap="none" rtlCol="0">
            <a:spAutoFit/>
          </a:bodyPr>
          <a:lstStyle/>
          <a:p>
            <a:r>
              <a:rPr kumimoji="1" lang="ja-JP" altLang="en-US" sz="3200" b="1">
                <a:solidFill>
                  <a:srgbClr val="FF0000"/>
                </a:solidFill>
                <a:latin typeface="Meiryo UI" panose="020B0604030504040204" pitchFamily="34" charset="-128"/>
                <a:ea typeface="Meiryo UI" panose="020B0604030504040204" pitchFamily="34" charset="-128"/>
              </a:rPr>
              <a:t>脱水がないかチェックしましょう！！</a:t>
            </a:r>
          </a:p>
        </p:txBody>
      </p:sp>
      <p:pic>
        <p:nvPicPr>
          <p:cNvPr id="5" name="図 4">
            <a:extLst>
              <a:ext uri="{FF2B5EF4-FFF2-40B4-BE49-F238E27FC236}">
                <a16:creationId xmlns:a16="http://schemas.microsoft.com/office/drawing/2014/main" id="{80B4FCA0-F5F8-A929-56B8-0DF1504778DD}"/>
              </a:ext>
            </a:extLst>
          </p:cNvPr>
          <p:cNvPicPr>
            <a:picLocks noChangeAspect="1"/>
          </p:cNvPicPr>
          <p:nvPr/>
        </p:nvPicPr>
        <p:blipFill rotWithShape="1">
          <a:blip r:embed="rId4"/>
          <a:srcRect l="45743" t="47560" r="26185" b="26749"/>
          <a:stretch/>
        </p:blipFill>
        <p:spPr>
          <a:xfrm rot="5400000">
            <a:off x="3224368" y="4593740"/>
            <a:ext cx="1885683" cy="2442116"/>
          </a:xfrm>
          <a:prstGeom prst="rect">
            <a:avLst/>
          </a:prstGeom>
        </p:spPr>
      </p:pic>
      <p:pic>
        <p:nvPicPr>
          <p:cNvPr id="6" name="図 5">
            <a:extLst>
              <a:ext uri="{FF2B5EF4-FFF2-40B4-BE49-F238E27FC236}">
                <a16:creationId xmlns:a16="http://schemas.microsoft.com/office/drawing/2014/main" id="{696BACE3-38D7-2E56-E08C-A47F73945DE1}"/>
              </a:ext>
            </a:extLst>
          </p:cNvPr>
          <p:cNvPicPr>
            <a:picLocks noChangeAspect="1"/>
          </p:cNvPicPr>
          <p:nvPr/>
        </p:nvPicPr>
        <p:blipFill rotWithShape="1">
          <a:blip r:embed="rId4"/>
          <a:srcRect l="50422" t="19105" r="29560" b="52765"/>
          <a:stretch/>
        </p:blipFill>
        <p:spPr>
          <a:xfrm rot="5400000">
            <a:off x="6426689" y="4374865"/>
            <a:ext cx="1594625" cy="3170925"/>
          </a:xfrm>
          <a:prstGeom prst="rect">
            <a:avLst/>
          </a:prstGeom>
        </p:spPr>
      </p:pic>
      <p:sp>
        <p:nvSpPr>
          <p:cNvPr id="7" name="テキスト ボックス 6">
            <a:extLst>
              <a:ext uri="{FF2B5EF4-FFF2-40B4-BE49-F238E27FC236}">
                <a16:creationId xmlns:a16="http://schemas.microsoft.com/office/drawing/2014/main" id="{9157C390-D729-13C7-FB08-1922B15DD801}"/>
              </a:ext>
            </a:extLst>
          </p:cNvPr>
          <p:cNvSpPr txBox="1"/>
          <p:nvPr/>
        </p:nvSpPr>
        <p:spPr>
          <a:xfrm>
            <a:off x="6082680" y="1122588"/>
            <a:ext cx="1604927" cy="523220"/>
          </a:xfrm>
          <a:prstGeom prst="rect">
            <a:avLst/>
          </a:prstGeom>
          <a:noFill/>
          <a:ln w="57150">
            <a:solidFill>
              <a:srgbClr val="FFC000"/>
            </a:solidFill>
          </a:ln>
        </p:spPr>
        <p:txBody>
          <a:bodyPr wrap="none" rtlCol="0">
            <a:spAutoFit/>
          </a:bodyPr>
          <a:lstStyle/>
          <a:p>
            <a:r>
              <a:rPr kumimoji="1" lang="ja-JP" altLang="en-US" sz="2800" b="1">
                <a:latin typeface="Meiryo UI" panose="020B0604030504040204" pitchFamily="34" charset="-128"/>
                <a:ea typeface="Meiryo UI" panose="020B0604030504040204" pitchFamily="34" charset="-128"/>
              </a:rPr>
              <a:t>爪チェック</a:t>
            </a:r>
          </a:p>
        </p:txBody>
      </p:sp>
      <p:sp>
        <p:nvSpPr>
          <p:cNvPr id="9" name="テキスト ボックス 8">
            <a:extLst>
              <a:ext uri="{FF2B5EF4-FFF2-40B4-BE49-F238E27FC236}">
                <a16:creationId xmlns:a16="http://schemas.microsoft.com/office/drawing/2014/main" id="{65B73216-4701-AE54-AA8A-23825B0B43D5}"/>
              </a:ext>
            </a:extLst>
          </p:cNvPr>
          <p:cNvSpPr txBox="1"/>
          <p:nvPr/>
        </p:nvSpPr>
        <p:spPr>
          <a:xfrm>
            <a:off x="5519854" y="1887454"/>
            <a:ext cx="3434577" cy="830997"/>
          </a:xfrm>
          <a:prstGeom prst="rect">
            <a:avLst/>
          </a:prstGeom>
          <a:noFill/>
        </p:spPr>
        <p:txBody>
          <a:bodyPr wrap="square">
            <a:spAutoFit/>
          </a:bodyPr>
          <a:lstStyle/>
          <a:p>
            <a:r>
              <a:rPr lang="ja-JP" altLang="en-US" sz="2400" b="1">
                <a:effectLst/>
                <a:highlight>
                  <a:srgbClr val="FFFFFF"/>
                </a:highlight>
                <a:latin typeface="Meiryo UI" panose="020B0604030504040204" pitchFamily="34" charset="-128"/>
                <a:ea typeface="Meiryo UI" panose="020B0604030504040204" pitchFamily="34" charset="-128"/>
              </a:rPr>
              <a:t>手の親指の爪を逆の</a:t>
            </a:r>
            <a:endParaRPr lang="en-US" altLang="ja-JP" sz="2400" b="1" dirty="0">
              <a:effectLst/>
              <a:highlight>
                <a:srgbClr val="FFFFFF"/>
              </a:highlight>
              <a:latin typeface="Meiryo UI" panose="020B0604030504040204" pitchFamily="34" charset="-128"/>
              <a:ea typeface="Meiryo UI" panose="020B0604030504040204" pitchFamily="34" charset="-128"/>
            </a:endParaRPr>
          </a:p>
          <a:p>
            <a:r>
              <a:rPr lang="ja-JP" altLang="en-US" sz="2400" b="1">
                <a:effectLst/>
                <a:highlight>
                  <a:srgbClr val="FFFFFF"/>
                </a:highlight>
                <a:latin typeface="Meiryo UI" panose="020B0604030504040204" pitchFamily="34" charset="-128"/>
                <a:ea typeface="Meiryo UI" panose="020B0604030504040204" pitchFamily="34" charset="-128"/>
              </a:rPr>
              <a:t>指でつまむ </a:t>
            </a:r>
            <a:endParaRPr lang="ja-JP" altLang="en-US" sz="2400">
              <a:effectLst/>
              <a:highlight>
                <a:srgbClr val="FFFFFF"/>
              </a:highlight>
              <a:latin typeface="Meiryo UI" panose="020B0604030504040204" pitchFamily="34" charset="-128"/>
              <a:ea typeface="Meiryo UI" panose="020B0604030504040204" pitchFamily="34" charset="-128"/>
            </a:endParaRPr>
          </a:p>
        </p:txBody>
      </p:sp>
      <p:sp>
        <p:nvSpPr>
          <p:cNvPr id="11" name="テキスト ボックス 10">
            <a:extLst>
              <a:ext uri="{FF2B5EF4-FFF2-40B4-BE49-F238E27FC236}">
                <a16:creationId xmlns:a16="http://schemas.microsoft.com/office/drawing/2014/main" id="{5870A265-D546-439E-1845-3A1AC7A07308}"/>
              </a:ext>
            </a:extLst>
          </p:cNvPr>
          <p:cNvSpPr txBox="1"/>
          <p:nvPr/>
        </p:nvSpPr>
        <p:spPr>
          <a:xfrm>
            <a:off x="5519854" y="3281352"/>
            <a:ext cx="3289610" cy="1938992"/>
          </a:xfrm>
          <a:prstGeom prst="rect">
            <a:avLst/>
          </a:prstGeom>
          <a:noFill/>
        </p:spPr>
        <p:txBody>
          <a:bodyPr wrap="square">
            <a:spAutoFit/>
          </a:bodyPr>
          <a:lstStyle/>
          <a:p>
            <a:r>
              <a:rPr lang="ja-JP" altLang="en-US" sz="2400" b="1">
                <a:effectLst/>
                <a:highlight>
                  <a:srgbClr val="FFFFFF"/>
                </a:highlight>
                <a:latin typeface="Meiryo UI" panose="020B0604030504040204" pitchFamily="34" charset="-128"/>
                <a:ea typeface="Meiryo UI" panose="020B0604030504040204" pitchFamily="34" charset="-128"/>
              </a:rPr>
              <a:t>つまんだ指を離したとき、</a:t>
            </a:r>
            <a:endParaRPr lang="en-US" altLang="ja-JP" sz="2400" b="1" dirty="0">
              <a:effectLst/>
              <a:highlight>
                <a:srgbClr val="FFFFFF"/>
              </a:highlight>
              <a:latin typeface="Meiryo UI" panose="020B0604030504040204" pitchFamily="34" charset="-128"/>
              <a:ea typeface="Meiryo UI" panose="020B0604030504040204" pitchFamily="34" charset="-128"/>
            </a:endParaRPr>
          </a:p>
          <a:p>
            <a:r>
              <a:rPr lang="ja-JP" altLang="en-US" sz="2400" b="1">
                <a:effectLst/>
                <a:highlight>
                  <a:srgbClr val="FFFFFF"/>
                </a:highlight>
                <a:latin typeface="Meiryo UI" panose="020B0604030504040204" pitchFamily="34" charset="-128"/>
                <a:ea typeface="Meiryo UI" panose="020B0604030504040204" pitchFamily="34" charset="-128"/>
              </a:rPr>
              <a:t>白かった爪の色がピンク に戻るのに</a:t>
            </a:r>
            <a:r>
              <a:rPr lang="en-US" altLang="ja-JP" sz="2400" b="1" dirty="0">
                <a:effectLst/>
                <a:highlight>
                  <a:srgbClr val="FFFFFF"/>
                </a:highlight>
                <a:latin typeface="Meiryo UI" panose="020B0604030504040204" pitchFamily="34" charset="-128"/>
                <a:ea typeface="Meiryo UI" panose="020B0604030504040204" pitchFamily="34" charset="-128"/>
              </a:rPr>
              <a:t>3</a:t>
            </a:r>
            <a:r>
              <a:rPr lang="ja-JP" altLang="en-US" sz="2400" b="1">
                <a:effectLst/>
                <a:highlight>
                  <a:srgbClr val="FFFFFF"/>
                </a:highlight>
                <a:latin typeface="Meiryo UI" panose="020B0604030504040204" pitchFamily="34" charset="-128"/>
                <a:ea typeface="Meiryo UI" panose="020B0604030504040204" pitchFamily="34" charset="-128"/>
              </a:rPr>
              <a:t>秒以上かかれば脱水症を起こしている 可能性があります </a:t>
            </a:r>
            <a:endParaRPr lang="ja-JP" altLang="en-US" sz="2400">
              <a:effectLst/>
              <a:highlight>
                <a:srgbClr val="FFFFFF"/>
              </a:highlight>
              <a:latin typeface="Meiryo UI" panose="020B0604030504040204" pitchFamily="34" charset="-128"/>
              <a:ea typeface="Meiryo UI" panose="020B0604030504040204" pitchFamily="34" charset="-128"/>
            </a:endParaRPr>
          </a:p>
        </p:txBody>
      </p:sp>
      <p:sp>
        <p:nvSpPr>
          <p:cNvPr id="12" name="右矢印 11">
            <a:extLst>
              <a:ext uri="{FF2B5EF4-FFF2-40B4-BE49-F238E27FC236}">
                <a16:creationId xmlns:a16="http://schemas.microsoft.com/office/drawing/2014/main" id="{23B8285B-B779-FC2B-CC67-7008C6F7C180}"/>
              </a:ext>
            </a:extLst>
          </p:cNvPr>
          <p:cNvSpPr/>
          <p:nvPr/>
        </p:nvSpPr>
        <p:spPr>
          <a:xfrm rot="5400000">
            <a:off x="6813394" y="2636818"/>
            <a:ext cx="524108" cy="6523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CEA3FDD-0979-9BBA-EF03-E2C083AFC53E}"/>
              </a:ext>
            </a:extLst>
          </p:cNvPr>
          <p:cNvSpPr txBox="1"/>
          <p:nvPr/>
        </p:nvSpPr>
        <p:spPr>
          <a:xfrm>
            <a:off x="111581" y="4937635"/>
            <a:ext cx="2702984" cy="1754326"/>
          </a:xfrm>
          <a:prstGeom prst="rect">
            <a:avLst/>
          </a:prstGeom>
          <a:noFill/>
          <a:ln w="38100">
            <a:solidFill>
              <a:srgbClr val="00B050"/>
            </a:solidFill>
          </a:ln>
        </p:spPr>
        <p:txBody>
          <a:bodyPr wrap="none" rtlCol="0">
            <a:spAutoFit/>
          </a:bodyPr>
          <a:lstStyle/>
          <a:p>
            <a:r>
              <a:rPr kumimoji="1" lang="ja-JP" altLang="en-US" sz="2400">
                <a:latin typeface="Meiryo UI" panose="020B0604030504040204" pitchFamily="34" charset="-128"/>
                <a:ea typeface="Meiryo UI" panose="020B0604030504040204" pitchFamily="34" charset="-128"/>
              </a:rPr>
              <a:t>その他、</a:t>
            </a:r>
            <a:endParaRPr kumimoji="1" lang="en-US" altLang="ja-JP" sz="2400" dirty="0">
              <a:latin typeface="Meiryo UI" panose="020B0604030504040204" pitchFamily="34" charset="-128"/>
              <a:ea typeface="Meiryo UI" panose="020B0604030504040204" pitchFamily="34" charset="-128"/>
            </a:endParaRPr>
          </a:p>
          <a:p>
            <a:r>
              <a:rPr kumimoji="1" lang="ja-JP" altLang="en-US" sz="2800" b="1">
                <a:solidFill>
                  <a:schemeClr val="accent1">
                    <a:lumMod val="50000"/>
                  </a:schemeClr>
                </a:solidFill>
                <a:latin typeface="Meiryo UI" panose="020B0604030504040204" pitchFamily="34" charset="-128"/>
                <a:ea typeface="Meiryo UI" panose="020B0604030504040204" pitchFamily="34" charset="-128"/>
              </a:rPr>
              <a:t>尿の色</a:t>
            </a:r>
            <a:r>
              <a:rPr kumimoji="1" lang="ja-JP" altLang="en-US" sz="2400">
                <a:latin typeface="Meiryo UI" panose="020B0604030504040204" pitchFamily="34" charset="-128"/>
                <a:ea typeface="Meiryo UI" panose="020B0604030504040204" pitchFamily="34" charset="-128"/>
              </a:rPr>
              <a:t>も</a:t>
            </a:r>
            <a:endParaRPr kumimoji="1" lang="en-US" altLang="ja-JP" sz="2400" dirty="0">
              <a:latin typeface="Meiryo UI" panose="020B0604030504040204" pitchFamily="34" charset="-128"/>
              <a:ea typeface="Meiryo UI" panose="020B0604030504040204" pitchFamily="34" charset="-128"/>
            </a:endParaRPr>
          </a:p>
          <a:p>
            <a:r>
              <a:rPr kumimoji="1" lang="ja-JP" altLang="en-US" sz="3200" b="1" u="sng">
                <a:solidFill>
                  <a:schemeClr val="accent4">
                    <a:lumMod val="50000"/>
                  </a:schemeClr>
                </a:solidFill>
                <a:latin typeface="Meiryo UI" panose="020B0604030504040204" pitchFamily="34" charset="-128"/>
                <a:ea typeface="Meiryo UI" panose="020B0604030504040204" pitchFamily="34" charset="-128"/>
              </a:rPr>
              <a:t>褐色</a:t>
            </a:r>
            <a:r>
              <a:rPr kumimoji="1" lang="ja-JP" altLang="en-US" sz="2400">
                <a:latin typeface="Meiryo UI" panose="020B0604030504040204" pitchFamily="34" charset="-128"/>
                <a:ea typeface="Meiryo UI" panose="020B0604030504040204" pitchFamily="34" charset="-128"/>
              </a:rPr>
              <a:t>がひどいものは</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脱水の疑いあり！</a:t>
            </a:r>
          </a:p>
        </p:txBody>
      </p:sp>
    </p:spTree>
    <p:extLst>
      <p:ext uri="{BB962C8B-B14F-4D97-AF65-F5344CB8AC3E}">
        <p14:creationId xmlns:p14="http://schemas.microsoft.com/office/powerpoint/2010/main" val="1153939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8F16049-8CAE-29A4-EC3C-F36475476A11}"/>
              </a:ext>
            </a:extLst>
          </p:cNvPr>
          <p:cNvSpPr txBox="1"/>
          <p:nvPr/>
        </p:nvSpPr>
        <p:spPr>
          <a:xfrm>
            <a:off x="2443853" y="85061"/>
            <a:ext cx="4256293" cy="769441"/>
          </a:xfrm>
          <a:prstGeom prst="rect">
            <a:avLst/>
          </a:prstGeom>
          <a:solidFill>
            <a:schemeClr val="bg1"/>
          </a:solidFill>
        </p:spPr>
        <p:txBody>
          <a:bodyPr wrap="none" rtlCol="0">
            <a:spAutoFit/>
          </a:bodyPr>
          <a:lstStyle/>
          <a:p>
            <a:r>
              <a:rPr kumimoji="1" lang="ja-JP" altLang="en-US" sz="4400" b="1">
                <a:solidFill>
                  <a:srgbClr val="FF0000"/>
                </a:solidFill>
                <a:latin typeface="Meiryo UI" panose="020B0604030504040204" pitchFamily="34" charset="-128"/>
                <a:ea typeface="Meiryo UI" panose="020B0604030504040204" pitchFamily="34" charset="-128"/>
              </a:rPr>
              <a:t>熱中症ってなに？</a:t>
            </a:r>
          </a:p>
        </p:txBody>
      </p:sp>
      <p:sp>
        <p:nvSpPr>
          <p:cNvPr id="6" name="テキスト ボックス 5">
            <a:extLst>
              <a:ext uri="{FF2B5EF4-FFF2-40B4-BE49-F238E27FC236}">
                <a16:creationId xmlns:a16="http://schemas.microsoft.com/office/drawing/2014/main" id="{15894018-AA34-2BA2-6E0D-04EE6B140361}"/>
              </a:ext>
            </a:extLst>
          </p:cNvPr>
          <p:cNvSpPr txBox="1"/>
          <p:nvPr/>
        </p:nvSpPr>
        <p:spPr>
          <a:xfrm>
            <a:off x="180752" y="957507"/>
            <a:ext cx="8782493" cy="1384995"/>
          </a:xfrm>
          <a:prstGeom prst="rect">
            <a:avLst/>
          </a:prstGeom>
          <a:noFill/>
        </p:spPr>
        <p:txBody>
          <a:bodyPr wrap="square">
            <a:spAutoFit/>
          </a:bodyPr>
          <a:lstStyle/>
          <a:p>
            <a:r>
              <a:rPr lang="ja-JP" altLang="en-US" sz="2800" b="0" i="0" u="none" strike="noStrike">
                <a:solidFill>
                  <a:srgbClr val="2E3136"/>
                </a:solidFill>
                <a:effectLst/>
                <a:highlight>
                  <a:srgbClr val="FFFFFF"/>
                </a:highlight>
                <a:latin typeface="Meiryo UI" panose="020B0604030504040204" pitchFamily="34" charset="-128"/>
                <a:ea typeface="Meiryo UI" panose="020B0604030504040204" pitchFamily="34" charset="-128"/>
              </a:rPr>
              <a:t>高温多湿な環境下において、</a:t>
            </a:r>
            <a:r>
              <a:rPr lang="ja-JP" altLang="en-US" sz="2800" b="1" i="0" u="sng" strike="noStrike">
                <a:solidFill>
                  <a:srgbClr val="0432FF"/>
                </a:solidFill>
                <a:effectLst/>
                <a:highlight>
                  <a:srgbClr val="FFFFFF"/>
                </a:highlight>
                <a:latin typeface="Meiryo UI" panose="020B0604030504040204" pitchFamily="34" charset="-128"/>
                <a:ea typeface="Meiryo UI" panose="020B0604030504040204" pitchFamily="34" charset="-128"/>
              </a:rPr>
              <a:t>体内の水分と塩分（ナトリウムなど）のバランスが崩れ</a:t>
            </a:r>
            <a:r>
              <a:rPr lang="ja-JP" altLang="en-US" sz="2800" b="0" i="0" u="none" strike="noStrike">
                <a:solidFill>
                  <a:srgbClr val="2E3136"/>
                </a:solidFill>
                <a:effectLst/>
                <a:highlight>
                  <a:srgbClr val="FFFFFF"/>
                </a:highlight>
                <a:latin typeface="Meiryo UI" panose="020B0604030504040204" pitchFamily="34" charset="-128"/>
                <a:ea typeface="Meiryo UI" panose="020B0604030504040204" pitchFamily="34" charset="-128"/>
              </a:rPr>
              <a:t>たり、体内の調整機能が破綻するなどして、発症する障害の総称。</a:t>
            </a:r>
            <a:endParaRPr lang="ja-JP" altLang="en-US" sz="2800">
              <a:latin typeface="Meiryo UI" panose="020B0604030504040204" pitchFamily="34" charset="-128"/>
              <a:ea typeface="Meiryo UI" panose="020B0604030504040204" pitchFamily="34" charset="-128"/>
            </a:endParaRPr>
          </a:p>
        </p:txBody>
      </p:sp>
      <p:pic>
        <p:nvPicPr>
          <p:cNvPr id="9" name="Picture 6" descr="夏バテの犬のイラスト">
            <a:hlinkClick r:id="rId3"/>
            <a:extLst>
              <a:ext uri="{FF2B5EF4-FFF2-40B4-BE49-F238E27FC236}">
                <a16:creationId xmlns:a16="http://schemas.microsoft.com/office/drawing/2014/main" id="{0DA6C778-EC36-3091-CB5A-517239FD7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2659" y="2551341"/>
            <a:ext cx="3690955" cy="3487952"/>
          </a:xfrm>
          <a:prstGeom prst="rect">
            <a:avLst/>
          </a:prstGeom>
          <a:noFill/>
          <a:extLst>
            <a:ext uri="{909E8E84-426E-40DD-AFC4-6F175D3DCCD1}">
              <a14:hiddenFill xmlns:a14="http://schemas.microsoft.com/office/drawing/2010/main">
                <a:solidFill>
                  <a:srgbClr val="FFFFFF"/>
                </a:solidFill>
              </a14:hiddenFill>
            </a:ext>
          </a:extLst>
        </p:spPr>
      </p:pic>
      <p:sp>
        <p:nvSpPr>
          <p:cNvPr id="10" name="角丸四角形吹き出し 9">
            <a:extLst>
              <a:ext uri="{FF2B5EF4-FFF2-40B4-BE49-F238E27FC236}">
                <a16:creationId xmlns:a16="http://schemas.microsoft.com/office/drawing/2014/main" id="{7CB69A10-A122-D105-B30D-B87ECA876B79}"/>
              </a:ext>
            </a:extLst>
          </p:cNvPr>
          <p:cNvSpPr/>
          <p:nvPr/>
        </p:nvSpPr>
        <p:spPr>
          <a:xfrm>
            <a:off x="227040" y="2551341"/>
            <a:ext cx="5190872" cy="1586429"/>
          </a:xfrm>
          <a:prstGeom prst="wedgeRoundRectCallout">
            <a:avLst>
              <a:gd name="adj1" fmla="val 46303"/>
              <a:gd name="adj2" fmla="val 75000"/>
              <a:gd name="adj3" fmla="val 16667"/>
            </a:avLst>
          </a:prstGeom>
          <a:gradFill>
            <a:gsLst>
              <a:gs pos="0">
                <a:srgbClr val="C00000"/>
              </a:gs>
              <a:gs pos="100000">
                <a:srgbClr val="FF40F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8EDC944-CA72-D837-27D5-AB22E13770F6}"/>
              </a:ext>
            </a:extLst>
          </p:cNvPr>
          <p:cNvSpPr txBox="1"/>
          <p:nvPr/>
        </p:nvSpPr>
        <p:spPr>
          <a:xfrm>
            <a:off x="369735" y="2652057"/>
            <a:ext cx="5048177" cy="1384995"/>
          </a:xfrm>
          <a:prstGeom prst="rect">
            <a:avLst/>
          </a:prstGeom>
          <a:noFill/>
        </p:spPr>
        <p:txBody>
          <a:bodyPr wrap="none" rtlCol="0">
            <a:spAutoFit/>
          </a:bodyPr>
          <a:lstStyle/>
          <a:p>
            <a:r>
              <a:rPr kumimoji="1" lang="ja-JP" altLang="en-US" sz="2800" b="1" u="sng">
                <a:solidFill>
                  <a:schemeClr val="accent5">
                    <a:lumMod val="20000"/>
                    <a:lumOff val="80000"/>
                  </a:schemeClr>
                </a:solidFill>
                <a:latin typeface="Meiryo UI" panose="020B0604030504040204" pitchFamily="34" charset="-128"/>
                <a:ea typeface="Meiryo UI" panose="020B0604030504040204" pitchFamily="34" charset="-128"/>
              </a:rPr>
              <a:t>高温多湿</a:t>
            </a:r>
            <a:r>
              <a:rPr kumimoji="1" lang="ja-JP" altLang="en-US" sz="2800" b="1">
                <a:solidFill>
                  <a:schemeClr val="accent5">
                    <a:lumMod val="20000"/>
                    <a:lumOff val="80000"/>
                  </a:schemeClr>
                </a:solidFill>
                <a:latin typeface="Meiryo UI" panose="020B0604030504040204" pitchFamily="34" charset="-128"/>
                <a:ea typeface="Meiryo UI" panose="020B0604030504040204" pitchFamily="34" charset="-128"/>
              </a:rPr>
              <a:t>な環境に長時間いる</a:t>
            </a:r>
            <a:endParaRPr kumimoji="1" lang="en-US" altLang="ja-JP" sz="2800" b="1" dirty="0">
              <a:solidFill>
                <a:schemeClr val="accent5">
                  <a:lumMod val="20000"/>
                  <a:lumOff val="80000"/>
                </a:schemeClr>
              </a:solidFill>
              <a:latin typeface="Meiryo UI" panose="020B0604030504040204" pitchFamily="34" charset="-128"/>
              <a:ea typeface="Meiryo UI" panose="020B0604030504040204" pitchFamily="34" charset="-128"/>
            </a:endParaRPr>
          </a:p>
          <a:p>
            <a:r>
              <a:rPr kumimoji="1" lang="ja-JP" altLang="en-US" sz="2800" b="1">
                <a:solidFill>
                  <a:schemeClr val="accent5">
                    <a:lumMod val="20000"/>
                    <a:lumOff val="80000"/>
                  </a:schemeClr>
                </a:solidFill>
                <a:latin typeface="Meiryo UI" panose="020B0604030504040204" pitchFamily="34" charset="-128"/>
                <a:ea typeface="Meiryo UI" panose="020B0604030504040204" pitchFamily="34" charset="-128"/>
              </a:rPr>
              <a:t>→体温調節機能がうまくいかない</a:t>
            </a:r>
            <a:endParaRPr kumimoji="1" lang="en-US" altLang="ja-JP" sz="2800" b="1" dirty="0">
              <a:solidFill>
                <a:schemeClr val="accent5">
                  <a:lumMod val="20000"/>
                  <a:lumOff val="80000"/>
                </a:schemeClr>
              </a:solidFill>
              <a:latin typeface="Meiryo UI" panose="020B0604030504040204" pitchFamily="34" charset="-128"/>
              <a:ea typeface="Meiryo UI" panose="020B0604030504040204" pitchFamily="34" charset="-128"/>
            </a:endParaRPr>
          </a:p>
          <a:p>
            <a:r>
              <a:rPr kumimoji="1" lang="ja-JP" altLang="en-US" sz="2800" b="1">
                <a:solidFill>
                  <a:schemeClr val="accent5">
                    <a:lumMod val="20000"/>
                    <a:lumOff val="80000"/>
                  </a:schemeClr>
                </a:solidFill>
                <a:latin typeface="Meiryo UI" panose="020B0604030504040204" pitchFamily="34" charset="-128"/>
                <a:ea typeface="Meiryo UI" panose="020B0604030504040204" pitchFamily="34" charset="-128"/>
              </a:rPr>
              <a:t>→体内に熱がこもった状態</a:t>
            </a:r>
            <a:endParaRPr kumimoji="1" lang="ja-JP" altLang="en-US" sz="2000">
              <a:solidFill>
                <a:schemeClr val="accent5">
                  <a:lumMod val="20000"/>
                  <a:lumOff val="80000"/>
                </a:schemeClr>
              </a:solidFill>
              <a:latin typeface="Meiryo UI" panose="020B0604030504040204" pitchFamily="34" charset="-128"/>
              <a:ea typeface="Meiryo UI" panose="020B0604030504040204" pitchFamily="34" charset="-128"/>
            </a:endParaRPr>
          </a:p>
        </p:txBody>
      </p:sp>
      <p:sp>
        <p:nvSpPr>
          <p:cNvPr id="12" name="テキスト ボックス 11">
            <a:extLst>
              <a:ext uri="{FF2B5EF4-FFF2-40B4-BE49-F238E27FC236}">
                <a16:creationId xmlns:a16="http://schemas.microsoft.com/office/drawing/2014/main" id="{3328864D-11E8-DC96-3FC0-3B3F301C9744}"/>
              </a:ext>
            </a:extLst>
          </p:cNvPr>
          <p:cNvSpPr txBox="1"/>
          <p:nvPr/>
        </p:nvSpPr>
        <p:spPr>
          <a:xfrm>
            <a:off x="342412" y="4677788"/>
            <a:ext cx="4937570" cy="1077218"/>
          </a:xfrm>
          <a:prstGeom prst="rect">
            <a:avLst/>
          </a:prstGeom>
          <a:solidFill>
            <a:schemeClr val="accent3">
              <a:lumMod val="20000"/>
              <a:lumOff val="80000"/>
            </a:schemeClr>
          </a:solidFill>
        </p:spPr>
        <p:txBody>
          <a:bodyPr wrap="none" rtlCol="0">
            <a:spAutoFit/>
          </a:bodyPr>
          <a:lstStyle/>
          <a:p>
            <a:r>
              <a:rPr kumimoji="1" lang="ja-JP" altLang="en-US" sz="2800">
                <a:latin typeface="Meiryo UI" panose="020B0604030504040204" pitchFamily="34" charset="-128"/>
                <a:ea typeface="Meiryo UI" panose="020B0604030504040204" pitchFamily="34" charset="-128"/>
              </a:rPr>
              <a:t>危険源は</a:t>
            </a:r>
            <a:r>
              <a:rPr kumimoji="1" lang="en-US" altLang="ja-JP" sz="3200" b="1" u="sng" dirty="0">
                <a:solidFill>
                  <a:srgbClr val="0432FF"/>
                </a:solidFill>
                <a:latin typeface="Meiryo UI" panose="020B0604030504040204" pitchFamily="34" charset="-128"/>
                <a:ea typeface="Meiryo UI" panose="020B0604030504040204" pitchFamily="34" charset="-128"/>
              </a:rPr>
              <a:t>『</a:t>
            </a:r>
            <a:r>
              <a:rPr kumimoji="1" lang="ja-JP" altLang="en-US" sz="3200" b="1" u="sng">
                <a:solidFill>
                  <a:srgbClr val="0432FF"/>
                </a:solidFill>
                <a:latin typeface="Meiryo UI" panose="020B0604030504040204" pitchFamily="34" charset="-128"/>
                <a:ea typeface="Meiryo UI" panose="020B0604030504040204" pitchFamily="34" charset="-128"/>
              </a:rPr>
              <a:t>高温多湿</a:t>
            </a:r>
            <a:r>
              <a:rPr kumimoji="1" lang="en-US" altLang="ja-JP" sz="3200" b="1" u="sng" dirty="0">
                <a:solidFill>
                  <a:srgbClr val="0432FF"/>
                </a:solidFill>
                <a:latin typeface="Meiryo UI" panose="020B0604030504040204" pitchFamily="34" charset="-128"/>
                <a:ea typeface="Meiryo UI" panose="020B0604030504040204" pitchFamily="34" charset="-128"/>
              </a:rPr>
              <a:t>』</a:t>
            </a:r>
            <a:r>
              <a:rPr kumimoji="1" lang="ja-JP" altLang="en-US" sz="2800">
                <a:latin typeface="Meiryo UI" panose="020B0604030504040204" pitchFamily="34" charset="-128"/>
                <a:ea typeface="Meiryo UI" panose="020B0604030504040204" pitchFamily="34" charset="-128"/>
              </a:rPr>
              <a:t>です！！</a:t>
            </a:r>
            <a:endParaRPr kumimoji="1" lang="en-US" altLang="ja-JP" sz="2800" dirty="0">
              <a:latin typeface="Meiryo UI" panose="020B0604030504040204" pitchFamily="34" charset="-128"/>
              <a:ea typeface="Meiryo UI" panose="020B0604030504040204" pitchFamily="34" charset="-128"/>
            </a:endParaRPr>
          </a:p>
          <a:p>
            <a:r>
              <a:rPr kumimoji="1" lang="ja-JP" altLang="en-US" sz="2800">
                <a:latin typeface="Meiryo UI" panose="020B0604030504040204" pitchFamily="34" charset="-128"/>
                <a:ea typeface="Meiryo UI" panose="020B0604030504040204" pitchFamily="34" charset="-128"/>
              </a:rPr>
              <a:t>→危険源は</a:t>
            </a:r>
            <a:r>
              <a:rPr kumimoji="1" lang="ja-JP" altLang="en-US" sz="3200" b="1">
                <a:solidFill>
                  <a:srgbClr val="C00000"/>
                </a:solidFill>
                <a:latin typeface="Meiryo UI" panose="020B0604030504040204" pitchFamily="34" charset="-128"/>
                <a:ea typeface="Meiryo UI" panose="020B0604030504040204" pitchFamily="34" charset="-128"/>
              </a:rPr>
              <a:t>暑さ！</a:t>
            </a:r>
            <a:r>
              <a:rPr kumimoji="1" lang="ja-JP" altLang="en-US" sz="3200" b="1">
                <a:solidFill>
                  <a:srgbClr val="941651"/>
                </a:solidFill>
                <a:latin typeface="Meiryo UI" panose="020B0604030504040204" pitchFamily="34" charset="-128"/>
                <a:ea typeface="Meiryo UI" panose="020B0604030504040204" pitchFamily="34" charset="-128"/>
              </a:rPr>
              <a:t>熱！！</a:t>
            </a:r>
            <a:endParaRPr kumimoji="1" lang="ja-JP" altLang="en-US" sz="2800" b="1">
              <a:solidFill>
                <a:srgbClr val="941651"/>
              </a:solidFill>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03F3551E-AC15-458E-2D4A-2C1B9A512735}"/>
              </a:ext>
            </a:extLst>
          </p:cNvPr>
          <p:cNvSpPr txBox="1"/>
          <p:nvPr/>
        </p:nvSpPr>
        <p:spPr>
          <a:xfrm>
            <a:off x="296128" y="6086017"/>
            <a:ext cx="8451353" cy="584775"/>
          </a:xfrm>
          <a:prstGeom prst="rect">
            <a:avLst/>
          </a:prstGeom>
          <a:solidFill>
            <a:srgbClr val="FFFF00"/>
          </a:solidFill>
          <a:ln w="76200">
            <a:solidFill>
              <a:srgbClr val="00FA00"/>
            </a:solidFill>
          </a:ln>
        </p:spPr>
        <p:txBody>
          <a:bodyPr wrap="none" rtlCol="0">
            <a:spAutoFit/>
          </a:bodyPr>
          <a:lstStyle/>
          <a:p>
            <a:r>
              <a:rPr kumimoji="1" lang="ja-JP" altLang="en-US" sz="3200" b="1">
                <a:solidFill>
                  <a:srgbClr val="0432FF"/>
                </a:solidFill>
                <a:latin typeface="Meiryo UI" panose="020B0604030504040204" pitchFamily="34" charset="-128"/>
                <a:ea typeface="Meiryo UI" panose="020B0604030504040204" pitchFamily="34" charset="-128"/>
              </a:rPr>
              <a:t>暑い！　だるい！　痛い！　症状は要注意！！！</a:t>
            </a:r>
          </a:p>
        </p:txBody>
      </p:sp>
    </p:spTree>
    <p:extLst>
      <p:ext uri="{BB962C8B-B14F-4D97-AF65-F5344CB8AC3E}">
        <p14:creationId xmlns:p14="http://schemas.microsoft.com/office/powerpoint/2010/main" val="73081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7818E2A-8F20-BCBD-318C-DDAC89F511A0}"/>
              </a:ext>
            </a:extLst>
          </p:cNvPr>
          <p:cNvSpPr txBox="1"/>
          <p:nvPr/>
        </p:nvSpPr>
        <p:spPr>
          <a:xfrm>
            <a:off x="2284863" y="309150"/>
            <a:ext cx="4344459" cy="769441"/>
          </a:xfrm>
          <a:prstGeom prst="rect">
            <a:avLst/>
          </a:prstGeom>
          <a:solidFill>
            <a:schemeClr val="bg1"/>
          </a:solidFill>
        </p:spPr>
        <p:txBody>
          <a:bodyPr wrap="none" rtlCol="0">
            <a:spAutoFit/>
          </a:bodyPr>
          <a:lstStyle/>
          <a:p>
            <a:r>
              <a:rPr kumimoji="1" lang="ja-JP" altLang="en-US" sz="4400" b="1">
                <a:solidFill>
                  <a:srgbClr val="0432FF"/>
                </a:solidFill>
                <a:latin typeface="Meiryo UI" panose="020B0604030504040204" pitchFamily="34" charset="-128"/>
                <a:ea typeface="Meiryo UI" panose="020B0604030504040204" pitchFamily="34" charset="-128"/>
              </a:rPr>
              <a:t>これ、大丈夫？</a:t>
            </a:r>
            <a:r>
              <a:rPr kumimoji="1" lang="en-US" altLang="ja-JP" sz="4400" b="1" dirty="0">
                <a:solidFill>
                  <a:srgbClr val="0432FF"/>
                </a:solidFill>
                <a:latin typeface="Meiryo UI" panose="020B0604030504040204" pitchFamily="34" charset="-128"/>
                <a:ea typeface="Meiryo UI" panose="020B0604030504040204" pitchFamily="34" charset="-128"/>
              </a:rPr>
              <a:t>-2</a:t>
            </a:r>
          </a:p>
        </p:txBody>
      </p:sp>
      <p:sp>
        <p:nvSpPr>
          <p:cNvPr id="3" name="テキスト ボックス 2">
            <a:extLst>
              <a:ext uri="{FF2B5EF4-FFF2-40B4-BE49-F238E27FC236}">
                <a16:creationId xmlns:a16="http://schemas.microsoft.com/office/drawing/2014/main" id="{B0D5D774-F602-0BA2-FB0E-ACCE8E3E39D0}"/>
              </a:ext>
            </a:extLst>
          </p:cNvPr>
          <p:cNvSpPr txBox="1"/>
          <p:nvPr/>
        </p:nvSpPr>
        <p:spPr>
          <a:xfrm>
            <a:off x="545096" y="1222744"/>
            <a:ext cx="8053808" cy="2062103"/>
          </a:xfrm>
          <a:custGeom>
            <a:avLst/>
            <a:gdLst>
              <a:gd name="connsiteX0" fmla="*/ 0 w 8053808"/>
              <a:gd name="connsiteY0" fmla="*/ 0 h 2062103"/>
              <a:gd name="connsiteX1" fmla="*/ 575272 w 8053808"/>
              <a:gd name="connsiteY1" fmla="*/ 0 h 2062103"/>
              <a:gd name="connsiteX2" fmla="*/ 1231082 w 8053808"/>
              <a:gd name="connsiteY2" fmla="*/ 0 h 2062103"/>
              <a:gd name="connsiteX3" fmla="*/ 1886892 w 8053808"/>
              <a:gd name="connsiteY3" fmla="*/ 0 h 2062103"/>
              <a:gd name="connsiteX4" fmla="*/ 2623240 w 8053808"/>
              <a:gd name="connsiteY4" fmla="*/ 0 h 2062103"/>
              <a:gd name="connsiteX5" fmla="*/ 3117974 w 8053808"/>
              <a:gd name="connsiteY5" fmla="*/ 0 h 2062103"/>
              <a:gd name="connsiteX6" fmla="*/ 3693246 w 8053808"/>
              <a:gd name="connsiteY6" fmla="*/ 0 h 2062103"/>
              <a:gd name="connsiteX7" fmla="*/ 4187980 w 8053808"/>
              <a:gd name="connsiteY7" fmla="*/ 0 h 2062103"/>
              <a:gd name="connsiteX8" fmla="*/ 4682714 w 8053808"/>
              <a:gd name="connsiteY8" fmla="*/ 0 h 2062103"/>
              <a:gd name="connsiteX9" fmla="*/ 5096910 w 8053808"/>
              <a:gd name="connsiteY9" fmla="*/ 0 h 2062103"/>
              <a:gd name="connsiteX10" fmla="*/ 5591644 w 8053808"/>
              <a:gd name="connsiteY10" fmla="*/ 0 h 2062103"/>
              <a:gd name="connsiteX11" fmla="*/ 6166916 w 8053808"/>
              <a:gd name="connsiteY11" fmla="*/ 0 h 2062103"/>
              <a:gd name="connsiteX12" fmla="*/ 6581112 w 8053808"/>
              <a:gd name="connsiteY12" fmla="*/ 0 h 2062103"/>
              <a:gd name="connsiteX13" fmla="*/ 6995308 w 8053808"/>
              <a:gd name="connsiteY13" fmla="*/ 0 h 2062103"/>
              <a:gd name="connsiteX14" fmla="*/ 7490041 w 8053808"/>
              <a:gd name="connsiteY14" fmla="*/ 0 h 2062103"/>
              <a:gd name="connsiteX15" fmla="*/ 8053808 w 8053808"/>
              <a:gd name="connsiteY15" fmla="*/ 0 h 2062103"/>
              <a:gd name="connsiteX16" fmla="*/ 8053808 w 8053808"/>
              <a:gd name="connsiteY16" fmla="*/ 453663 h 2062103"/>
              <a:gd name="connsiteX17" fmla="*/ 8053808 w 8053808"/>
              <a:gd name="connsiteY17" fmla="*/ 989809 h 2062103"/>
              <a:gd name="connsiteX18" fmla="*/ 8053808 w 8053808"/>
              <a:gd name="connsiteY18" fmla="*/ 1525956 h 2062103"/>
              <a:gd name="connsiteX19" fmla="*/ 8053808 w 8053808"/>
              <a:gd name="connsiteY19" fmla="*/ 2062103 h 2062103"/>
              <a:gd name="connsiteX20" fmla="*/ 7720150 w 8053808"/>
              <a:gd name="connsiteY20" fmla="*/ 2062103 h 2062103"/>
              <a:gd name="connsiteX21" fmla="*/ 7386492 w 8053808"/>
              <a:gd name="connsiteY21" fmla="*/ 2062103 h 2062103"/>
              <a:gd name="connsiteX22" fmla="*/ 6650144 w 8053808"/>
              <a:gd name="connsiteY22" fmla="*/ 2062103 h 2062103"/>
              <a:gd name="connsiteX23" fmla="*/ 6235948 w 8053808"/>
              <a:gd name="connsiteY23" fmla="*/ 2062103 h 2062103"/>
              <a:gd name="connsiteX24" fmla="*/ 5741215 w 8053808"/>
              <a:gd name="connsiteY24" fmla="*/ 2062103 h 2062103"/>
              <a:gd name="connsiteX25" fmla="*/ 5085404 w 8053808"/>
              <a:gd name="connsiteY25" fmla="*/ 2062103 h 2062103"/>
              <a:gd name="connsiteX26" fmla="*/ 4751747 w 8053808"/>
              <a:gd name="connsiteY26" fmla="*/ 2062103 h 2062103"/>
              <a:gd name="connsiteX27" fmla="*/ 4257013 w 8053808"/>
              <a:gd name="connsiteY27" fmla="*/ 2062103 h 2062103"/>
              <a:gd name="connsiteX28" fmla="*/ 3842817 w 8053808"/>
              <a:gd name="connsiteY28" fmla="*/ 2062103 h 2062103"/>
              <a:gd name="connsiteX29" fmla="*/ 3348083 w 8053808"/>
              <a:gd name="connsiteY29" fmla="*/ 2062103 h 2062103"/>
              <a:gd name="connsiteX30" fmla="*/ 2772811 w 8053808"/>
              <a:gd name="connsiteY30" fmla="*/ 2062103 h 2062103"/>
              <a:gd name="connsiteX31" fmla="*/ 2036463 w 8053808"/>
              <a:gd name="connsiteY31" fmla="*/ 2062103 h 2062103"/>
              <a:gd name="connsiteX32" fmla="*/ 1622267 w 8053808"/>
              <a:gd name="connsiteY32" fmla="*/ 2062103 h 2062103"/>
              <a:gd name="connsiteX33" fmla="*/ 1288609 w 8053808"/>
              <a:gd name="connsiteY33" fmla="*/ 2062103 h 2062103"/>
              <a:gd name="connsiteX34" fmla="*/ 552261 w 8053808"/>
              <a:gd name="connsiteY34" fmla="*/ 2062103 h 2062103"/>
              <a:gd name="connsiteX35" fmla="*/ 0 w 8053808"/>
              <a:gd name="connsiteY35" fmla="*/ 2062103 h 2062103"/>
              <a:gd name="connsiteX36" fmla="*/ 0 w 8053808"/>
              <a:gd name="connsiteY36" fmla="*/ 1608440 h 2062103"/>
              <a:gd name="connsiteX37" fmla="*/ 0 w 8053808"/>
              <a:gd name="connsiteY37" fmla="*/ 1113536 h 2062103"/>
              <a:gd name="connsiteX38" fmla="*/ 0 w 8053808"/>
              <a:gd name="connsiteY38" fmla="*/ 618631 h 2062103"/>
              <a:gd name="connsiteX39" fmla="*/ 0 w 8053808"/>
              <a:gd name="connsiteY39"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053808" h="2062103" fill="none" extrusionOk="0">
                <a:moveTo>
                  <a:pt x="0" y="0"/>
                </a:moveTo>
                <a:cubicBezTo>
                  <a:pt x="189822" y="-68200"/>
                  <a:pt x="332679" y="37635"/>
                  <a:pt x="575272" y="0"/>
                </a:cubicBezTo>
                <a:cubicBezTo>
                  <a:pt x="817865" y="-37635"/>
                  <a:pt x="1095381" y="39156"/>
                  <a:pt x="1231082" y="0"/>
                </a:cubicBezTo>
                <a:cubicBezTo>
                  <a:pt x="1366783" y="-39156"/>
                  <a:pt x="1700042" y="63147"/>
                  <a:pt x="1886892" y="0"/>
                </a:cubicBezTo>
                <a:cubicBezTo>
                  <a:pt x="2073742" y="-63147"/>
                  <a:pt x="2371499" y="23936"/>
                  <a:pt x="2623240" y="0"/>
                </a:cubicBezTo>
                <a:cubicBezTo>
                  <a:pt x="2874981" y="-23936"/>
                  <a:pt x="2910033" y="16755"/>
                  <a:pt x="3117974" y="0"/>
                </a:cubicBezTo>
                <a:cubicBezTo>
                  <a:pt x="3325915" y="-16755"/>
                  <a:pt x="3436283" y="5414"/>
                  <a:pt x="3693246" y="0"/>
                </a:cubicBezTo>
                <a:cubicBezTo>
                  <a:pt x="3950209" y="-5414"/>
                  <a:pt x="3943165" y="38590"/>
                  <a:pt x="4187980" y="0"/>
                </a:cubicBezTo>
                <a:cubicBezTo>
                  <a:pt x="4432795" y="-38590"/>
                  <a:pt x="4449797" y="15040"/>
                  <a:pt x="4682714" y="0"/>
                </a:cubicBezTo>
                <a:cubicBezTo>
                  <a:pt x="4915631" y="-15040"/>
                  <a:pt x="4948825" y="38677"/>
                  <a:pt x="5096910" y="0"/>
                </a:cubicBezTo>
                <a:cubicBezTo>
                  <a:pt x="5244995" y="-38677"/>
                  <a:pt x="5367726" y="21641"/>
                  <a:pt x="5591644" y="0"/>
                </a:cubicBezTo>
                <a:cubicBezTo>
                  <a:pt x="5815562" y="-21641"/>
                  <a:pt x="5984484" y="38085"/>
                  <a:pt x="6166916" y="0"/>
                </a:cubicBezTo>
                <a:cubicBezTo>
                  <a:pt x="6349348" y="-38085"/>
                  <a:pt x="6398367" y="10668"/>
                  <a:pt x="6581112" y="0"/>
                </a:cubicBezTo>
                <a:cubicBezTo>
                  <a:pt x="6763857" y="-10668"/>
                  <a:pt x="6828003" y="2322"/>
                  <a:pt x="6995308" y="0"/>
                </a:cubicBezTo>
                <a:cubicBezTo>
                  <a:pt x="7162613" y="-2322"/>
                  <a:pt x="7267071" y="36441"/>
                  <a:pt x="7490041" y="0"/>
                </a:cubicBezTo>
                <a:cubicBezTo>
                  <a:pt x="7713011" y="-36441"/>
                  <a:pt x="7812064" y="56764"/>
                  <a:pt x="8053808" y="0"/>
                </a:cubicBezTo>
                <a:cubicBezTo>
                  <a:pt x="8101111" y="175944"/>
                  <a:pt x="8052107" y="279704"/>
                  <a:pt x="8053808" y="453663"/>
                </a:cubicBezTo>
                <a:cubicBezTo>
                  <a:pt x="8055509" y="627622"/>
                  <a:pt x="8029130" y="824548"/>
                  <a:pt x="8053808" y="989809"/>
                </a:cubicBezTo>
                <a:cubicBezTo>
                  <a:pt x="8078486" y="1155070"/>
                  <a:pt x="8039896" y="1258215"/>
                  <a:pt x="8053808" y="1525956"/>
                </a:cubicBezTo>
                <a:cubicBezTo>
                  <a:pt x="8067720" y="1793697"/>
                  <a:pt x="8024075" y="1805654"/>
                  <a:pt x="8053808" y="2062103"/>
                </a:cubicBezTo>
                <a:cubicBezTo>
                  <a:pt x="7909603" y="2084032"/>
                  <a:pt x="7843543" y="2035695"/>
                  <a:pt x="7720150" y="2062103"/>
                </a:cubicBezTo>
                <a:cubicBezTo>
                  <a:pt x="7596757" y="2088511"/>
                  <a:pt x="7537002" y="2049777"/>
                  <a:pt x="7386492" y="2062103"/>
                </a:cubicBezTo>
                <a:cubicBezTo>
                  <a:pt x="7235982" y="2074429"/>
                  <a:pt x="6962167" y="2005443"/>
                  <a:pt x="6650144" y="2062103"/>
                </a:cubicBezTo>
                <a:cubicBezTo>
                  <a:pt x="6338121" y="2118763"/>
                  <a:pt x="6438020" y="2038343"/>
                  <a:pt x="6235948" y="2062103"/>
                </a:cubicBezTo>
                <a:cubicBezTo>
                  <a:pt x="6033876" y="2085863"/>
                  <a:pt x="5882032" y="2009455"/>
                  <a:pt x="5741215" y="2062103"/>
                </a:cubicBezTo>
                <a:cubicBezTo>
                  <a:pt x="5600398" y="2114751"/>
                  <a:pt x="5392094" y="1995131"/>
                  <a:pt x="5085404" y="2062103"/>
                </a:cubicBezTo>
                <a:cubicBezTo>
                  <a:pt x="4778714" y="2129075"/>
                  <a:pt x="4897643" y="2039391"/>
                  <a:pt x="4751747" y="2062103"/>
                </a:cubicBezTo>
                <a:cubicBezTo>
                  <a:pt x="4605851" y="2084815"/>
                  <a:pt x="4464076" y="2003129"/>
                  <a:pt x="4257013" y="2062103"/>
                </a:cubicBezTo>
                <a:cubicBezTo>
                  <a:pt x="4049950" y="2121077"/>
                  <a:pt x="3959822" y="2057774"/>
                  <a:pt x="3842817" y="2062103"/>
                </a:cubicBezTo>
                <a:cubicBezTo>
                  <a:pt x="3725812" y="2066432"/>
                  <a:pt x="3467115" y="2044703"/>
                  <a:pt x="3348083" y="2062103"/>
                </a:cubicBezTo>
                <a:cubicBezTo>
                  <a:pt x="3229051" y="2079503"/>
                  <a:pt x="2967932" y="2052443"/>
                  <a:pt x="2772811" y="2062103"/>
                </a:cubicBezTo>
                <a:cubicBezTo>
                  <a:pt x="2577690" y="2071763"/>
                  <a:pt x="2336254" y="2059198"/>
                  <a:pt x="2036463" y="2062103"/>
                </a:cubicBezTo>
                <a:cubicBezTo>
                  <a:pt x="1736672" y="2065008"/>
                  <a:pt x="1791300" y="2046861"/>
                  <a:pt x="1622267" y="2062103"/>
                </a:cubicBezTo>
                <a:cubicBezTo>
                  <a:pt x="1453234" y="2077345"/>
                  <a:pt x="1436071" y="2037081"/>
                  <a:pt x="1288609" y="2062103"/>
                </a:cubicBezTo>
                <a:cubicBezTo>
                  <a:pt x="1141147" y="2087125"/>
                  <a:pt x="732958" y="1992643"/>
                  <a:pt x="552261" y="2062103"/>
                </a:cubicBezTo>
                <a:cubicBezTo>
                  <a:pt x="371564" y="2131563"/>
                  <a:pt x="197336" y="2058958"/>
                  <a:pt x="0" y="2062103"/>
                </a:cubicBezTo>
                <a:cubicBezTo>
                  <a:pt x="-40113" y="1922013"/>
                  <a:pt x="49298" y="1703329"/>
                  <a:pt x="0" y="1608440"/>
                </a:cubicBezTo>
                <a:cubicBezTo>
                  <a:pt x="-49298" y="1513551"/>
                  <a:pt x="38590" y="1292113"/>
                  <a:pt x="0" y="1113536"/>
                </a:cubicBezTo>
                <a:cubicBezTo>
                  <a:pt x="-38590" y="934959"/>
                  <a:pt x="34331" y="789699"/>
                  <a:pt x="0" y="618631"/>
                </a:cubicBezTo>
                <a:cubicBezTo>
                  <a:pt x="-34331" y="447563"/>
                  <a:pt x="2484" y="257904"/>
                  <a:pt x="0" y="0"/>
                </a:cubicBezTo>
                <a:close/>
              </a:path>
              <a:path w="8053808" h="2062103" stroke="0" extrusionOk="0">
                <a:moveTo>
                  <a:pt x="0" y="0"/>
                </a:moveTo>
                <a:cubicBezTo>
                  <a:pt x="91659" y="-9590"/>
                  <a:pt x="219697" y="33123"/>
                  <a:pt x="333658" y="0"/>
                </a:cubicBezTo>
                <a:cubicBezTo>
                  <a:pt x="447619" y="-33123"/>
                  <a:pt x="594481" y="17260"/>
                  <a:pt x="747854" y="0"/>
                </a:cubicBezTo>
                <a:cubicBezTo>
                  <a:pt x="901227" y="-17260"/>
                  <a:pt x="968715" y="28821"/>
                  <a:pt x="1162049" y="0"/>
                </a:cubicBezTo>
                <a:cubicBezTo>
                  <a:pt x="1355384" y="-28821"/>
                  <a:pt x="1589018" y="46545"/>
                  <a:pt x="1737321" y="0"/>
                </a:cubicBezTo>
                <a:cubicBezTo>
                  <a:pt x="1885624" y="-46545"/>
                  <a:pt x="1961741" y="28587"/>
                  <a:pt x="2070979" y="0"/>
                </a:cubicBezTo>
                <a:cubicBezTo>
                  <a:pt x="2180217" y="-28587"/>
                  <a:pt x="2456687" y="54010"/>
                  <a:pt x="2807327" y="0"/>
                </a:cubicBezTo>
                <a:cubicBezTo>
                  <a:pt x="3157967" y="-54010"/>
                  <a:pt x="3049277" y="30967"/>
                  <a:pt x="3140985" y="0"/>
                </a:cubicBezTo>
                <a:cubicBezTo>
                  <a:pt x="3232693" y="-30967"/>
                  <a:pt x="3627829" y="7047"/>
                  <a:pt x="3877333" y="0"/>
                </a:cubicBezTo>
                <a:cubicBezTo>
                  <a:pt x="4126837" y="-7047"/>
                  <a:pt x="4176151" y="22584"/>
                  <a:pt x="4291529" y="0"/>
                </a:cubicBezTo>
                <a:cubicBezTo>
                  <a:pt x="4406907" y="-22584"/>
                  <a:pt x="4607683" y="10950"/>
                  <a:pt x="4866801" y="0"/>
                </a:cubicBezTo>
                <a:cubicBezTo>
                  <a:pt x="5125919" y="-10950"/>
                  <a:pt x="5378558" y="11441"/>
                  <a:pt x="5603149" y="0"/>
                </a:cubicBezTo>
                <a:cubicBezTo>
                  <a:pt x="5827740" y="-11441"/>
                  <a:pt x="6032214" y="43209"/>
                  <a:pt x="6258959" y="0"/>
                </a:cubicBezTo>
                <a:cubicBezTo>
                  <a:pt x="6485704" y="-43209"/>
                  <a:pt x="6613636" y="46132"/>
                  <a:pt x="6914769" y="0"/>
                </a:cubicBezTo>
                <a:cubicBezTo>
                  <a:pt x="7215902" y="-46132"/>
                  <a:pt x="7178828" y="29633"/>
                  <a:pt x="7328965" y="0"/>
                </a:cubicBezTo>
                <a:cubicBezTo>
                  <a:pt x="7479102" y="-29633"/>
                  <a:pt x="7800462" y="68106"/>
                  <a:pt x="8053808" y="0"/>
                </a:cubicBezTo>
                <a:cubicBezTo>
                  <a:pt x="8068305" y="108616"/>
                  <a:pt x="8005841" y="266063"/>
                  <a:pt x="8053808" y="474284"/>
                </a:cubicBezTo>
                <a:cubicBezTo>
                  <a:pt x="8101775" y="682505"/>
                  <a:pt x="8013944" y="766554"/>
                  <a:pt x="8053808" y="948567"/>
                </a:cubicBezTo>
                <a:cubicBezTo>
                  <a:pt x="8093672" y="1130580"/>
                  <a:pt x="7999458" y="1234857"/>
                  <a:pt x="8053808" y="1484714"/>
                </a:cubicBezTo>
                <a:cubicBezTo>
                  <a:pt x="8108158" y="1734571"/>
                  <a:pt x="8003341" y="1799645"/>
                  <a:pt x="8053808" y="2062103"/>
                </a:cubicBezTo>
                <a:cubicBezTo>
                  <a:pt x="7915081" y="2096256"/>
                  <a:pt x="7657357" y="2012647"/>
                  <a:pt x="7478536" y="2062103"/>
                </a:cubicBezTo>
                <a:cubicBezTo>
                  <a:pt x="7299715" y="2111559"/>
                  <a:pt x="6976339" y="2048956"/>
                  <a:pt x="6742188" y="2062103"/>
                </a:cubicBezTo>
                <a:cubicBezTo>
                  <a:pt x="6508037" y="2075250"/>
                  <a:pt x="6352310" y="1982683"/>
                  <a:pt x="6005840" y="2062103"/>
                </a:cubicBezTo>
                <a:cubicBezTo>
                  <a:pt x="5659370" y="2141523"/>
                  <a:pt x="5516868" y="2030436"/>
                  <a:pt x="5269492" y="2062103"/>
                </a:cubicBezTo>
                <a:cubicBezTo>
                  <a:pt x="5022116" y="2093770"/>
                  <a:pt x="4756090" y="2055013"/>
                  <a:pt x="4613681" y="2062103"/>
                </a:cubicBezTo>
                <a:cubicBezTo>
                  <a:pt x="4471272" y="2069193"/>
                  <a:pt x="4234957" y="1981048"/>
                  <a:pt x="3877333" y="2062103"/>
                </a:cubicBezTo>
                <a:cubicBezTo>
                  <a:pt x="3519709" y="2143158"/>
                  <a:pt x="3644901" y="2043944"/>
                  <a:pt x="3543676" y="2062103"/>
                </a:cubicBezTo>
                <a:cubicBezTo>
                  <a:pt x="3442451" y="2080262"/>
                  <a:pt x="3169384" y="2038682"/>
                  <a:pt x="2968404" y="2062103"/>
                </a:cubicBezTo>
                <a:cubicBezTo>
                  <a:pt x="2767424" y="2085524"/>
                  <a:pt x="2738739" y="2030144"/>
                  <a:pt x="2634746" y="2062103"/>
                </a:cubicBezTo>
                <a:cubicBezTo>
                  <a:pt x="2530753" y="2094062"/>
                  <a:pt x="2393874" y="2060439"/>
                  <a:pt x="2301088" y="2062103"/>
                </a:cubicBezTo>
                <a:cubicBezTo>
                  <a:pt x="2208302" y="2063767"/>
                  <a:pt x="1816979" y="2018833"/>
                  <a:pt x="1564740" y="2062103"/>
                </a:cubicBezTo>
                <a:cubicBezTo>
                  <a:pt x="1312501" y="2105373"/>
                  <a:pt x="1395667" y="2061886"/>
                  <a:pt x="1231082" y="2062103"/>
                </a:cubicBezTo>
                <a:cubicBezTo>
                  <a:pt x="1066497" y="2062320"/>
                  <a:pt x="774226" y="2014084"/>
                  <a:pt x="655810" y="2062103"/>
                </a:cubicBezTo>
                <a:cubicBezTo>
                  <a:pt x="537394" y="2110122"/>
                  <a:pt x="316246" y="2014278"/>
                  <a:pt x="0" y="2062103"/>
                </a:cubicBezTo>
                <a:cubicBezTo>
                  <a:pt x="-20439" y="1889322"/>
                  <a:pt x="29885" y="1768120"/>
                  <a:pt x="0" y="1608440"/>
                </a:cubicBezTo>
                <a:cubicBezTo>
                  <a:pt x="-29885" y="1448760"/>
                  <a:pt x="386" y="1332639"/>
                  <a:pt x="0" y="1134157"/>
                </a:cubicBezTo>
                <a:cubicBezTo>
                  <a:pt x="-386" y="935675"/>
                  <a:pt x="28449" y="757357"/>
                  <a:pt x="0" y="639252"/>
                </a:cubicBezTo>
                <a:cubicBezTo>
                  <a:pt x="-28449" y="521148"/>
                  <a:pt x="74722" y="266428"/>
                  <a:pt x="0" y="0"/>
                </a:cubicBezTo>
                <a:close/>
              </a:path>
            </a:pathLst>
          </a:custGeom>
          <a:solidFill>
            <a:schemeClr val="bg1"/>
          </a:solidFill>
          <a:ln w="76200">
            <a:solidFill>
              <a:srgbClr val="FF2F92"/>
            </a:solidFill>
            <a:extLst>
              <a:ext uri="{C807C97D-BFC1-408E-A445-0C87EB9F89A2}">
                <ask:lineSketchStyleProps xmlns:ask="http://schemas.microsoft.com/office/drawing/2018/sketchyshapes" sd="1411281475">
                  <a:prstGeom prst="rect">
                    <a:avLst/>
                  </a:prstGeom>
                  <ask:type>
                    <ask:lineSketchScribble/>
                  </ask:type>
                </ask:lineSketchStyleProps>
              </a:ext>
            </a:extLst>
          </a:ln>
        </p:spPr>
        <p:txBody>
          <a:bodyPr wrap="none" rtlCol="0">
            <a:spAutoFit/>
          </a:bodyPr>
          <a:lstStyle/>
          <a:p>
            <a:r>
              <a:rPr kumimoji="1" lang="ja-JP" altLang="en-US" sz="3200">
                <a:latin typeface="Meiryo UI" panose="020B0604030504040204" pitchFamily="34" charset="-128"/>
                <a:ea typeface="Meiryo UI" panose="020B0604030504040204" pitchFamily="34" charset="-128"/>
              </a:rPr>
              <a:t>昨晩、仕事が終わってから、仲間たちと</a:t>
            </a:r>
            <a:endParaRPr kumimoji="1" lang="en-US" altLang="ja-JP" sz="3200" dirty="0">
              <a:latin typeface="Meiryo UI" panose="020B0604030504040204" pitchFamily="34" charset="-128"/>
              <a:ea typeface="Meiryo UI" panose="020B0604030504040204" pitchFamily="34" charset="-128"/>
            </a:endParaRPr>
          </a:p>
          <a:p>
            <a:r>
              <a:rPr kumimoji="1" lang="ja-JP" altLang="en-US" sz="3200">
                <a:latin typeface="Meiryo UI" panose="020B0604030504040204" pitchFamily="34" charset="-128"/>
                <a:ea typeface="Meiryo UI" panose="020B0604030504040204" pitchFamily="34" charset="-128"/>
              </a:rPr>
              <a:t>スポーツ観戦を楽しんでいた。</a:t>
            </a:r>
            <a:r>
              <a:rPr kumimoji="1" lang="ja-JP" altLang="en-US" sz="3200" b="1" u="sng">
                <a:solidFill>
                  <a:srgbClr val="0432FF"/>
                </a:solidFill>
                <a:latin typeface="Meiryo UI" panose="020B0604030504040204" pitchFamily="34" charset="-128"/>
                <a:ea typeface="Meiryo UI" panose="020B0604030504040204" pitchFamily="34" charset="-128"/>
              </a:rPr>
              <a:t>お酒の量もすすみ</a:t>
            </a:r>
            <a:endParaRPr kumimoji="1" lang="en-US" altLang="ja-JP" sz="3200" b="1" u="sng" dirty="0">
              <a:solidFill>
                <a:srgbClr val="0432FF"/>
              </a:solidFill>
              <a:latin typeface="Meiryo UI" panose="020B0604030504040204" pitchFamily="34" charset="-128"/>
              <a:ea typeface="Meiryo UI" panose="020B0604030504040204" pitchFamily="34" charset="-128"/>
            </a:endParaRPr>
          </a:p>
          <a:p>
            <a:r>
              <a:rPr kumimoji="1" lang="ja-JP" altLang="en-US" sz="3200" b="1" u="sng">
                <a:solidFill>
                  <a:srgbClr val="0432FF"/>
                </a:solidFill>
                <a:latin typeface="Meiryo UI" panose="020B0604030504040204" pitchFamily="34" charset="-128"/>
                <a:ea typeface="Meiryo UI" panose="020B0604030504040204" pitchFamily="34" charset="-128"/>
              </a:rPr>
              <a:t>夜通し</a:t>
            </a:r>
            <a:r>
              <a:rPr kumimoji="1" lang="ja-JP" altLang="en-US" sz="3200">
                <a:latin typeface="Meiryo UI" panose="020B0604030504040204" pitchFamily="34" charset="-128"/>
                <a:ea typeface="Meiryo UI" panose="020B0604030504040204" pitchFamily="34" charset="-128"/>
              </a:rPr>
              <a:t>盛り上がっていたため、朝寝坊した。</a:t>
            </a:r>
            <a:endParaRPr kumimoji="1" lang="en-US" altLang="ja-JP" sz="3200" dirty="0">
              <a:latin typeface="Meiryo UI" panose="020B0604030504040204" pitchFamily="34" charset="-128"/>
              <a:ea typeface="Meiryo UI" panose="020B0604030504040204" pitchFamily="34" charset="-128"/>
            </a:endParaRPr>
          </a:p>
          <a:p>
            <a:r>
              <a:rPr kumimoji="1" lang="ja-JP" altLang="en-US" sz="3200">
                <a:latin typeface="Meiryo UI" panose="020B0604030504040204" pitchFamily="34" charset="-128"/>
                <a:ea typeface="Meiryo UI" panose="020B0604030504040204" pitchFamily="34" charset="-128"/>
              </a:rPr>
              <a:t>時間がないので</a:t>
            </a:r>
            <a:r>
              <a:rPr kumimoji="1" lang="ja-JP" altLang="en-US" sz="3200" b="1" u="sng">
                <a:solidFill>
                  <a:srgbClr val="C00000"/>
                </a:solidFill>
                <a:latin typeface="Meiryo UI" panose="020B0604030504040204" pitchFamily="34" charset="-128"/>
                <a:ea typeface="Meiryo UI" panose="020B0604030504040204" pitchFamily="34" charset="-128"/>
              </a:rPr>
              <a:t>朝食抜き</a:t>
            </a:r>
            <a:r>
              <a:rPr kumimoji="1" lang="ja-JP" altLang="en-US" sz="3200">
                <a:latin typeface="Meiryo UI" panose="020B0604030504040204" pitchFamily="34" charset="-128"/>
                <a:ea typeface="Meiryo UI" panose="020B0604030504040204" pitchFamily="34" charset="-128"/>
              </a:rPr>
              <a:t>で出勤した。</a:t>
            </a:r>
            <a:endParaRPr kumimoji="1" lang="en-US" altLang="ja-JP" sz="32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999C409B-4703-917A-3055-EB6A36716F5E}"/>
              </a:ext>
            </a:extLst>
          </p:cNvPr>
          <p:cNvSpPr txBox="1"/>
          <p:nvPr/>
        </p:nvSpPr>
        <p:spPr>
          <a:xfrm>
            <a:off x="1717348" y="3429000"/>
            <a:ext cx="5440913" cy="523220"/>
          </a:xfrm>
          <a:prstGeom prst="rect">
            <a:avLst/>
          </a:prstGeom>
          <a:solidFill>
            <a:srgbClr val="FFFF00"/>
          </a:solidFill>
        </p:spPr>
        <p:txBody>
          <a:bodyPr wrap="none" rtlCol="0">
            <a:spAutoFit/>
          </a:bodyPr>
          <a:lstStyle/>
          <a:p>
            <a:r>
              <a:rPr kumimoji="1" lang="en-US" altLang="ja-JP" sz="2800" b="1" dirty="0">
                <a:solidFill>
                  <a:srgbClr val="002060"/>
                </a:solidFill>
                <a:latin typeface="Meiryo UI" panose="020B0604030504040204" pitchFamily="34" charset="-128"/>
                <a:ea typeface="Meiryo UI" panose="020B0604030504040204" pitchFamily="34" charset="-128"/>
              </a:rPr>
              <a:t>『</a:t>
            </a:r>
            <a:r>
              <a:rPr kumimoji="1" lang="ja-JP" altLang="en-US" sz="2800" b="1">
                <a:solidFill>
                  <a:srgbClr val="002060"/>
                </a:solidFill>
                <a:latin typeface="Meiryo UI" panose="020B0604030504040204" pitchFamily="34" charset="-128"/>
                <a:ea typeface="Meiryo UI" panose="020B0604030504040204" pitchFamily="34" charset="-128"/>
              </a:rPr>
              <a:t>ダメダメポイント！</a:t>
            </a:r>
            <a:r>
              <a:rPr kumimoji="1" lang="en-US" altLang="ja-JP" sz="2800" b="1" dirty="0">
                <a:solidFill>
                  <a:srgbClr val="002060"/>
                </a:solidFill>
                <a:latin typeface="Meiryo UI" panose="020B0604030504040204" pitchFamily="34" charset="-128"/>
                <a:ea typeface="Meiryo UI" panose="020B0604030504040204" pitchFamily="34" charset="-128"/>
              </a:rPr>
              <a:t>』</a:t>
            </a:r>
            <a:r>
              <a:rPr kumimoji="1" lang="ja-JP" altLang="en-US" sz="2800" b="1">
                <a:solidFill>
                  <a:srgbClr val="002060"/>
                </a:solidFill>
                <a:latin typeface="Meiryo UI" panose="020B0604030504040204" pitchFamily="34" charset="-128"/>
                <a:ea typeface="Meiryo UI" panose="020B0604030504040204" pitchFamily="34" charset="-128"/>
              </a:rPr>
              <a:t>を考えよう！！</a:t>
            </a:r>
          </a:p>
        </p:txBody>
      </p:sp>
      <p:pic>
        <p:nvPicPr>
          <p:cNvPr id="3076" name="Picture 4" descr="楽しい飲み会のイラスト（会社）">
            <a:hlinkClick r:id="rId3"/>
            <a:extLst>
              <a:ext uri="{FF2B5EF4-FFF2-40B4-BE49-F238E27FC236}">
                <a16:creationId xmlns:a16="http://schemas.microsoft.com/office/drawing/2014/main" id="{1BA533B8-B62A-5AD8-DAF5-F68310758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801" y="4124448"/>
            <a:ext cx="3762558" cy="27993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急いで走る会社員のイラスト（男性）">
            <a:hlinkClick r:id="rId5"/>
            <a:extLst>
              <a:ext uri="{FF2B5EF4-FFF2-40B4-BE49-F238E27FC236}">
                <a16:creationId xmlns:a16="http://schemas.microsoft.com/office/drawing/2014/main" id="{85CE739A-7755-A30D-DEA8-D6725CF9EE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322" y="4210265"/>
            <a:ext cx="2257877" cy="248801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パン・トーストのイラスト">
            <a:hlinkClick r:id="rId7"/>
            <a:extLst>
              <a:ext uri="{FF2B5EF4-FFF2-40B4-BE49-F238E27FC236}">
                <a16:creationId xmlns:a16="http://schemas.microsoft.com/office/drawing/2014/main" id="{6F4F3806-0CAC-4F1A-4309-840127E22D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6198" y="4933506"/>
            <a:ext cx="1578948" cy="125921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38819D67-600C-FD19-1AA9-D33841691320}"/>
              </a:ext>
            </a:extLst>
          </p:cNvPr>
          <p:cNvCxnSpPr>
            <a:cxnSpLocks/>
          </p:cNvCxnSpPr>
          <p:nvPr/>
        </p:nvCxnSpPr>
        <p:spPr>
          <a:xfrm flipH="1">
            <a:off x="4706198" y="4933506"/>
            <a:ext cx="1578948" cy="1265275"/>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A44B163C-3F67-7F30-FBB0-3B3D0ED0F96D}"/>
              </a:ext>
            </a:extLst>
          </p:cNvPr>
          <p:cNvCxnSpPr/>
          <p:nvPr/>
        </p:nvCxnSpPr>
        <p:spPr>
          <a:xfrm>
            <a:off x="4706198" y="4927442"/>
            <a:ext cx="1578948" cy="1271339"/>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346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ECDEB1-3AB5-1033-754A-AF7D2032B1A7}"/>
              </a:ext>
            </a:extLst>
          </p:cNvPr>
          <p:cNvSpPr txBox="1"/>
          <p:nvPr/>
        </p:nvSpPr>
        <p:spPr>
          <a:xfrm>
            <a:off x="2504767" y="138224"/>
            <a:ext cx="4134465" cy="769441"/>
          </a:xfrm>
          <a:prstGeom prst="rect">
            <a:avLst/>
          </a:prstGeom>
          <a:noFill/>
        </p:spPr>
        <p:txBody>
          <a:bodyPr wrap="none" rtlCol="0">
            <a:spAutoFit/>
          </a:bodyPr>
          <a:lstStyle/>
          <a:p>
            <a:r>
              <a:rPr kumimoji="1" lang="ja-JP" altLang="en-US" sz="4400" b="1">
                <a:solidFill>
                  <a:srgbClr val="C00000"/>
                </a:solidFill>
                <a:latin typeface="Meiryo UI" panose="020B0604030504040204" pitchFamily="34" charset="-128"/>
                <a:ea typeface="Meiryo UI" panose="020B0604030504040204" pitchFamily="34" charset="-128"/>
              </a:rPr>
              <a:t>日々の健康管理</a:t>
            </a:r>
          </a:p>
        </p:txBody>
      </p:sp>
      <p:pic>
        <p:nvPicPr>
          <p:cNvPr id="4" name="図 3">
            <a:extLst>
              <a:ext uri="{FF2B5EF4-FFF2-40B4-BE49-F238E27FC236}">
                <a16:creationId xmlns:a16="http://schemas.microsoft.com/office/drawing/2014/main" id="{BF82D949-1167-A12E-A559-508C9F8F9D73}"/>
              </a:ext>
            </a:extLst>
          </p:cNvPr>
          <p:cNvPicPr>
            <a:picLocks noChangeAspect="1"/>
          </p:cNvPicPr>
          <p:nvPr/>
        </p:nvPicPr>
        <p:blipFill rotWithShape="1">
          <a:blip r:embed="rId3"/>
          <a:srcRect l="17050" t="22199" r="11695" b="55504"/>
          <a:stretch/>
        </p:blipFill>
        <p:spPr>
          <a:xfrm>
            <a:off x="93935" y="1913862"/>
            <a:ext cx="8956128" cy="3965944"/>
          </a:xfrm>
          <a:prstGeom prst="rect">
            <a:avLst/>
          </a:prstGeom>
          <a:solidFill>
            <a:schemeClr val="bg1"/>
          </a:solidFill>
          <a:ln w="76200">
            <a:solidFill>
              <a:srgbClr val="FF40FF"/>
            </a:solidFill>
          </a:ln>
        </p:spPr>
      </p:pic>
      <p:sp>
        <p:nvSpPr>
          <p:cNvPr id="5" name="テキスト ボックス 4">
            <a:extLst>
              <a:ext uri="{FF2B5EF4-FFF2-40B4-BE49-F238E27FC236}">
                <a16:creationId xmlns:a16="http://schemas.microsoft.com/office/drawing/2014/main" id="{0951AC91-B4C6-D2A9-AA4E-6617FB7149C7}"/>
              </a:ext>
            </a:extLst>
          </p:cNvPr>
          <p:cNvSpPr txBox="1"/>
          <p:nvPr/>
        </p:nvSpPr>
        <p:spPr>
          <a:xfrm>
            <a:off x="398336" y="6090230"/>
            <a:ext cx="8651727" cy="523220"/>
          </a:xfrm>
          <a:prstGeom prst="rect">
            <a:avLst/>
          </a:prstGeom>
          <a:solidFill>
            <a:schemeClr val="bg1"/>
          </a:solidFill>
        </p:spPr>
        <p:txBody>
          <a:bodyPr wrap="none" rtlCol="0">
            <a:spAutoFit/>
          </a:bodyPr>
          <a:lstStyle/>
          <a:p>
            <a:r>
              <a:rPr kumimoji="1" lang="ja-JP" altLang="en-US" sz="2800" b="1">
                <a:solidFill>
                  <a:srgbClr val="FF0000"/>
                </a:solidFill>
                <a:latin typeface="Meiryo UI" panose="020B0604030504040204" pitchFamily="34" charset="-128"/>
                <a:ea typeface="Meiryo UI" panose="020B0604030504040204" pitchFamily="34" charset="-128"/>
              </a:rPr>
              <a:t>しっかり体調管理して万全な状態で職場で活躍しましょう。</a:t>
            </a:r>
          </a:p>
        </p:txBody>
      </p:sp>
      <p:sp>
        <p:nvSpPr>
          <p:cNvPr id="7" name="テキスト ボックス 6">
            <a:extLst>
              <a:ext uri="{FF2B5EF4-FFF2-40B4-BE49-F238E27FC236}">
                <a16:creationId xmlns:a16="http://schemas.microsoft.com/office/drawing/2014/main" id="{745E9B35-A048-F0D5-F935-ABA1EF4A00D2}"/>
              </a:ext>
            </a:extLst>
          </p:cNvPr>
          <p:cNvSpPr txBox="1"/>
          <p:nvPr/>
        </p:nvSpPr>
        <p:spPr>
          <a:xfrm>
            <a:off x="691115" y="933710"/>
            <a:ext cx="8211617" cy="954107"/>
          </a:xfrm>
          <a:prstGeom prst="rect">
            <a:avLst/>
          </a:prstGeom>
          <a:noFill/>
        </p:spPr>
        <p:txBody>
          <a:bodyPr wrap="square">
            <a:spAutoFit/>
          </a:bodyPr>
          <a:lstStyle/>
          <a:p>
            <a:r>
              <a:rPr lang="ja-JP" altLang="en-US" sz="2800">
                <a:solidFill>
                  <a:srgbClr val="0432FF"/>
                </a:solidFill>
                <a:effectLst/>
                <a:latin typeface="Meiryo UI" panose="020B0604030504040204" pitchFamily="34" charset="-128"/>
                <a:ea typeface="Meiryo UI" panose="020B0604030504040204" pitchFamily="34" charset="-128"/>
              </a:rPr>
              <a:t>熱中症の予防のためには、日々の健康管理が重要です。</a:t>
            </a:r>
            <a:endParaRPr lang="en-US" altLang="ja-JP" sz="2800" dirty="0">
              <a:solidFill>
                <a:srgbClr val="0432FF"/>
              </a:solidFill>
              <a:effectLst/>
              <a:latin typeface="Meiryo UI" panose="020B0604030504040204" pitchFamily="34" charset="-128"/>
              <a:ea typeface="Meiryo UI" panose="020B0604030504040204" pitchFamily="34" charset="-128"/>
            </a:endParaRPr>
          </a:p>
          <a:p>
            <a:r>
              <a:rPr lang="ja-JP" altLang="en-US" sz="2800">
                <a:solidFill>
                  <a:srgbClr val="0432FF"/>
                </a:solidFill>
                <a:effectLst/>
                <a:latin typeface="Meiryo UI" panose="020B0604030504040204" pitchFamily="34" charset="-128"/>
                <a:ea typeface="Meiryo UI" panose="020B0604030504040204" pitchFamily="34" charset="-128"/>
              </a:rPr>
              <a:t>次の事項に留意し、健康管理に努めましょう。</a:t>
            </a:r>
          </a:p>
        </p:txBody>
      </p:sp>
    </p:spTree>
    <p:extLst>
      <p:ext uri="{BB962C8B-B14F-4D97-AF65-F5344CB8AC3E}">
        <p14:creationId xmlns:p14="http://schemas.microsoft.com/office/powerpoint/2010/main" val="1437621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BD713DE-2E4B-487B-0D6A-2AD243703489}"/>
              </a:ext>
            </a:extLst>
          </p:cNvPr>
          <p:cNvPicPr>
            <a:picLocks noChangeAspect="1"/>
          </p:cNvPicPr>
          <p:nvPr/>
        </p:nvPicPr>
        <p:blipFill rotWithShape="1">
          <a:blip r:embed="rId3"/>
          <a:srcRect l="7437" t="1860" b="68372"/>
          <a:stretch/>
        </p:blipFill>
        <p:spPr>
          <a:xfrm>
            <a:off x="170122" y="281425"/>
            <a:ext cx="8854821" cy="4029740"/>
          </a:xfrm>
          <a:prstGeom prst="rect">
            <a:avLst/>
          </a:prstGeom>
        </p:spPr>
      </p:pic>
      <p:sp>
        <p:nvSpPr>
          <p:cNvPr id="3" name="テキスト ボックス 2">
            <a:extLst>
              <a:ext uri="{FF2B5EF4-FFF2-40B4-BE49-F238E27FC236}">
                <a16:creationId xmlns:a16="http://schemas.microsoft.com/office/drawing/2014/main" id="{7D5E10A0-FA7E-1E41-3FA1-592A3D19C8BD}"/>
              </a:ext>
            </a:extLst>
          </p:cNvPr>
          <p:cNvSpPr txBox="1"/>
          <p:nvPr/>
        </p:nvSpPr>
        <p:spPr>
          <a:xfrm>
            <a:off x="46084" y="127256"/>
            <a:ext cx="9097916" cy="584775"/>
          </a:xfrm>
          <a:prstGeom prst="rect">
            <a:avLst/>
          </a:prstGeom>
          <a:solidFill>
            <a:schemeClr val="bg1"/>
          </a:solidFill>
        </p:spPr>
        <p:txBody>
          <a:bodyPr wrap="square" rtlCol="0">
            <a:spAutoFit/>
          </a:bodyPr>
          <a:lstStyle/>
          <a:p>
            <a:pPr algn="ctr"/>
            <a:r>
              <a:rPr kumimoji="1" lang="ja-JP" altLang="en-US" sz="3200" b="1">
                <a:solidFill>
                  <a:srgbClr val="FF2F92"/>
                </a:solidFill>
                <a:latin typeface="Meiryo UI" panose="020B0604030504040204" pitchFamily="34" charset="-128"/>
                <a:ea typeface="Meiryo UI" panose="020B0604030504040204" pitchFamily="34" charset="-128"/>
              </a:rPr>
              <a:t>しっかり取り組みましょう！重点取組期間は</a:t>
            </a:r>
            <a:r>
              <a:rPr kumimoji="1" lang="en-US" altLang="ja-JP" sz="3200" b="1" dirty="0">
                <a:solidFill>
                  <a:srgbClr val="FF2F92"/>
                </a:solidFill>
                <a:latin typeface="Meiryo UI" panose="020B0604030504040204" pitchFamily="34" charset="-128"/>
                <a:ea typeface="Meiryo UI" panose="020B0604030504040204" pitchFamily="34" charset="-128"/>
              </a:rPr>
              <a:t>7</a:t>
            </a:r>
            <a:r>
              <a:rPr kumimoji="1" lang="ja-JP" altLang="en-US" sz="3200" b="1">
                <a:solidFill>
                  <a:srgbClr val="FF2F92"/>
                </a:solidFill>
                <a:latin typeface="Meiryo UI" panose="020B0604030504040204" pitchFamily="34" charset="-128"/>
                <a:ea typeface="Meiryo UI" panose="020B0604030504040204" pitchFamily="34" charset="-128"/>
              </a:rPr>
              <a:t>月です！</a:t>
            </a:r>
          </a:p>
        </p:txBody>
      </p:sp>
      <p:cxnSp>
        <p:nvCxnSpPr>
          <p:cNvPr id="4" name="直線コネクタ 3">
            <a:extLst>
              <a:ext uri="{FF2B5EF4-FFF2-40B4-BE49-F238E27FC236}">
                <a16:creationId xmlns:a16="http://schemas.microsoft.com/office/drawing/2014/main" id="{4C07B2A7-788B-C1BF-9CE9-008A1CD21CD5}"/>
              </a:ext>
            </a:extLst>
          </p:cNvPr>
          <p:cNvCxnSpPr/>
          <p:nvPr/>
        </p:nvCxnSpPr>
        <p:spPr>
          <a:xfrm>
            <a:off x="258501" y="4319470"/>
            <a:ext cx="5030171" cy="0"/>
          </a:xfrm>
          <a:prstGeom prst="line">
            <a:avLst/>
          </a:prstGeom>
          <a:ln w="57150">
            <a:solidFill>
              <a:srgbClr val="73FEFF"/>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DEADAA34-E9DC-F757-61B4-907F37FFB025}"/>
              </a:ext>
            </a:extLst>
          </p:cNvPr>
          <p:cNvCxnSpPr>
            <a:cxnSpLocks/>
          </p:cNvCxnSpPr>
          <p:nvPr/>
        </p:nvCxnSpPr>
        <p:spPr>
          <a:xfrm>
            <a:off x="382761" y="4054909"/>
            <a:ext cx="4781650" cy="0"/>
          </a:xfrm>
          <a:prstGeom prst="line">
            <a:avLst/>
          </a:prstGeom>
          <a:ln w="57150">
            <a:solidFill>
              <a:srgbClr val="73FEFF"/>
            </a:solidFill>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B070F9CD-BC9E-9655-9562-78AF18BAD1FE}"/>
              </a:ext>
            </a:extLst>
          </p:cNvPr>
          <p:cNvPicPr>
            <a:picLocks noChangeAspect="1"/>
          </p:cNvPicPr>
          <p:nvPr/>
        </p:nvPicPr>
        <p:blipFill rotWithShape="1">
          <a:blip r:embed="rId4"/>
          <a:srcRect l="9850" t="66202" r="51755" b="22325"/>
          <a:stretch/>
        </p:blipFill>
        <p:spPr>
          <a:xfrm>
            <a:off x="108103" y="4404783"/>
            <a:ext cx="5180569" cy="2453217"/>
          </a:xfrm>
          <a:prstGeom prst="rect">
            <a:avLst/>
          </a:prstGeom>
        </p:spPr>
      </p:pic>
      <p:pic>
        <p:nvPicPr>
          <p:cNvPr id="8" name="図 7">
            <a:extLst>
              <a:ext uri="{FF2B5EF4-FFF2-40B4-BE49-F238E27FC236}">
                <a16:creationId xmlns:a16="http://schemas.microsoft.com/office/drawing/2014/main" id="{061248B8-BC0A-047E-B757-CD7CDEEE9A02}"/>
              </a:ext>
            </a:extLst>
          </p:cNvPr>
          <p:cNvPicPr>
            <a:picLocks noChangeAspect="1"/>
          </p:cNvPicPr>
          <p:nvPr/>
        </p:nvPicPr>
        <p:blipFill rotWithShape="1">
          <a:blip r:embed="rId5"/>
          <a:srcRect l="51536" t="45737" r="9630" b="33927"/>
          <a:stretch/>
        </p:blipFill>
        <p:spPr>
          <a:xfrm>
            <a:off x="5305646" y="4054909"/>
            <a:ext cx="3719297" cy="2756243"/>
          </a:xfrm>
          <a:prstGeom prst="rect">
            <a:avLst/>
          </a:prstGeom>
        </p:spPr>
      </p:pic>
      <p:sp>
        <p:nvSpPr>
          <p:cNvPr id="9" name="テキスト ボックス 8">
            <a:extLst>
              <a:ext uri="{FF2B5EF4-FFF2-40B4-BE49-F238E27FC236}">
                <a16:creationId xmlns:a16="http://schemas.microsoft.com/office/drawing/2014/main" id="{F50F8DB0-AAC5-351F-D69C-0E1B17EB11B7}"/>
              </a:ext>
            </a:extLst>
          </p:cNvPr>
          <p:cNvSpPr txBox="1"/>
          <p:nvPr/>
        </p:nvSpPr>
        <p:spPr>
          <a:xfrm>
            <a:off x="5510149" y="5361103"/>
            <a:ext cx="1210588" cy="400110"/>
          </a:xfrm>
          <a:prstGeom prst="rect">
            <a:avLst/>
          </a:prstGeom>
          <a:noFill/>
        </p:spPr>
        <p:txBody>
          <a:bodyPr wrap="none" rtlCol="0">
            <a:spAutoFit/>
          </a:bodyPr>
          <a:lstStyle/>
          <a:p>
            <a:r>
              <a:rPr kumimoji="1" lang="ja-JP" altLang="en-US" sz="2000" b="1">
                <a:solidFill>
                  <a:srgbClr val="FF2F92"/>
                </a:solidFill>
                <a:latin typeface="Meiryo UI" panose="020B0604030504040204" pitchFamily="34" charset="-128"/>
                <a:ea typeface="Meiryo UI" panose="020B0604030504040204" pitchFamily="34" charset="-128"/>
              </a:rPr>
              <a:t>＠愛知県</a:t>
            </a:r>
          </a:p>
        </p:txBody>
      </p:sp>
      <p:sp>
        <p:nvSpPr>
          <p:cNvPr id="10" name="テキスト ボックス 9">
            <a:extLst>
              <a:ext uri="{FF2B5EF4-FFF2-40B4-BE49-F238E27FC236}">
                <a16:creationId xmlns:a16="http://schemas.microsoft.com/office/drawing/2014/main" id="{34964987-4C73-172F-9A28-65490F274E53}"/>
              </a:ext>
            </a:extLst>
          </p:cNvPr>
          <p:cNvSpPr txBox="1"/>
          <p:nvPr/>
        </p:nvSpPr>
        <p:spPr>
          <a:xfrm>
            <a:off x="502772" y="4741771"/>
            <a:ext cx="4541628" cy="461665"/>
          </a:xfrm>
          <a:prstGeom prst="rect">
            <a:avLst/>
          </a:prstGeom>
          <a:noFill/>
        </p:spPr>
        <p:txBody>
          <a:bodyPr wrap="none" rtlCol="0">
            <a:spAutoFit/>
          </a:bodyPr>
          <a:lstStyle/>
          <a:p>
            <a:r>
              <a:rPr kumimoji="1" lang="ja-JP" altLang="en-US" sz="2400" b="1">
                <a:solidFill>
                  <a:srgbClr val="FF2F92"/>
                </a:solidFill>
                <a:latin typeface="Meiryo UI" panose="020B0604030504040204" pitchFamily="34" charset="-128"/>
                <a:ea typeface="Meiryo UI" panose="020B0604030504040204" pitchFamily="34" charset="-128"/>
              </a:rPr>
              <a:t>梅雨明け、連休明けは要注意！！</a:t>
            </a:r>
          </a:p>
        </p:txBody>
      </p:sp>
    </p:spTree>
    <p:extLst>
      <p:ext uri="{BB962C8B-B14F-4D97-AF65-F5344CB8AC3E}">
        <p14:creationId xmlns:p14="http://schemas.microsoft.com/office/powerpoint/2010/main" val="111896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F01BDD0-FD78-B24B-14A8-D246B643C4CF}"/>
              </a:ext>
            </a:extLst>
          </p:cNvPr>
          <p:cNvPicPr>
            <a:picLocks noChangeAspect="1"/>
          </p:cNvPicPr>
          <p:nvPr/>
        </p:nvPicPr>
        <p:blipFill rotWithShape="1">
          <a:blip r:embed="rId3"/>
          <a:srcRect l="15426" t="45394" r="9685" b="24607"/>
          <a:stretch/>
        </p:blipFill>
        <p:spPr>
          <a:xfrm>
            <a:off x="100358" y="239520"/>
            <a:ext cx="8930615" cy="5062654"/>
          </a:xfrm>
          <a:prstGeom prst="rect">
            <a:avLst/>
          </a:prstGeom>
          <a:ln w="57150">
            <a:solidFill>
              <a:schemeClr val="accent6">
                <a:lumMod val="75000"/>
              </a:schemeClr>
            </a:solidFill>
          </a:ln>
        </p:spPr>
      </p:pic>
      <p:sp>
        <p:nvSpPr>
          <p:cNvPr id="3" name="テキスト ボックス 2">
            <a:extLst>
              <a:ext uri="{FF2B5EF4-FFF2-40B4-BE49-F238E27FC236}">
                <a16:creationId xmlns:a16="http://schemas.microsoft.com/office/drawing/2014/main" id="{5D95B37B-B3D3-3B8D-A2CE-6B8E4900E90A}"/>
              </a:ext>
            </a:extLst>
          </p:cNvPr>
          <p:cNvSpPr txBox="1"/>
          <p:nvPr/>
        </p:nvSpPr>
        <p:spPr>
          <a:xfrm>
            <a:off x="288692" y="5675970"/>
            <a:ext cx="8553945" cy="830997"/>
          </a:xfrm>
          <a:custGeom>
            <a:avLst/>
            <a:gdLst>
              <a:gd name="connsiteX0" fmla="*/ 0 w 8553945"/>
              <a:gd name="connsiteY0" fmla="*/ 0 h 830997"/>
              <a:gd name="connsiteX1" fmla="*/ 655802 w 8553945"/>
              <a:gd name="connsiteY1" fmla="*/ 0 h 830997"/>
              <a:gd name="connsiteX2" fmla="*/ 1397144 w 8553945"/>
              <a:gd name="connsiteY2" fmla="*/ 0 h 830997"/>
              <a:gd name="connsiteX3" fmla="*/ 1881868 w 8553945"/>
              <a:gd name="connsiteY3" fmla="*/ 0 h 830997"/>
              <a:gd name="connsiteX4" fmla="*/ 2452131 w 8553945"/>
              <a:gd name="connsiteY4" fmla="*/ 0 h 830997"/>
              <a:gd name="connsiteX5" fmla="*/ 2765776 w 8553945"/>
              <a:gd name="connsiteY5" fmla="*/ 0 h 830997"/>
              <a:gd name="connsiteX6" fmla="*/ 3164960 w 8553945"/>
              <a:gd name="connsiteY6" fmla="*/ 0 h 830997"/>
              <a:gd name="connsiteX7" fmla="*/ 3649683 w 8553945"/>
              <a:gd name="connsiteY7" fmla="*/ 0 h 830997"/>
              <a:gd name="connsiteX8" fmla="*/ 4219946 w 8553945"/>
              <a:gd name="connsiteY8" fmla="*/ 0 h 830997"/>
              <a:gd name="connsiteX9" fmla="*/ 4875749 w 8553945"/>
              <a:gd name="connsiteY9" fmla="*/ 0 h 830997"/>
              <a:gd name="connsiteX10" fmla="*/ 5274933 w 8553945"/>
              <a:gd name="connsiteY10" fmla="*/ 0 h 830997"/>
              <a:gd name="connsiteX11" fmla="*/ 5930735 w 8553945"/>
              <a:gd name="connsiteY11" fmla="*/ 0 h 830997"/>
              <a:gd name="connsiteX12" fmla="*/ 6244380 w 8553945"/>
              <a:gd name="connsiteY12" fmla="*/ 0 h 830997"/>
              <a:gd name="connsiteX13" fmla="*/ 6900182 w 8553945"/>
              <a:gd name="connsiteY13" fmla="*/ 0 h 830997"/>
              <a:gd name="connsiteX14" fmla="*/ 7555985 w 8553945"/>
              <a:gd name="connsiteY14" fmla="*/ 0 h 830997"/>
              <a:gd name="connsiteX15" fmla="*/ 8553945 w 8553945"/>
              <a:gd name="connsiteY15" fmla="*/ 0 h 830997"/>
              <a:gd name="connsiteX16" fmla="*/ 8553945 w 8553945"/>
              <a:gd name="connsiteY16" fmla="*/ 432118 h 830997"/>
              <a:gd name="connsiteX17" fmla="*/ 8553945 w 8553945"/>
              <a:gd name="connsiteY17" fmla="*/ 830997 h 830997"/>
              <a:gd name="connsiteX18" fmla="*/ 8240300 w 8553945"/>
              <a:gd name="connsiteY18" fmla="*/ 830997 h 830997"/>
              <a:gd name="connsiteX19" fmla="*/ 7926656 w 8553945"/>
              <a:gd name="connsiteY19" fmla="*/ 830997 h 830997"/>
              <a:gd name="connsiteX20" fmla="*/ 7185314 w 8553945"/>
              <a:gd name="connsiteY20" fmla="*/ 830997 h 830997"/>
              <a:gd name="connsiteX21" fmla="*/ 6871669 w 8553945"/>
              <a:gd name="connsiteY21" fmla="*/ 830997 h 830997"/>
              <a:gd name="connsiteX22" fmla="*/ 6558024 w 8553945"/>
              <a:gd name="connsiteY22" fmla="*/ 830997 h 830997"/>
              <a:gd name="connsiteX23" fmla="*/ 6073301 w 8553945"/>
              <a:gd name="connsiteY23" fmla="*/ 830997 h 830997"/>
              <a:gd name="connsiteX24" fmla="*/ 5417499 w 8553945"/>
              <a:gd name="connsiteY24" fmla="*/ 830997 h 830997"/>
              <a:gd name="connsiteX25" fmla="*/ 4761696 w 8553945"/>
              <a:gd name="connsiteY25" fmla="*/ 830997 h 830997"/>
              <a:gd name="connsiteX26" fmla="*/ 4276973 w 8553945"/>
              <a:gd name="connsiteY26" fmla="*/ 830997 h 830997"/>
              <a:gd name="connsiteX27" fmla="*/ 3792249 w 8553945"/>
              <a:gd name="connsiteY27" fmla="*/ 830997 h 830997"/>
              <a:gd name="connsiteX28" fmla="*/ 3136447 w 8553945"/>
              <a:gd name="connsiteY28" fmla="*/ 830997 h 830997"/>
              <a:gd name="connsiteX29" fmla="*/ 2651723 w 8553945"/>
              <a:gd name="connsiteY29" fmla="*/ 830997 h 830997"/>
              <a:gd name="connsiteX30" fmla="*/ 1910381 w 8553945"/>
              <a:gd name="connsiteY30" fmla="*/ 830997 h 830997"/>
              <a:gd name="connsiteX31" fmla="*/ 1340118 w 8553945"/>
              <a:gd name="connsiteY31" fmla="*/ 830997 h 830997"/>
              <a:gd name="connsiteX32" fmla="*/ 940934 w 8553945"/>
              <a:gd name="connsiteY32" fmla="*/ 830997 h 830997"/>
              <a:gd name="connsiteX33" fmla="*/ 0 w 8553945"/>
              <a:gd name="connsiteY33" fmla="*/ 830997 h 830997"/>
              <a:gd name="connsiteX34" fmla="*/ 0 w 8553945"/>
              <a:gd name="connsiteY34" fmla="*/ 423808 h 830997"/>
              <a:gd name="connsiteX35" fmla="*/ 0 w 8553945"/>
              <a:gd name="connsiteY35"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53945" h="830997" fill="none" extrusionOk="0">
                <a:moveTo>
                  <a:pt x="0" y="0"/>
                </a:moveTo>
                <a:cubicBezTo>
                  <a:pt x="219506" y="-50633"/>
                  <a:pt x="461176" y="47008"/>
                  <a:pt x="655802" y="0"/>
                </a:cubicBezTo>
                <a:cubicBezTo>
                  <a:pt x="850428" y="-47008"/>
                  <a:pt x="1095348" y="36746"/>
                  <a:pt x="1397144" y="0"/>
                </a:cubicBezTo>
                <a:cubicBezTo>
                  <a:pt x="1698940" y="-36746"/>
                  <a:pt x="1688816" y="50051"/>
                  <a:pt x="1881868" y="0"/>
                </a:cubicBezTo>
                <a:cubicBezTo>
                  <a:pt x="2074920" y="-50051"/>
                  <a:pt x="2216503" y="44215"/>
                  <a:pt x="2452131" y="0"/>
                </a:cubicBezTo>
                <a:cubicBezTo>
                  <a:pt x="2687759" y="-44215"/>
                  <a:pt x="2701097" y="6975"/>
                  <a:pt x="2765776" y="0"/>
                </a:cubicBezTo>
                <a:cubicBezTo>
                  <a:pt x="2830456" y="-6975"/>
                  <a:pt x="3061982" y="32829"/>
                  <a:pt x="3164960" y="0"/>
                </a:cubicBezTo>
                <a:cubicBezTo>
                  <a:pt x="3267938" y="-32829"/>
                  <a:pt x="3421742" y="33754"/>
                  <a:pt x="3649683" y="0"/>
                </a:cubicBezTo>
                <a:cubicBezTo>
                  <a:pt x="3877624" y="-33754"/>
                  <a:pt x="3974654" y="13561"/>
                  <a:pt x="4219946" y="0"/>
                </a:cubicBezTo>
                <a:cubicBezTo>
                  <a:pt x="4465238" y="-13561"/>
                  <a:pt x="4701898" y="4845"/>
                  <a:pt x="4875749" y="0"/>
                </a:cubicBezTo>
                <a:cubicBezTo>
                  <a:pt x="5049600" y="-4845"/>
                  <a:pt x="5128540" y="9147"/>
                  <a:pt x="5274933" y="0"/>
                </a:cubicBezTo>
                <a:cubicBezTo>
                  <a:pt x="5421326" y="-9147"/>
                  <a:pt x="5678367" y="2645"/>
                  <a:pt x="5930735" y="0"/>
                </a:cubicBezTo>
                <a:cubicBezTo>
                  <a:pt x="6183103" y="-2645"/>
                  <a:pt x="6180638" y="15781"/>
                  <a:pt x="6244380" y="0"/>
                </a:cubicBezTo>
                <a:cubicBezTo>
                  <a:pt x="6308122" y="-15781"/>
                  <a:pt x="6751648" y="14145"/>
                  <a:pt x="6900182" y="0"/>
                </a:cubicBezTo>
                <a:cubicBezTo>
                  <a:pt x="7048716" y="-14145"/>
                  <a:pt x="7410295" y="72969"/>
                  <a:pt x="7555985" y="0"/>
                </a:cubicBezTo>
                <a:cubicBezTo>
                  <a:pt x="7701675" y="-72969"/>
                  <a:pt x="8159438" y="93151"/>
                  <a:pt x="8553945" y="0"/>
                </a:cubicBezTo>
                <a:cubicBezTo>
                  <a:pt x="8557525" y="178813"/>
                  <a:pt x="8516597" y="345522"/>
                  <a:pt x="8553945" y="432118"/>
                </a:cubicBezTo>
                <a:cubicBezTo>
                  <a:pt x="8591293" y="518714"/>
                  <a:pt x="8548319" y="727966"/>
                  <a:pt x="8553945" y="830997"/>
                </a:cubicBezTo>
                <a:cubicBezTo>
                  <a:pt x="8435491" y="863839"/>
                  <a:pt x="8315112" y="830897"/>
                  <a:pt x="8240300" y="830997"/>
                </a:cubicBezTo>
                <a:cubicBezTo>
                  <a:pt x="8165489" y="831097"/>
                  <a:pt x="8051817" y="797466"/>
                  <a:pt x="7926656" y="830997"/>
                </a:cubicBezTo>
                <a:cubicBezTo>
                  <a:pt x="7801495" y="864528"/>
                  <a:pt x="7468239" y="802372"/>
                  <a:pt x="7185314" y="830997"/>
                </a:cubicBezTo>
                <a:cubicBezTo>
                  <a:pt x="6902389" y="859622"/>
                  <a:pt x="6960644" y="818561"/>
                  <a:pt x="6871669" y="830997"/>
                </a:cubicBezTo>
                <a:cubicBezTo>
                  <a:pt x="6782695" y="843433"/>
                  <a:pt x="6699118" y="802938"/>
                  <a:pt x="6558024" y="830997"/>
                </a:cubicBezTo>
                <a:cubicBezTo>
                  <a:pt x="6416930" y="859056"/>
                  <a:pt x="6284577" y="782351"/>
                  <a:pt x="6073301" y="830997"/>
                </a:cubicBezTo>
                <a:cubicBezTo>
                  <a:pt x="5862025" y="879643"/>
                  <a:pt x="5560487" y="753952"/>
                  <a:pt x="5417499" y="830997"/>
                </a:cubicBezTo>
                <a:cubicBezTo>
                  <a:pt x="5274511" y="908042"/>
                  <a:pt x="5008950" y="777317"/>
                  <a:pt x="4761696" y="830997"/>
                </a:cubicBezTo>
                <a:cubicBezTo>
                  <a:pt x="4514442" y="884677"/>
                  <a:pt x="4439194" y="776256"/>
                  <a:pt x="4276973" y="830997"/>
                </a:cubicBezTo>
                <a:cubicBezTo>
                  <a:pt x="4114752" y="885738"/>
                  <a:pt x="3981166" y="779166"/>
                  <a:pt x="3792249" y="830997"/>
                </a:cubicBezTo>
                <a:cubicBezTo>
                  <a:pt x="3603332" y="882828"/>
                  <a:pt x="3288688" y="752468"/>
                  <a:pt x="3136447" y="830997"/>
                </a:cubicBezTo>
                <a:cubicBezTo>
                  <a:pt x="2984206" y="909526"/>
                  <a:pt x="2836605" y="779557"/>
                  <a:pt x="2651723" y="830997"/>
                </a:cubicBezTo>
                <a:cubicBezTo>
                  <a:pt x="2466841" y="882437"/>
                  <a:pt x="2138384" y="768098"/>
                  <a:pt x="1910381" y="830997"/>
                </a:cubicBezTo>
                <a:cubicBezTo>
                  <a:pt x="1682378" y="893896"/>
                  <a:pt x="1479439" y="773810"/>
                  <a:pt x="1340118" y="830997"/>
                </a:cubicBezTo>
                <a:cubicBezTo>
                  <a:pt x="1200797" y="888184"/>
                  <a:pt x="1089282" y="820279"/>
                  <a:pt x="940934" y="830997"/>
                </a:cubicBezTo>
                <a:cubicBezTo>
                  <a:pt x="792586" y="841715"/>
                  <a:pt x="468699" y="738362"/>
                  <a:pt x="0" y="830997"/>
                </a:cubicBezTo>
                <a:cubicBezTo>
                  <a:pt x="-39435" y="659255"/>
                  <a:pt x="25549" y="622643"/>
                  <a:pt x="0" y="423808"/>
                </a:cubicBezTo>
                <a:cubicBezTo>
                  <a:pt x="-25549" y="224973"/>
                  <a:pt x="46027" y="95721"/>
                  <a:pt x="0" y="0"/>
                </a:cubicBezTo>
                <a:close/>
              </a:path>
              <a:path w="8553945" h="830997" stroke="0" extrusionOk="0">
                <a:moveTo>
                  <a:pt x="0" y="0"/>
                </a:moveTo>
                <a:cubicBezTo>
                  <a:pt x="264016" y="-36316"/>
                  <a:pt x="431352" y="61121"/>
                  <a:pt x="570263" y="0"/>
                </a:cubicBezTo>
                <a:cubicBezTo>
                  <a:pt x="709174" y="-61121"/>
                  <a:pt x="863880" y="19968"/>
                  <a:pt x="1140526" y="0"/>
                </a:cubicBezTo>
                <a:cubicBezTo>
                  <a:pt x="1417172" y="-19968"/>
                  <a:pt x="1452155" y="10296"/>
                  <a:pt x="1710789" y="0"/>
                </a:cubicBezTo>
                <a:cubicBezTo>
                  <a:pt x="1969423" y="-10296"/>
                  <a:pt x="2151432" y="7398"/>
                  <a:pt x="2281052" y="0"/>
                </a:cubicBezTo>
                <a:cubicBezTo>
                  <a:pt x="2410672" y="-7398"/>
                  <a:pt x="2768542" y="35833"/>
                  <a:pt x="2936854" y="0"/>
                </a:cubicBezTo>
                <a:cubicBezTo>
                  <a:pt x="3105166" y="-35833"/>
                  <a:pt x="3386276" y="42991"/>
                  <a:pt x="3592657" y="0"/>
                </a:cubicBezTo>
                <a:cubicBezTo>
                  <a:pt x="3799038" y="-42991"/>
                  <a:pt x="3791488" y="19361"/>
                  <a:pt x="3906302" y="0"/>
                </a:cubicBezTo>
                <a:cubicBezTo>
                  <a:pt x="4021117" y="-19361"/>
                  <a:pt x="4377142" y="24352"/>
                  <a:pt x="4647643" y="0"/>
                </a:cubicBezTo>
                <a:cubicBezTo>
                  <a:pt x="4918144" y="-24352"/>
                  <a:pt x="4841409" y="32583"/>
                  <a:pt x="4961288" y="0"/>
                </a:cubicBezTo>
                <a:cubicBezTo>
                  <a:pt x="5081168" y="-32583"/>
                  <a:pt x="5363131" y="48504"/>
                  <a:pt x="5617091" y="0"/>
                </a:cubicBezTo>
                <a:cubicBezTo>
                  <a:pt x="5871051" y="-48504"/>
                  <a:pt x="6086846" y="52486"/>
                  <a:pt x="6272893" y="0"/>
                </a:cubicBezTo>
                <a:cubicBezTo>
                  <a:pt x="6458940" y="-52486"/>
                  <a:pt x="6579976" y="23176"/>
                  <a:pt x="6843156" y="0"/>
                </a:cubicBezTo>
                <a:cubicBezTo>
                  <a:pt x="7106336" y="-23176"/>
                  <a:pt x="7293352" y="22081"/>
                  <a:pt x="7584498" y="0"/>
                </a:cubicBezTo>
                <a:cubicBezTo>
                  <a:pt x="7875644" y="-22081"/>
                  <a:pt x="8344219" y="44058"/>
                  <a:pt x="8553945" y="0"/>
                </a:cubicBezTo>
                <a:cubicBezTo>
                  <a:pt x="8596092" y="83673"/>
                  <a:pt x="8519824" y="205693"/>
                  <a:pt x="8553945" y="390569"/>
                </a:cubicBezTo>
                <a:cubicBezTo>
                  <a:pt x="8588066" y="575445"/>
                  <a:pt x="8534753" y="701307"/>
                  <a:pt x="8553945" y="830997"/>
                </a:cubicBezTo>
                <a:cubicBezTo>
                  <a:pt x="8408295" y="861307"/>
                  <a:pt x="8224568" y="782901"/>
                  <a:pt x="8069221" y="830997"/>
                </a:cubicBezTo>
                <a:cubicBezTo>
                  <a:pt x="7913874" y="879093"/>
                  <a:pt x="7703653" y="816460"/>
                  <a:pt x="7584498" y="830997"/>
                </a:cubicBezTo>
                <a:cubicBezTo>
                  <a:pt x="7465343" y="845534"/>
                  <a:pt x="7206967" y="773133"/>
                  <a:pt x="7099774" y="830997"/>
                </a:cubicBezTo>
                <a:cubicBezTo>
                  <a:pt x="6992581" y="888861"/>
                  <a:pt x="6862579" y="830523"/>
                  <a:pt x="6700590" y="830997"/>
                </a:cubicBezTo>
                <a:cubicBezTo>
                  <a:pt x="6538601" y="831471"/>
                  <a:pt x="6492520" y="818617"/>
                  <a:pt x="6386946" y="830997"/>
                </a:cubicBezTo>
                <a:cubicBezTo>
                  <a:pt x="6281372" y="843377"/>
                  <a:pt x="5964985" y="796266"/>
                  <a:pt x="5816683" y="830997"/>
                </a:cubicBezTo>
                <a:cubicBezTo>
                  <a:pt x="5668381" y="865728"/>
                  <a:pt x="5415244" y="769071"/>
                  <a:pt x="5160880" y="830997"/>
                </a:cubicBezTo>
                <a:cubicBezTo>
                  <a:pt x="4906516" y="892923"/>
                  <a:pt x="4951150" y="812209"/>
                  <a:pt x="4847236" y="830997"/>
                </a:cubicBezTo>
                <a:cubicBezTo>
                  <a:pt x="4743322" y="849785"/>
                  <a:pt x="4580342" y="817091"/>
                  <a:pt x="4362512" y="830997"/>
                </a:cubicBezTo>
                <a:cubicBezTo>
                  <a:pt x="4144682" y="844903"/>
                  <a:pt x="4052143" y="828446"/>
                  <a:pt x="3963328" y="830997"/>
                </a:cubicBezTo>
                <a:cubicBezTo>
                  <a:pt x="3874513" y="833548"/>
                  <a:pt x="3566153" y="761361"/>
                  <a:pt x="3221986" y="830997"/>
                </a:cubicBezTo>
                <a:cubicBezTo>
                  <a:pt x="2877819" y="900633"/>
                  <a:pt x="2953520" y="815559"/>
                  <a:pt x="2822802" y="830997"/>
                </a:cubicBezTo>
                <a:cubicBezTo>
                  <a:pt x="2692084" y="846435"/>
                  <a:pt x="2362785" y="748621"/>
                  <a:pt x="2081460" y="830997"/>
                </a:cubicBezTo>
                <a:cubicBezTo>
                  <a:pt x="1800135" y="913373"/>
                  <a:pt x="1861327" y="809986"/>
                  <a:pt x="1682276" y="830997"/>
                </a:cubicBezTo>
                <a:cubicBezTo>
                  <a:pt x="1503225" y="852008"/>
                  <a:pt x="1508792" y="814748"/>
                  <a:pt x="1368631" y="830997"/>
                </a:cubicBezTo>
                <a:cubicBezTo>
                  <a:pt x="1228471" y="847246"/>
                  <a:pt x="906791" y="753191"/>
                  <a:pt x="627289" y="830997"/>
                </a:cubicBezTo>
                <a:cubicBezTo>
                  <a:pt x="347787" y="908803"/>
                  <a:pt x="149793" y="803760"/>
                  <a:pt x="0" y="830997"/>
                </a:cubicBezTo>
                <a:cubicBezTo>
                  <a:pt x="-42463" y="675308"/>
                  <a:pt x="33168" y="543140"/>
                  <a:pt x="0" y="432118"/>
                </a:cubicBezTo>
                <a:cubicBezTo>
                  <a:pt x="-33168" y="321096"/>
                  <a:pt x="18257" y="135224"/>
                  <a:pt x="0" y="0"/>
                </a:cubicBezTo>
                <a:close/>
              </a:path>
            </a:pathLst>
          </a:custGeom>
          <a:solidFill>
            <a:schemeClr val="bg1"/>
          </a:solidFill>
          <a:ln w="76200">
            <a:solidFill>
              <a:srgbClr val="FF40FF"/>
            </a:solidFill>
            <a:extLst>
              <a:ext uri="{C807C97D-BFC1-408E-A445-0C87EB9F89A2}">
                <ask:lineSketchStyleProps xmlns:ask="http://schemas.microsoft.com/office/drawing/2018/sketchyshapes" sd="3785378957">
                  <a:prstGeom prst="rect">
                    <a:avLst/>
                  </a:prstGeom>
                  <ask:type>
                    <ask:lineSketchScribble/>
                  </ask:type>
                </ask:lineSketchStyleProps>
              </a:ext>
            </a:extLst>
          </a:ln>
        </p:spPr>
        <p:txBody>
          <a:bodyPr wrap="none" rtlCol="0">
            <a:spAutoFit/>
          </a:bodyPr>
          <a:lstStyle/>
          <a:p>
            <a:r>
              <a:rPr kumimoji="1" lang="ja-JP" altLang="en-US" sz="2400" b="1">
                <a:solidFill>
                  <a:schemeClr val="tx2">
                    <a:lumMod val="50000"/>
                  </a:schemeClr>
                </a:solidFill>
                <a:latin typeface="Meiryo UI" panose="020B0604030504040204" pitchFamily="34" charset="-128"/>
                <a:ea typeface="Meiryo UI" panose="020B0604030504040204" pitchFamily="34" charset="-128"/>
              </a:rPr>
              <a:t>１日の気温差が激しい、異常気象（急激な雨、気温上昇など）は</a:t>
            </a:r>
            <a:endParaRPr kumimoji="1" lang="en-US" altLang="ja-JP" sz="2400" b="1" dirty="0">
              <a:solidFill>
                <a:schemeClr val="tx2">
                  <a:lumMod val="50000"/>
                </a:schemeClr>
              </a:solidFill>
              <a:latin typeface="Meiryo UI" panose="020B0604030504040204" pitchFamily="34" charset="-128"/>
              <a:ea typeface="Meiryo UI" panose="020B0604030504040204" pitchFamily="34" charset="-128"/>
            </a:endParaRPr>
          </a:p>
          <a:p>
            <a:r>
              <a:rPr kumimoji="1" lang="ja-JP" altLang="en-US" sz="2400" b="1">
                <a:solidFill>
                  <a:schemeClr val="tx2">
                    <a:lumMod val="50000"/>
                  </a:schemeClr>
                </a:solidFill>
                <a:latin typeface="Meiryo UI" panose="020B0604030504040204" pitchFamily="34" charset="-128"/>
                <a:ea typeface="Meiryo UI" panose="020B0604030504040204" pitchFamily="34" charset="-128"/>
              </a:rPr>
              <a:t>熱中症リスクが高まります。気象情報は常にチェックしましょう！</a:t>
            </a:r>
          </a:p>
        </p:txBody>
      </p:sp>
    </p:spTree>
    <p:extLst>
      <p:ext uri="{BB962C8B-B14F-4D97-AF65-F5344CB8AC3E}">
        <p14:creationId xmlns:p14="http://schemas.microsoft.com/office/powerpoint/2010/main" val="339323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A81F766-B5EE-58F4-BC79-8FB1A1E32EDB}"/>
              </a:ext>
            </a:extLst>
          </p:cNvPr>
          <p:cNvPicPr>
            <a:picLocks noChangeAspect="1"/>
          </p:cNvPicPr>
          <p:nvPr/>
        </p:nvPicPr>
        <p:blipFill rotWithShape="1">
          <a:blip r:embed="rId3"/>
          <a:srcRect l="14104" t="10894" r="14104" b="55610"/>
          <a:stretch/>
        </p:blipFill>
        <p:spPr>
          <a:xfrm>
            <a:off x="147278" y="2297152"/>
            <a:ext cx="6772579" cy="4471639"/>
          </a:xfrm>
          <a:prstGeom prst="rect">
            <a:avLst/>
          </a:prstGeom>
        </p:spPr>
      </p:pic>
      <p:pic>
        <p:nvPicPr>
          <p:cNvPr id="3" name="図 2">
            <a:extLst>
              <a:ext uri="{FF2B5EF4-FFF2-40B4-BE49-F238E27FC236}">
                <a16:creationId xmlns:a16="http://schemas.microsoft.com/office/drawing/2014/main" id="{4B8537D9-A8D6-AB39-6683-676516A97B76}"/>
              </a:ext>
            </a:extLst>
          </p:cNvPr>
          <p:cNvPicPr>
            <a:picLocks noChangeAspect="1"/>
          </p:cNvPicPr>
          <p:nvPr/>
        </p:nvPicPr>
        <p:blipFill rotWithShape="1">
          <a:blip r:embed="rId4"/>
          <a:srcRect l="21007" t="19837" r="25839" b="50000"/>
          <a:stretch/>
        </p:blipFill>
        <p:spPr>
          <a:xfrm>
            <a:off x="4850781" y="367990"/>
            <a:ext cx="4138153" cy="3323063"/>
          </a:xfrm>
          <a:prstGeom prst="rect">
            <a:avLst/>
          </a:prstGeom>
        </p:spPr>
      </p:pic>
      <p:sp>
        <p:nvSpPr>
          <p:cNvPr id="5" name="テキスト ボックス 4">
            <a:extLst>
              <a:ext uri="{FF2B5EF4-FFF2-40B4-BE49-F238E27FC236}">
                <a16:creationId xmlns:a16="http://schemas.microsoft.com/office/drawing/2014/main" id="{2C7E3115-D9D4-A94E-CE1D-3E64C5BC9920}"/>
              </a:ext>
            </a:extLst>
          </p:cNvPr>
          <p:cNvSpPr txBox="1"/>
          <p:nvPr/>
        </p:nvSpPr>
        <p:spPr>
          <a:xfrm>
            <a:off x="1419781" y="2191435"/>
            <a:ext cx="3754385" cy="830997"/>
          </a:xfrm>
          <a:prstGeom prst="rect">
            <a:avLst/>
          </a:prstGeom>
          <a:solidFill>
            <a:schemeClr val="bg1"/>
          </a:solidFill>
        </p:spPr>
        <p:txBody>
          <a:bodyPr wrap="square">
            <a:spAutoFit/>
          </a:bodyPr>
          <a:lstStyle/>
          <a:p>
            <a:pPr algn="ctr"/>
            <a:r>
              <a:rPr lang="ja-JP" altLang="en-US" sz="2400">
                <a:solidFill>
                  <a:srgbClr val="000000"/>
                </a:solidFill>
                <a:effectLst/>
                <a:latin typeface="Meiryo UI" panose="020B0604030504040204" pitchFamily="34" charset="-128"/>
                <a:ea typeface="Meiryo UI" panose="020B0604030504040204" pitchFamily="34" charset="-128"/>
              </a:rPr>
              <a:t>熱中症による月別死傷者数</a:t>
            </a:r>
            <a:endParaRPr lang="en-US" altLang="ja-JP" sz="2400" dirty="0">
              <a:solidFill>
                <a:srgbClr val="000000"/>
              </a:solidFill>
              <a:effectLst/>
              <a:latin typeface="Meiryo UI" panose="020B0604030504040204" pitchFamily="34" charset="-128"/>
              <a:ea typeface="Meiryo UI" panose="020B0604030504040204" pitchFamily="34" charset="-128"/>
            </a:endParaRPr>
          </a:p>
          <a:p>
            <a:pPr algn="ctr"/>
            <a:r>
              <a:rPr lang="ja-JP" altLang="en-US" sz="2400">
                <a:solidFill>
                  <a:srgbClr val="000000"/>
                </a:solidFill>
                <a:effectLst/>
                <a:latin typeface="Meiryo UI" panose="020B0604030504040204" pitchFamily="34" charset="-128"/>
                <a:ea typeface="Meiryo UI" panose="020B0604030504040204" pitchFamily="34" charset="-128"/>
              </a:rPr>
              <a:t>（</a:t>
            </a:r>
            <a:r>
              <a:rPr lang="en-US" altLang="ja-JP" sz="2400" dirty="0">
                <a:solidFill>
                  <a:srgbClr val="000000"/>
                </a:solidFill>
                <a:effectLst/>
                <a:latin typeface="Meiryo UI" panose="020B0604030504040204" pitchFamily="34" charset="-128"/>
                <a:ea typeface="Meiryo UI" panose="020B0604030504040204" pitchFamily="34" charset="-128"/>
              </a:rPr>
              <a:t>2021</a:t>
            </a:r>
            <a:r>
              <a:rPr lang="ja-JP" altLang="en-US" sz="2400">
                <a:solidFill>
                  <a:srgbClr val="000000"/>
                </a:solidFill>
                <a:effectLst/>
                <a:latin typeface="Meiryo UI" panose="020B0604030504040204" pitchFamily="34" charset="-128"/>
                <a:ea typeface="Meiryo UI" panose="020B0604030504040204" pitchFamily="34" charset="-128"/>
              </a:rPr>
              <a:t>年～</a:t>
            </a:r>
            <a:r>
              <a:rPr lang="en-US" altLang="ja-JP" sz="2400" dirty="0">
                <a:solidFill>
                  <a:srgbClr val="000000"/>
                </a:solidFill>
                <a:effectLst/>
                <a:latin typeface="Meiryo UI" panose="020B0604030504040204" pitchFamily="34" charset="-128"/>
                <a:ea typeface="Meiryo UI" panose="020B0604030504040204" pitchFamily="34" charset="-128"/>
              </a:rPr>
              <a:t>2023</a:t>
            </a:r>
            <a:r>
              <a:rPr lang="ja-JP" altLang="en-US" sz="2400">
                <a:solidFill>
                  <a:srgbClr val="000000"/>
                </a:solidFill>
                <a:effectLst/>
                <a:latin typeface="Meiryo UI" panose="020B0604030504040204" pitchFamily="34" charset="-128"/>
                <a:ea typeface="Meiryo UI" panose="020B0604030504040204" pitchFamily="34" charset="-128"/>
              </a:rPr>
              <a:t>年）</a:t>
            </a:r>
          </a:p>
        </p:txBody>
      </p:sp>
      <p:sp>
        <p:nvSpPr>
          <p:cNvPr id="7" name="テキスト ボックス 6">
            <a:extLst>
              <a:ext uri="{FF2B5EF4-FFF2-40B4-BE49-F238E27FC236}">
                <a16:creationId xmlns:a16="http://schemas.microsoft.com/office/drawing/2014/main" id="{FBE29CC3-7119-62BD-8A19-BDFF0032D06C}"/>
              </a:ext>
            </a:extLst>
          </p:cNvPr>
          <p:cNvSpPr txBox="1"/>
          <p:nvPr/>
        </p:nvSpPr>
        <p:spPr>
          <a:xfrm>
            <a:off x="558456" y="178419"/>
            <a:ext cx="4886022" cy="830997"/>
          </a:xfrm>
          <a:prstGeom prst="rect">
            <a:avLst/>
          </a:prstGeom>
          <a:solidFill>
            <a:schemeClr val="bg1"/>
          </a:solidFill>
        </p:spPr>
        <p:txBody>
          <a:bodyPr wrap="square">
            <a:spAutoFit/>
          </a:bodyPr>
          <a:lstStyle/>
          <a:p>
            <a:pPr algn="ctr"/>
            <a:r>
              <a:rPr lang="ja-JP" altLang="en-US" sz="2400">
                <a:solidFill>
                  <a:srgbClr val="000000"/>
                </a:solidFill>
                <a:effectLst/>
                <a:latin typeface="Meiryo UI" panose="020B0604030504040204" pitchFamily="34" charset="-128"/>
                <a:ea typeface="Meiryo UI" panose="020B0604030504040204" pitchFamily="34" charset="-128"/>
              </a:rPr>
              <a:t>熱中症による業種別死傷者数の割合</a:t>
            </a:r>
            <a:endParaRPr lang="en-US" altLang="ja-JP" sz="2400" dirty="0">
              <a:solidFill>
                <a:srgbClr val="000000"/>
              </a:solidFill>
              <a:effectLst/>
              <a:latin typeface="Meiryo UI" panose="020B0604030504040204" pitchFamily="34" charset="-128"/>
              <a:ea typeface="Meiryo UI" panose="020B0604030504040204" pitchFamily="34" charset="-128"/>
            </a:endParaRPr>
          </a:p>
          <a:p>
            <a:pPr algn="ctr"/>
            <a:r>
              <a:rPr lang="ja-JP" altLang="en-US" sz="2400">
                <a:solidFill>
                  <a:srgbClr val="000000"/>
                </a:solidFill>
                <a:effectLst/>
                <a:latin typeface="Meiryo UI" panose="020B0604030504040204" pitchFamily="34" charset="-128"/>
                <a:ea typeface="Meiryo UI" panose="020B0604030504040204" pitchFamily="34" charset="-128"/>
              </a:rPr>
              <a:t>（</a:t>
            </a:r>
            <a:r>
              <a:rPr lang="en-US" altLang="ja-JP" sz="2400" dirty="0">
                <a:solidFill>
                  <a:srgbClr val="000000"/>
                </a:solidFill>
                <a:effectLst/>
                <a:latin typeface="Meiryo UI" panose="020B0604030504040204" pitchFamily="34" charset="-128"/>
                <a:ea typeface="Meiryo UI" panose="020B0604030504040204" pitchFamily="34" charset="-128"/>
              </a:rPr>
              <a:t>2019</a:t>
            </a:r>
            <a:r>
              <a:rPr lang="ja-JP" altLang="en-US" sz="2400">
                <a:solidFill>
                  <a:srgbClr val="000000"/>
                </a:solidFill>
                <a:effectLst/>
                <a:latin typeface="Meiryo UI" panose="020B0604030504040204" pitchFamily="34" charset="-128"/>
                <a:ea typeface="Meiryo UI" panose="020B0604030504040204" pitchFamily="34" charset="-128"/>
              </a:rPr>
              <a:t>年～</a:t>
            </a:r>
            <a:r>
              <a:rPr lang="en-US" altLang="ja-JP" sz="2400" dirty="0">
                <a:solidFill>
                  <a:srgbClr val="000000"/>
                </a:solidFill>
                <a:effectLst/>
                <a:latin typeface="Meiryo UI" panose="020B0604030504040204" pitchFamily="34" charset="-128"/>
                <a:ea typeface="Meiryo UI" panose="020B0604030504040204" pitchFamily="34" charset="-128"/>
              </a:rPr>
              <a:t>2023</a:t>
            </a:r>
            <a:r>
              <a:rPr lang="ja-JP" altLang="en-US" sz="2400">
                <a:solidFill>
                  <a:srgbClr val="000000"/>
                </a:solidFill>
                <a:effectLst/>
                <a:latin typeface="Meiryo UI" panose="020B0604030504040204" pitchFamily="34" charset="-128"/>
                <a:ea typeface="Meiryo UI" panose="020B0604030504040204" pitchFamily="34" charset="-128"/>
              </a:rPr>
              <a:t>年計）</a:t>
            </a:r>
          </a:p>
        </p:txBody>
      </p:sp>
      <p:sp>
        <p:nvSpPr>
          <p:cNvPr id="8" name="テキスト ボックス 7">
            <a:extLst>
              <a:ext uri="{FF2B5EF4-FFF2-40B4-BE49-F238E27FC236}">
                <a16:creationId xmlns:a16="http://schemas.microsoft.com/office/drawing/2014/main" id="{EF56D4CA-AD0C-0105-E3BB-887716367CB9}"/>
              </a:ext>
            </a:extLst>
          </p:cNvPr>
          <p:cNvSpPr txBox="1"/>
          <p:nvPr/>
        </p:nvSpPr>
        <p:spPr>
          <a:xfrm>
            <a:off x="1352689" y="1107315"/>
            <a:ext cx="3297556" cy="830997"/>
          </a:xfrm>
          <a:prstGeom prst="rect">
            <a:avLst/>
          </a:prstGeom>
          <a:noFill/>
        </p:spPr>
        <p:txBody>
          <a:bodyPr wrap="square" rtlCol="0">
            <a:spAutoFit/>
          </a:bodyPr>
          <a:lstStyle/>
          <a:p>
            <a:pPr algn="ctr"/>
            <a:r>
              <a:rPr kumimoji="1" lang="ja-JP" altLang="en-US" sz="2400" b="1">
                <a:solidFill>
                  <a:schemeClr val="accent1">
                    <a:lumMod val="75000"/>
                  </a:schemeClr>
                </a:solidFill>
                <a:latin typeface="Meiryo UI" panose="020B0604030504040204" pitchFamily="34" charset="-128"/>
                <a:ea typeface="Meiryo UI" panose="020B0604030504040204" pitchFamily="34" charset="-128"/>
              </a:rPr>
              <a:t>建設業、製造業</a:t>
            </a:r>
            <a:endParaRPr kumimoji="1" lang="en-US" altLang="ja-JP" sz="2400" b="1" dirty="0">
              <a:solidFill>
                <a:schemeClr val="accent1">
                  <a:lumMod val="75000"/>
                </a:schemeClr>
              </a:solidFill>
              <a:latin typeface="Meiryo UI" panose="020B0604030504040204" pitchFamily="34" charset="-128"/>
              <a:ea typeface="Meiryo UI" panose="020B0604030504040204" pitchFamily="34" charset="-128"/>
            </a:endParaRPr>
          </a:p>
          <a:p>
            <a:pPr algn="ctr"/>
            <a:r>
              <a:rPr kumimoji="1" lang="ja-JP" altLang="en-US" sz="2400" b="1">
                <a:solidFill>
                  <a:schemeClr val="accent1">
                    <a:lumMod val="75000"/>
                  </a:schemeClr>
                </a:solidFill>
                <a:latin typeface="Meiryo UI" panose="020B0604030504040204" pitchFamily="34" charset="-128"/>
                <a:ea typeface="Meiryo UI" panose="020B0604030504040204" pitchFamily="34" charset="-128"/>
              </a:rPr>
              <a:t>で目立ちます</a:t>
            </a:r>
          </a:p>
        </p:txBody>
      </p:sp>
      <p:sp>
        <p:nvSpPr>
          <p:cNvPr id="9" name="角丸四角形吹き出し 8">
            <a:extLst>
              <a:ext uri="{FF2B5EF4-FFF2-40B4-BE49-F238E27FC236}">
                <a16:creationId xmlns:a16="http://schemas.microsoft.com/office/drawing/2014/main" id="{018AD811-097B-31B4-B188-3294AC38E98C}"/>
              </a:ext>
            </a:extLst>
          </p:cNvPr>
          <p:cNvSpPr/>
          <p:nvPr/>
        </p:nvSpPr>
        <p:spPr>
          <a:xfrm>
            <a:off x="1520050" y="991910"/>
            <a:ext cx="2962834" cy="1020105"/>
          </a:xfrm>
          <a:prstGeom prst="wedgeRoundRectCallout">
            <a:avLst>
              <a:gd name="adj1" fmla="val 58205"/>
              <a:gd name="adj2" fmla="val -20579"/>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吹き出し 10">
            <a:extLst>
              <a:ext uri="{FF2B5EF4-FFF2-40B4-BE49-F238E27FC236}">
                <a16:creationId xmlns:a16="http://schemas.microsoft.com/office/drawing/2014/main" id="{A0D84580-CF9E-6398-94C7-4669D1D9738F}"/>
              </a:ext>
            </a:extLst>
          </p:cNvPr>
          <p:cNvSpPr/>
          <p:nvPr/>
        </p:nvSpPr>
        <p:spPr>
          <a:xfrm>
            <a:off x="5858739" y="3897571"/>
            <a:ext cx="2962834" cy="1020105"/>
          </a:xfrm>
          <a:prstGeom prst="wedgeRoundRectCallout">
            <a:avLst>
              <a:gd name="adj1" fmla="val -90085"/>
              <a:gd name="adj2" fmla="val -114589"/>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93D55E0A-8A4D-2016-355C-706931DF328D}"/>
              </a:ext>
            </a:extLst>
          </p:cNvPr>
          <p:cNvSpPr txBox="1"/>
          <p:nvPr/>
        </p:nvSpPr>
        <p:spPr>
          <a:xfrm>
            <a:off x="5691378" y="4012976"/>
            <a:ext cx="3297556" cy="830997"/>
          </a:xfrm>
          <a:prstGeom prst="rect">
            <a:avLst/>
          </a:prstGeom>
          <a:noFill/>
        </p:spPr>
        <p:txBody>
          <a:bodyPr wrap="square" rtlCol="0">
            <a:spAutoFit/>
          </a:bodyPr>
          <a:lstStyle/>
          <a:p>
            <a:pPr algn="ctr"/>
            <a:r>
              <a:rPr kumimoji="1" lang="en-US" altLang="ja-JP" sz="2400" b="1" dirty="0">
                <a:solidFill>
                  <a:schemeClr val="accent1">
                    <a:lumMod val="75000"/>
                  </a:schemeClr>
                </a:solidFill>
                <a:latin typeface="Meiryo UI" panose="020B0604030504040204" pitchFamily="34" charset="-128"/>
                <a:ea typeface="Meiryo UI" panose="020B0604030504040204" pitchFamily="34" charset="-128"/>
              </a:rPr>
              <a:t>7,8</a:t>
            </a:r>
            <a:r>
              <a:rPr kumimoji="1" lang="ja-JP" altLang="en-US" sz="2400" b="1">
                <a:solidFill>
                  <a:schemeClr val="accent1">
                    <a:lumMod val="75000"/>
                  </a:schemeClr>
                </a:solidFill>
                <a:latin typeface="Meiryo UI" panose="020B0604030504040204" pitchFamily="34" charset="-128"/>
                <a:ea typeface="Meiryo UI" panose="020B0604030504040204" pitchFamily="34" charset="-128"/>
              </a:rPr>
              <a:t>月は毎年</a:t>
            </a:r>
            <a:endParaRPr kumimoji="1" lang="en-US" altLang="ja-JP" sz="2400" b="1" dirty="0">
              <a:solidFill>
                <a:schemeClr val="accent1">
                  <a:lumMod val="75000"/>
                </a:schemeClr>
              </a:solidFill>
              <a:latin typeface="Meiryo UI" panose="020B0604030504040204" pitchFamily="34" charset="-128"/>
              <a:ea typeface="Meiryo UI" panose="020B0604030504040204" pitchFamily="34" charset="-128"/>
            </a:endParaRPr>
          </a:p>
          <a:p>
            <a:pPr algn="ctr"/>
            <a:r>
              <a:rPr kumimoji="1" lang="ja-JP" altLang="en-US" sz="2400" b="1">
                <a:solidFill>
                  <a:schemeClr val="accent1">
                    <a:lumMod val="75000"/>
                  </a:schemeClr>
                </a:solidFill>
                <a:latin typeface="Meiryo UI" panose="020B0604030504040204" pitchFamily="34" charset="-128"/>
                <a:ea typeface="Meiryo UI" panose="020B0604030504040204" pitchFamily="34" charset="-128"/>
              </a:rPr>
              <a:t>要注意です！！</a:t>
            </a:r>
          </a:p>
        </p:txBody>
      </p:sp>
    </p:spTree>
    <p:extLst>
      <p:ext uri="{BB962C8B-B14F-4D97-AF65-F5344CB8AC3E}">
        <p14:creationId xmlns:p14="http://schemas.microsoft.com/office/powerpoint/2010/main" val="559906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10" name="角丸四角形吹き出し 9">
            <a:extLst>
              <a:ext uri="{FF2B5EF4-FFF2-40B4-BE49-F238E27FC236}">
                <a16:creationId xmlns:a16="http://schemas.microsoft.com/office/drawing/2014/main" id="{0C88F8B6-1B16-CEED-4D88-2E8E2EFD6FB9}"/>
              </a:ext>
            </a:extLst>
          </p:cNvPr>
          <p:cNvSpPr/>
          <p:nvPr/>
        </p:nvSpPr>
        <p:spPr>
          <a:xfrm>
            <a:off x="144966" y="3678278"/>
            <a:ext cx="3332984" cy="943438"/>
          </a:xfrm>
          <a:prstGeom prst="wedgeRoundRectCallout">
            <a:avLst>
              <a:gd name="adj1" fmla="val 55384"/>
              <a:gd name="adj2" fmla="val 27755"/>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F6FB42F3-0766-C632-8838-6E9A8C346F1E}"/>
              </a:ext>
            </a:extLst>
          </p:cNvPr>
          <p:cNvPicPr>
            <a:picLocks noChangeAspect="1"/>
          </p:cNvPicPr>
          <p:nvPr/>
        </p:nvPicPr>
        <p:blipFill rotWithShape="1">
          <a:blip r:embed="rId3"/>
          <a:srcRect l="21927" t="58212" r="18706" b="12845"/>
          <a:stretch/>
        </p:blipFill>
        <p:spPr>
          <a:xfrm>
            <a:off x="144966" y="144968"/>
            <a:ext cx="5010528" cy="3456877"/>
          </a:xfrm>
          <a:prstGeom prst="rect">
            <a:avLst/>
          </a:prstGeom>
        </p:spPr>
      </p:pic>
      <p:pic>
        <p:nvPicPr>
          <p:cNvPr id="3" name="図 2">
            <a:extLst>
              <a:ext uri="{FF2B5EF4-FFF2-40B4-BE49-F238E27FC236}">
                <a16:creationId xmlns:a16="http://schemas.microsoft.com/office/drawing/2014/main" id="{FA4FC3C5-508A-3456-9BEC-DF31431F7379}"/>
              </a:ext>
            </a:extLst>
          </p:cNvPr>
          <p:cNvPicPr>
            <a:picLocks noChangeAspect="1"/>
          </p:cNvPicPr>
          <p:nvPr/>
        </p:nvPicPr>
        <p:blipFill rotWithShape="1">
          <a:blip r:embed="rId4"/>
          <a:srcRect l="14565" t="63414" r="14794" b="7155"/>
          <a:stretch/>
        </p:blipFill>
        <p:spPr>
          <a:xfrm>
            <a:off x="3722046" y="3601845"/>
            <a:ext cx="5276988" cy="3111187"/>
          </a:xfrm>
          <a:prstGeom prst="rect">
            <a:avLst/>
          </a:prstGeom>
        </p:spPr>
      </p:pic>
      <p:cxnSp>
        <p:nvCxnSpPr>
          <p:cNvPr id="4" name="直線コネクタ 3">
            <a:extLst>
              <a:ext uri="{FF2B5EF4-FFF2-40B4-BE49-F238E27FC236}">
                <a16:creationId xmlns:a16="http://schemas.microsoft.com/office/drawing/2014/main" id="{B14D0097-4C97-1576-856C-C84526793EBB}"/>
              </a:ext>
            </a:extLst>
          </p:cNvPr>
          <p:cNvCxnSpPr>
            <a:cxnSpLocks/>
          </p:cNvCxnSpPr>
          <p:nvPr/>
        </p:nvCxnSpPr>
        <p:spPr>
          <a:xfrm>
            <a:off x="2527914" y="837484"/>
            <a:ext cx="0" cy="2591516"/>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descr="夏バテのイラスト「倒れるサラリーマン」">
            <a:hlinkClick r:id="rId5"/>
            <a:extLst>
              <a:ext uri="{FF2B5EF4-FFF2-40B4-BE49-F238E27FC236}">
                <a16:creationId xmlns:a16="http://schemas.microsoft.com/office/drawing/2014/main" id="{6348351A-A0F5-CC68-5E8A-C1AAD156F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7246" y="4621716"/>
            <a:ext cx="2034790" cy="2147536"/>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843EFBC-EDEB-22F6-1C55-EEF78009D6E1}"/>
              </a:ext>
            </a:extLst>
          </p:cNvPr>
          <p:cNvSpPr txBox="1"/>
          <p:nvPr/>
        </p:nvSpPr>
        <p:spPr>
          <a:xfrm>
            <a:off x="331946" y="3744490"/>
            <a:ext cx="3203121" cy="830997"/>
          </a:xfrm>
          <a:prstGeom prst="rect">
            <a:avLst/>
          </a:prstGeom>
          <a:noFill/>
        </p:spPr>
        <p:txBody>
          <a:bodyPr wrap="none" rtlCol="0">
            <a:spAutoFit/>
          </a:bodyPr>
          <a:lstStyle/>
          <a:p>
            <a:r>
              <a:rPr kumimoji="1" lang="ja-JP" altLang="en-US" sz="2400" b="1">
                <a:solidFill>
                  <a:srgbClr val="002060"/>
                </a:solidFill>
                <a:latin typeface="Meiryo UI" panose="020B0604030504040204" pitchFamily="34" charset="-128"/>
                <a:ea typeface="Meiryo UI" panose="020B0604030504040204" pitchFamily="34" charset="-128"/>
              </a:rPr>
              <a:t>昼前、</a:t>
            </a:r>
            <a:r>
              <a:rPr kumimoji="1" lang="en-US" altLang="ja-JP" sz="2400" b="1" dirty="0">
                <a:solidFill>
                  <a:srgbClr val="002060"/>
                </a:solidFill>
                <a:latin typeface="Meiryo UI" panose="020B0604030504040204" pitchFamily="34" charset="-128"/>
                <a:ea typeface="Meiryo UI" panose="020B0604030504040204" pitchFamily="34" charset="-128"/>
              </a:rPr>
              <a:t>14-15</a:t>
            </a:r>
            <a:r>
              <a:rPr kumimoji="1" lang="ja-JP" altLang="en-US" sz="2400" b="1">
                <a:solidFill>
                  <a:srgbClr val="002060"/>
                </a:solidFill>
                <a:latin typeface="Meiryo UI" panose="020B0604030504040204" pitchFamily="34" charset="-128"/>
                <a:ea typeface="Meiryo UI" panose="020B0604030504040204" pitchFamily="34" charset="-128"/>
              </a:rPr>
              <a:t>時</a:t>
            </a:r>
            <a:endParaRPr kumimoji="1" lang="en-US" altLang="ja-JP" sz="2400" b="1" dirty="0">
              <a:solidFill>
                <a:srgbClr val="002060"/>
              </a:solidFill>
              <a:latin typeface="Meiryo UI" panose="020B0604030504040204" pitchFamily="34" charset="-128"/>
              <a:ea typeface="Meiryo UI" panose="020B0604030504040204" pitchFamily="34" charset="-128"/>
            </a:endParaRPr>
          </a:p>
          <a:p>
            <a:r>
              <a:rPr kumimoji="1" lang="ja-JP" altLang="en-US" sz="2400" b="1">
                <a:solidFill>
                  <a:srgbClr val="002060"/>
                </a:solidFill>
                <a:latin typeface="Meiryo UI" panose="020B0604030504040204" pitchFamily="34" charset="-128"/>
                <a:ea typeface="Meiryo UI" panose="020B0604030504040204" pitchFamily="34" charset="-128"/>
              </a:rPr>
              <a:t>の時間帯は要注意！！</a:t>
            </a:r>
          </a:p>
        </p:txBody>
      </p:sp>
      <p:sp>
        <p:nvSpPr>
          <p:cNvPr id="7" name="角丸四角形吹き出し 6">
            <a:extLst>
              <a:ext uri="{FF2B5EF4-FFF2-40B4-BE49-F238E27FC236}">
                <a16:creationId xmlns:a16="http://schemas.microsoft.com/office/drawing/2014/main" id="{FC454391-63E1-EDF3-E04A-01D043D34A7A}"/>
              </a:ext>
            </a:extLst>
          </p:cNvPr>
          <p:cNvSpPr/>
          <p:nvPr/>
        </p:nvSpPr>
        <p:spPr>
          <a:xfrm>
            <a:off x="5511001" y="213013"/>
            <a:ext cx="3088888" cy="1248937"/>
          </a:xfrm>
          <a:prstGeom prst="wedgeRoundRectCallout">
            <a:avLst>
              <a:gd name="adj1" fmla="val -63750"/>
              <a:gd name="adj2" fmla="val 3839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9F09A1A-1CB3-5804-BE6D-13E254B805BB}"/>
              </a:ext>
            </a:extLst>
          </p:cNvPr>
          <p:cNvSpPr txBox="1"/>
          <p:nvPr/>
        </p:nvSpPr>
        <p:spPr>
          <a:xfrm>
            <a:off x="5615788" y="360429"/>
            <a:ext cx="2879314" cy="954107"/>
          </a:xfrm>
          <a:prstGeom prst="rect">
            <a:avLst/>
          </a:prstGeom>
          <a:noFill/>
        </p:spPr>
        <p:txBody>
          <a:bodyPr wrap="none" rtlCol="0">
            <a:spAutoFit/>
          </a:bodyPr>
          <a:lstStyle/>
          <a:p>
            <a:r>
              <a:rPr kumimoji="1" lang="ja-JP" altLang="en-US" sz="2800" b="1">
                <a:solidFill>
                  <a:srgbClr val="7030A0"/>
                </a:solidFill>
                <a:latin typeface="Meiryo UI" panose="020B0604030504040204" pitchFamily="34" charset="-128"/>
                <a:ea typeface="Meiryo UI" panose="020B0604030504040204" pitchFamily="34" charset="-128"/>
              </a:rPr>
              <a:t>熱中症はどの年代</a:t>
            </a:r>
            <a:endParaRPr kumimoji="1" lang="en-US" altLang="ja-JP" sz="2800" b="1" dirty="0">
              <a:solidFill>
                <a:srgbClr val="7030A0"/>
              </a:solidFill>
              <a:latin typeface="Meiryo UI" panose="020B0604030504040204" pitchFamily="34" charset="-128"/>
              <a:ea typeface="Meiryo UI" panose="020B0604030504040204" pitchFamily="34" charset="-128"/>
            </a:endParaRPr>
          </a:p>
          <a:p>
            <a:r>
              <a:rPr kumimoji="1" lang="ja-JP" altLang="en-US" sz="2800" b="1">
                <a:solidFill>
                  <a:srgbClr val="7030A0"/>
                </a:solidFill>
                <a:latin typeface="Meiryo UI" panose="020B0604030504040204" pitchFamily="34" charset="-128"/>
                <a:ea typeface="Meiryo UI" panose="020B0604030504040204" pitchFamily="34" charset="-128"/>
              </a:rPr>
              <a:t>でも起こります</a:t>
            </a:r>
          </a:p>
        </p:txBody>
      </p:sp>
      <p:sp>
        <p:nvSpPr>
          <p:cNvPr id="14" name="角丸四角形吹き出し 13">
            <a:extLst>
              <a:ext uri="{FF2B5EF4-FFF2-40B4-BE49-F238E27FC236}">
                <a16:creationId xmlns:a16="http://schemas.microsoft.com/office/drawing/2014/main" id="{1CAF5F50-2BF2-9473-9B60-7AB19CF4FDF1}"/>
              </a:ext>
            </a:extLst>
          </p:cNvPr>
          <p:cNvSpPr/>
          <p:nvPr/>
        </p:nvSpPr>
        <p:spPr>
          <a:xfrm>
            <a:off x="5036633" y="1926690"/>
            <a:ext cx="3873855" cy="1502309"/>
          </a:xfrm>
          <a:prstGeom prst="wedgeRoundRectCallout">
            <a:avLst>
              <a:gd name="adj1" fmla="val 37825"/>
              <a:gd name="adj2" fmla="val 63384"/>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CBECDB6-A268-C281-0922-B2764DD1B3BB}"/>
              </a:ext>
            </a:extLst>
          </p:cNvPr>
          <p:cNvSpPr txBox="1"/>
          <p:nvPr/>
        </p:nvSpPr>
        <p:spPr>
          <a:xfrm>
            <a:off x="5058936" y="2088830"/>
            <a:ext cx="3829584" cy="1200329"/>
          </a:xfrm>
          <a:prstGeom prst="rect">
            <a:avLst/>
          </a:prstGeom>
          <a:noFill/>
        </p:spPr>
        <p:txBody>
          <a:bodyPr wrap="square">
            <a:spAutoFit/>
          </a:bodyPr>
          <a:lstStyle/>
          <a:p>
            <a:r>
              <a:rPr lang="ja-JP" altLang="en-US" sz="2400" b="1">
                <a:solidFill>
                  <a:srgbClr val="002060"/>
                </a:solidFill>
                <a:effectLst/>
                <a:latin typeface="Meiryo UI" panose="020B0604030504040204" pitchFamily="34" charset="-128"/>
                <a:ea typeface="Meiryo UI" panose="020B0604030504040204" pitchFamily="34" charset="-128"/>
              </a:rPr>
              <a:t>日中の作業終了後に帰宅</a:t>
            </a:r>
            <a:endParaRPr lang="en-US" altLang="ja-JP" sz="2400" b="1" dirty="0">
              <a:solidFill>
                <a:srgbClr val="002060"/>
              </a:solidFill>
              <a:effectLst/>
              <a:latin typeface="Meiryo UI" panose="020B0604030504040204" pitchFamily="34" charset="-128"/>
              <a:ea typeface="Meiryo UI" panose="020B0604030504040204" pitchFamily="34" charset="-128"/>
            </a:endParaRPr>
          </a:p>
          <a:p>
            <a:r>
              <a:rPr lang="ja-JP" altLang="en-US" sz="2400" b="1">
                <a:solidFill>
                  <a:srgbClr val="002060"/>
                </a:solidFill>
                <a:effectLst/>
                <a:latin typeface="Meiryo UI" panose="020B0604030504040204" pitchFamily="34" charset="-128"/>
                <a:ea typeface="Meiryo UI" panose="020B0604030504040204" pitchFamily="34" charset="-128"/>
              </a:rPr>
              <a:t>してから体調が悪化して病院へ搬送されるケースもあり</a:t>
            </a:r>
          </a:p>
        </p:txBody>
      </p:sp>
    </p:spTree>
    <p:extLst>
      <p:ext uri="{BB962C8B-B14F-4D97-AF65-F5344CB8AC3E}">
        <p14:creationId xmlns:p14="http://schemas.microsoft.com/office/powerpoint/2010/main" val="1375364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A0B97CF-46D7-FE08-30FC-0ABE5AD3A318}"/>
              </a:ext>
            </a:extLst>
          </p:cNvPr>
          <p:cNvSpPr txBox="1"/>
          <p:nvPr/>
        </p:nvSpPr>
        <p:spPr>
          <a:xfrm>
            <a:off x="2284863" y="309150"/>
            <a:ext cx="4344459" cy="769441"/>
          </a:xfrm>
          <a:prstGeom prst="rect">
            <a:avLst/>
          </a:prstGeom>
          <a:solidFill>
            <a:schemeClr val="bg1"/>
          </a:solidFill>
        </p:spPr>
        <p:txBody>
          <a:bodyPr wrap="none" rtlCol="0">
            <a:spAutoFit/>
          </a:bodyPr>
          <a:lstStyle/>
          <a:p>
            <a:r>
              <a:rPr kumimoji="1" lang="ja-JP" altLang="en-US" sz="4400" b="1">
                <a:solidFill>
                  <a:srgbClr val="0432FF"/>
                </a:solidFill>
                <a:latin typeface="Meiryo UI" panose="020B0604030504040204" pitchFamily="34" charset="-128"/>
                <a:ea typeface="Meiryo UI" panose="020B0604030504040204" pitchFamily="34" charset="-128"/>
              </a:rPr>
              <a:t>これ、大丈夫？</a:t>
            </a:r>
            <a:r>
              <a:rPr kumimoji="1" lang="en-US" altLang="ja-JP" sz="4400" b="1" dirty="0">
                <a:solidFill>
                  <a:srgbClr val="0432FF"/>
                </a:solidFill>
                <a:latin typeface="Meiryo UI" panose="020B0604030504040204" pitchFamily="34" charset="-128"/>
                <a:ea typeface="Meiryo UI" panose="020B0604030504040204" pitchFamily="34" charset="-128"/>
              </a:rPr>
              <a:t>-3</a:t>
            </a:r>
          </a:p>
        </p:txBody>
      </p:sp>
      <p:sp>
        <p:nvSpPr>
          <p:cNvPr id="3" name="テキスト ボックス 2">
            <a:extLst>
              <a:ext uri="{FF2B5EF4-FFF2-40B4-BE49-F238E27FC236}">
                <a16:creationId xmlns:a16="http://schemas.microsoft.com/office/drawing/2014/main" id="{6ED833D3-4255-3E4F-910D-6F32A85EFE12}"/>
              </a:ext>
            </a:extLst>
          </p:cNvPr>
          <p:cNvSpPr txBox="1"/>
          <p:nvPr/>
        </p:nvSpPr>
        <p:spPr>
          <a:xfrm>
            <a:off x="545096" y="1222744"/>
            <a:ext cx="8276625" cy="1138773"/>
          </a:xfrm>
          <a:custGeom>
            <a:avLst/>
            <a:gdLst>
              <a:gd name="connsiteX0" fmla="*/ 0 w 8276625"/>
              <a:gd name="connsiteY0" fmla="*/ 0 h 1138773"/>
              <a:gd name="connsiteX1" fmla="*/ 342889 w 8276625"/>
              <a:gd name="connsiteY1" fmla="*/ 0 h 1138773"/>
              <a:gd name="connsiteX2" fmla="*/ 1016842 w 8276625"/>
              <a:gd name="connsiteY2" fmla="*/ 0 h 1138773"/>
              <a:gd name="connsiteX3" fmla="*/ 1359731 w 8276625"/>
              <a:gd name="connsiteY3" fmla="*/ 0 h 1138773"/>
              <a:gd name="connsiteX4" fmla="*/ 1950919 w 8276625"/>
              <a:gd name="connsiteY4" fmla="*/ 0 h 1138773"/>
              <a:gd name="connsiteX5" fmla="*/ 2459340 w 8276625"/>
              <a:gd name="connsiteY5" fmla="*/ 0 h 1138773"/>
              <a:gd name="connsiteX6" fmla="*/ 3050528 w 8276625"/>
              <a:gd name="connsiteY6" fmla="*/ 0 h 1138773"/>
              <a:gd name="connsiteX7" fmla="*/ 3724481 w 8276625"/>
              <a:gd name="connsiteY7" fmla="*/ 0 h 1138773"/>
              <a:gd name="connsiteX8" fmla="*/ 4398435 w 8276625"/>
              <a:gd name="connsiteY8" fmla="*/ 0 h 1138773"/>
              <a:gd name="connsiteX9" fmla="*/ 5155155 w 8276625"/>
              <a:gd name="connsiteY9" fmla="*/ 0 h 1138773"/>
              <a:gd name="connsiteX10" fmla="*/ 5663576 w 8276625"/>
              <a:gd name="connsiteY10" fmla="*/ 0 h 1138773"/>
              <a:gd name="connsiteX11" fmla="*/ 6254764 w 8276625"/>
              <a:gd name="connsiteY11" fmla="*/ 0 h 1138773"/>
              <a:gd name="connsiteX12" fmla="*/ 6763185 w 8276625"/>
              <a:gd name="connsiteY12" fmla="*/ 0 h 1138773"/>
              <a:gd name="connsiteX13" fmla="*/ 7271606 w 8276625"/>
              <a:gd name="connsiteY13" fmla="*/ 0 h 1138773"/>
              <a:gd name="connsiteX14" fmla="*/ 7697261 w 8276625"/>
              <a:gd name="connsiteY14" fmla="*/ 0 h 1138773"/>
              <a:gd name="connsiteX15" fmla="*/ 8276625 w 8276625"/>
              <a:gd name="connsiteY15" fmla="*/ 0 h 1138773"/>
              <a:gd name="connsiteX16" fmla="*/ 8276625 w 8276625"/>
              <a:gd name="connsiteY16" fmla="*/ 569387 h 1138773"/>
              <a:gd name="connsiteX17" fmla="*/ 8276625 w 8276625"/>
              <a:gd name="connsiteY17" fmla="*/ 1138773 h 1138773"/>
              <a:gd name="connsiteX18" fmla="*/ 7768204 w 8276625"/>
              <a:gd name="connsiteY18" fmla="*/ 1138773 h 1138773"/>
              <a:gd name="connsiteX19" fmla="*/ 7177016 w 8276625"/>
              <a:gd name="connsiteY19" fmla="*/ 1138773 h 1138773"/>
              <a:gd name="connsiteX20" fmla="*/ 6834128 w 8276625"/>
              <a:gd name="connsiteY20" fmla="*/ 1138773 h 1138773"/>
              <a:gd name="connsiteX21" fmla="*/ 6491239 w 8276625"/>
              <a:gd name="connsiteY21" fmla="*/ 1138773 h 1138773"/>
              <a:gd name="connsiteX22" fmla="*/ 6148350 w 8276625"/>
              <a:gd name="connsiteY22" fmla="*/ 1138773 h 1138773"/>
              <a:gd name="connsiteX23" fmla="*/ 5805461 w 8276625"/>
              <a:gd name="connsiteY23" fmla="*/ 1138773 h 1138773"/>
              <a:gd name="connsiteX24" fmla="*/ 5462573 w 8276625"/>
              <a:gd name="connsiteY24" fmla="*/ 1138773 h 1138773"/>
              <a:gd name="connsiteX25" fmla="*/ 5036918 w 8276625"/>
              <a:gd name="connsiteY25" fmla="*/ 1138773 h 1138773"/>
              <a:gd name="connsiteX26" fmla="*/ 4694029 w 8276625"/>
              <a:gd name="connsiteY26" fmla="*/ 1138773 h 1138773"/>
              <a:gd name="connsiteX27" fmla="*/ 3937309 w 8276625"/>
              <a:gd name="connsiteY27" fmla="*/ 1138773 h 1138773"/>
              <a:gd name="connsiteX28" fmla="*/ 3511654 w 8276625"/>
              <a:gd name="connsiteY28" fmla="*/ 1138773 h 1138773"/>
              <a:gd name="connsiteX29" fmla="*/ 3003233 w 8276625"/>
              <a:gd name="connsiteY29" fmla="*/ 1138773 h 1138773"/>
              <a:gd name="connsiteX30" fmla="*/ 2329279 w 8276625"/>
              <a:gd name="connsiteY30" fmla="*/ 1138773 h 1138773"/>
              <a:gd name="connsiteX31" fmla="*/ 1986390 w 8276625"/>
              <a:gd name="connsiteY31" fmla="*/ 1138773 h 1138773"/>
              <a:gd name="connsiteX32" fmla="*/ 1477969 w 8276625"/>
              <a:gd name="connsiteY32" fmla="*/ 1138773 h 1138773"/>
              <a:gd name="connsiteX33" fmla="*/ 1052314 w 8276625"/>
              <a:gd name="connsiteY33" fmla="*/ 1138773 h 1138773"/>
              <a:gd name="connsiteX34" fmla="*/ 543893 w 8276625"/>
              <a:gd name="connsiteY34" fmla="*/ 1138773 h 1138773"/>
              <a:gd name="connsiteX35" fmla="*/ 0 w 8276625"/>
              <a:gd name="connsiteY35" fmla="*/ 1138773 h 1138773"/>
              <a:gd name="connsiteX36" fmla="*/ 0 w 8276625"/>
              <a:gd name="connsiteY36" fmla="*/ 546611 h 1138773"/>
              <a:gd name="connsiteX37" fmla="*/ 0 w 8276625"/>
              <a:gd name="connsiteY37" fmla="*/ 0 h 113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76625" h="1138773" fill="none" extrusionOk="0">
                <a:moveTo>
                  <a:pt x="0" y="0"/>
                </a:moveTo>
                <a:cubicBezTo>
                  <a:pt x="90173" y="-15126"/>
                  <a:pt x="195085" y="12942"/>
                  <a:pt x="342889" y="0"/>
                </a:cubicBezTo>
                <a:cubicBezTo>
                  <a:pt x="490693" y="-12942"/>
                  <a:pt x="719853" y="29369"/>
                  <a:pt x="1016842" y="0"/>
                </a:cubicBezTo>
                <a:cubicBezTo>
                  <a:pt x="1313831" y="-29369"/>
                  <a:pt x="1206467" y="7818"/>
                  <a:pt x="1359731" y="0"/>
                </a:cubicBezTo>
                <a:cubicBezTo>
                  <a:pt x="1512995" y="-7818"/>
                  <a:pt x="1790952" y="63945"/>
                  <a:pt x="1950919" y="0"/>
                </a:cubicBezTo>
                <a:cubicBezTo>
                  <a:pt x="2110886" y="-63945"/>
                  <a:pt x="2325597" y="13737"/>
                  <a:pt x="2459340" y="0"/>
                </a:cubicBezTo>
                <a:cubicBezTo>
                  <a:pt x="2593083" y="-13737"/>
                  <a:pt x="2923828" y="29061"/>
                  <a:pt x="3050528" y="0"/>
                </a:cubicBezTo>
                <a:cubicBezTo>
                  <a:pt x="3177228" y="-29061"/>
                  <a:pt x="3395758" y="4224"/>
                  <a:pt x="3724481" y="0"/>
                </a:cubicBezTo>
                <a:cubicBezTo>
                  <a:pt x="4053204" y="-4224"/>
                  <a:pt x="4219931" y="45367"/>
                  <a:pt x="4398435" y="0"/>
                </a:cubicBezTo>
                <a:cubicBezTo>
                  <a:pt x="4576939" y="-45367"/>
                  <a:pt x="4834084" y="73149"/>
                  <a:pt x="5155155" y="0"/>
                </a:cubicBezTo>
                <a:cubicBezTo>
                  <a:pt x="5476226" y="-73149"/>
                  <a:pt x="5527359" y="34811"/>
                  <a:pt x="5663576" y="0"/>
                </a:cubicBezTo>
                <a:cubicBezTo>
                  <a:pt x="5799793" y="-34811"/>
                  <a:pt x="6056127" y="24908"/>
                  <a:pt x="6254764" y="0"/>
                </a:cubicBezTo>
                <a:cubicBezTo>
                  <a:pt x="6453401" y="-24908"/>
                  <a:pt x="6557400" y="42516"/>
                  <a:pt x="6763185" y="0"/>
                </a:cubicBezTo>
                <a:cubicBezTo>
                  <a:pt x="6968970" y="-42516"/>
                  <a:pt x="7082927" y="17399"/>
                  <a:pt x="7271606" y="0"/>
                </a:cubicBezTo>
                <a:cubicBezTo>
                  <a:pt x="7460285" y="-17399"/>
                  <a:pt x="7546606" y="7507"/>
                  <a:pt x="7697261" y="0"/>
                </a:cubicBezTo>
                <a:cubicBezTo>
                  <a:pt x="7847916" y="-7507"/>
                  <a:pt x="8153691" y="7445"/>
                  <a:pt x="8276625" y="0"/>
                </a:cubicBezTo>
                <a:cubicBezTo>
                  <a:pt x="8338140" y="134178"/>
                  <a:pt x="8210170" y="374125"/>
                  <a:pt x="8276625" y="569387"/>
                </a:cubicBezTo>
                <a:cubicBezTo>
                  <a:pt x="8343080" y="764649"/>
                  <a:pt x="8223092" y="965102"/>
                  <a:pt x="8276625" y="1138773"/>
                </a:cubicBezTo>
                <a:cubicBezTo>
                  <a:pt x="8050249" y="1150129"/>
                  <a:pt x="8010195" y="1110228"/>
                  <a:pt x="7768204" y="1138773"/>
                </a:cubicBezTo>
                <a:cubicBezTo>
                  <a:pt x="7526213" y="1167318"/>
                  <a:pt x="7321278" y="1124226"/>
                  <a:pt x="7177016" y="1138773"/>
                </a:cubicBezTo>
                <a:cubicBezTo>
                  <a:pt x="7032754" y="1153320"/>
                  <a:pt x="6931610" y="1109366"/>
                  <a:pt x="6834128" y="1138773"/>
                </a:cubicBezTo>
                <a:cubicBezTo>
                  <a:pt x="6736646" y="1168180"/>
                  <a:pt x="6580844" y="1103963"/>
                  <a:pt x="6491239" y="1138773"/>
                </a:cubicBezTo>
                <a:cubicBezTo>
                  <a:pt x="6401634" y="1173583"/>
                  <a:pt x="6287782" y="1114235"/>
                  <a:pt x="6148350" y="1138773"/>
                </a:cubicBezTo>
                <a:cubicBezTo>
                  <a:pt x="6008918" y="1163311"/>
                  <a:pt x="5949652" y="1136414"/>
                  <a:pt x="5805461" y="1138773"/>
                </a:cubicBezTo>
                <a:cubicBezTo>
                  <a:pt x="5661270" y="1141132"/>
                  <a:pt x="5614208" y="1099127"/>
                  <a:pt x="5462573" y="1138773"/>
                </a:cubicBezTo>
                <a:cubicBezTo>
                  <a:pt x="5310938" y="1178419"/>
                  <a:pt x="5217628" y="1130149"/>
                  <a:pt x="5036918" y="1138773"/>
                </a:cubicBezTo>
                <a:cubicBezTo>
                  <a:pt x="4856208" y="1147397"/>
                  <a:pt x="4828004" y="1118332"/>
                  <a:pt x="4694029" y="1138773"/>
                </a:cubicBezTo>
                <a:cubicBezTo>
                  <a:pt x="4560054" y="1159214"/>
                  <a:pt x="4273203" y="1099719"/>
                  <a:pt x="3937309" y="1138773"/>
                </a:cubicBezTo>
                <a:cubicBezTo>
                  <a:pt x="3601415" y="1177827"/>
                  <a:pt x="3652305" y="1094610"/>
                  <a:pt x="3511654" y="1138773"/>
                </a:cubicBezTo>
                <a:cubicBezTo>
                  <a:pt x="3371003" y="1182936"/>
                  <a:pt x="3238196" y="1122505"/>
                  <a:pt x="3003233" y="1138773"/>
                </a:cubicBezTo>
                <a:cubicBezTo>
                  <a:pt x="2768270" y="1155041"/>
                  <a:pt x="2556028" y="1125315"/>
                  <a:pt x="2329279" y="1138773"/>
                </a:cubicBezTo>
                <a:cubicBezTo>
                  <a:pt x="2102530" y="1152231"/>
                  <a:pt x="2099607" y="1120839"/>
                  <a:pt x="1986390" y="1138773"/>
                </a:cubicBezTo>
                <a:cubicBezTo>
                  <a:pt x="1873173" y="1156707"/>
                  <a:pt x="1644501" y="1124475"/>
                  <a:pt x="1477969" y="1138773"/>
                </a:cubicBezTo>
                <a:cubicBezTo>
                  <a:pt x="1311437" y="1153071"/>
                  <a:pt x="1180856" y="1110435"/>
                  <a:pt x="1052314" y="1138773"/>
                </a:cubicBezTo>
                <a:cubicBezTo>
                  <a:pt x="923773" y="1167111"/>
                  <a:pt x="699461" y="1138121"/>
                  <a:pt x="543893" y="1138773"/>
                </a:cubicBezTo>
                <a:cubicBezTo>
                  <a:pt x="388325" y="1139425"/>
                  <a:pt x="247762" y="1104515"/>
                  <a:pt x="0" y="1138773"/>
                </a:cubicBezTo>
                <a:cubicBezTo>
                  <a:pt x="-40620" y="892085"/>
                  <a:pt x="12989" y="836223"/>
                  <a:pt x="0" y="546611"/>
                </a:cubicBezTo>
                <a:cubicBezTo>
                  <a:pt x="-12989" y="256999"/>
                  <a:pt x="16941" y="210412"/>
                  <a:pt x="0" y="0"/>
                </a:cubicBezTo>
                <a:close/>
              </a:path>
              <a:path w="8276625" h="1138773" stroke="0" extrusionOk="0">
                <a:moveTo>
                  <a:pt x="0" y="0"/>
                </a:moveTo>
                <a:cubicBezTo>
                  <a:pt x="129924" y="-37086"/>
                  <a:pt x="247675" y="35522"/>
                  <a:pt x="342889" y="0"/>
                </a:cubicBezTo>
                <a:cubicBezTo>
                  <a:pt x="438103" y="-35522"/>
                  <a:pt x="616665" y="2301"/>
                  <a:pt x="768544" y="0"/>
                </a:cubicBezTo>
                <a:cubicBezTo>
                  <a:pt x="920423" y="-2301"/>
                  <a:pt x="1044392" y="16612"/>
                  <a:pt x="1194199" y="0"/>
                </a:cubicBezTo>
                <a:cubicBezTo>
                  <a:pt x="1344006" y="-16612"/>
                  <a:pt x="1507246" y="17765"/>
                  <a:pt x="1785386" y="0"/>
                </a:cubicBezTo>
                <a:cubicBezTo>
                  <a:pt x="2063526" y="-17765"/>
                  <a:pt x="2051630" y="16494"/>
                  <a:pt x="2128275" y="0"/>
                </a:cubicBezTo>
                <a:cubicBezTo>
                  <a:pt x="2204920" y="-16494"/>
                  <a:pt x="2700252" y="74718"/>
                  <a:pt x="2884995" y="0"/>
                </a:cubicBezTo>
                <a:cubicBezTo>
                  <a:pt x="3069738" y="-74718"/>
                  <a:pt x="3134754" y="40237"/>
                  <a:pt x="3227884" y="0"/>
                </a:cubicBezTo>
                <a:cubicBezTo>
                  <a:pt x="3321014" y="-40237"/>
                  <a:pt x="3697328" y="2895"/>
                  <a:pt x="3984604" y="0"/>
                </a:cubicBezTo>
                <a:cubicBezTo>
                  <a:pt x="4271880" y="-2895"/>
                  <a:pt x="4293783" y="20071"/>
                  <a:pt x="4410259" y="0"/>
                </a:cubicBezTo>
                <a:cubicBezTo>
                  <a:pt x="4526735" y="-20071"/>
                  <a:pt x="4785539" y="928"/>
                  <a:pt x="5001446" y="0"/>
                </a:cubicBezTo>
                <a:cubicBezTo>
                  <a:pt x="5217353" y="-928"/>
                  <a:pt x="5473471" y="62442"/>
                  <a:pt x="5758166" y="0"/>
                </a:cubicBezTo>
                <a:cubicBezTo>
                  <a:pt x="6042861" y="-62442"/>
                  <a:pt x="6181546" y="76239"/>
                  <a:pt x="6432120" y="0"/>
                </a:cubicBezTo>
                <a:cubicBezTo>
                  <a:pt x="6682694" y="-76239"/>
                  <a:pt x="6779903" y="45094"/>
                  <a:pt x="7106074" y="0"/>
                </a:cubicBezTo>
                <a:cubicBezTo>
                  <a:pt x="7432245" y="-45094"/>
                  <a:pt x="7396177" y="32642"/>
                  <a:pt x="7531729" y="0"/>
                </a:cubicBezTo>
                <a:cubicBezTo>
                  <a:pt x="7667281" y="-32642"/>
                  <a:pt x="7959728" y="68775"/>
                  <a:pt x="8276625" y="0"/>
                </a:cubicBezTo>
                <a:cubicBezTo>
                  <a:pt x="8296173" y="124391"/>
                  <a:pt x="8227122" y="364582"/>
                  <a:pt x="8276625" y="546611"/>
                </a:cubicBezTo>
                <a:cubicBezTo>
                  <a:pt x="8326128" y="728640"/>
                  <a:pt x="8243453" y="920663"/>
                  <a:pt x="8276625" y="1138773"/>
                </a:cubicBezTo>
                <a:cubicBezTo>
                  <a:pt x="8033261" y="1173826"/>
                  <a:pt x="7836362" y="1137265"/>
                  <a:pt x="7602671" y="1138773"/>
                </a:cubicBezTo>
                <a:cubicBezTo>
                  <a:pt x="7368980" y="1140281"/>
                  <a:pt x="7096984" y="1067701"/>
                  <a:pt x="6928718" y="1138773"/>
                </a:cubicBezTo>
                <a:cubicBezTo>
                  <a:pt x="6760452" y="1209845"/>
                  <a:pt x="6541831" y="1071100"/>
                  <a:pt x="6254764" y="1138773"/>
                </a:cubicBezTo>
                <a:cubicBezTo>
                  <a:pt x="5967697" y="1206446"/>
                  <a:pt x="5830013" y="1096235"/>
                  <a:pt x="5498044" y="1138773"/>
                </a:cubicBezTo>
                <a:cubicBezTo>
                  <a:pt x="5166075" y="1181311"/>
                  <a:pt x="5048469" y="1122897"/>
                  <a:pt x="4741324" y="1138773"/>
                </a:cubicBezTo>
                <a:cubicBezTo>
                  <a:pt x="4434179" y="1154649"/>
                  <a:pt x="4287930" y="1049186"/>
                  <a:pt x="3984604" y="1138773"/>
                </a:cubicBezTo>
                <a:cubicBezTo>
                  <a:pt x="3681278" y="1228360"/>
                  <a:pt x="3472131" y="1112566"/>
                  <a:pt x="3310650" y="1138773"/>
                </a:cubicBezTo>
                <a:cubicBezTo>
                  <a:pt x="3149169" y="1164980"/>
                  <a:pt x="2880450" y="1085201"/>
                  <a:pt x="2553930" y="1138773"/>
                </a:cubicBezTo>
                <a:cubicBezTo>
                  <a:pt x="2227410" y="1192345"/>
                  <a:pt x="2332907" y="1110653"/>
                  <a:pt x="2211041" y="1138773"/>
                </a:cubicBezTo>
                <a:cubicBezTo>
                  <a:pt x="2089175" y="1166893"/>
                  <a:pt x="1876719" y="1125042"/>
                  <a:pt x="1619854" y="1138773"/>
                </a:cubicBezTo>
                <a:cubicBezTo>
                  <a:pt x="1362989" y="1152504"/>
                  <a:pt x="1380506" y="1113539"/>
                  <a:pt x="1276965" y="1138773"/>
                </a:cubicBezTo>
                <a:cubicBezTo>
                  <a:pt x="1173424" y="1164007"/>
                  <a:pt x="1011179" y="1123907"/>
                  <a:pt x="934076" y="1138773"/>
                </a:cubicBezTo>
                <a:cubicBezTo>
                  <a:pt x="856973" y="1153639"/>
                  <a:pt x="433331" y="1102908"/>
                  <a:pt x="0" y="1138773"/>
                </a:cubicBezTo>
                <a:cubicBezTo>
                  <a:pt x="-38287" y="945928"/>
                  <a:pt x="52966" y="811026"/>
                  <a:pt x="0" y="603550"/>
                </a:cubicBezTo>
                <a:cubicBezTo>
                  <a:pt x="-52966" y="396074"/>
                  <a:pt x="5219" y="292718"/>
                  <a:pt x="0" y="0"/>
                </a:cubicBezTo>
                <a:close/>
              </a:path>
            </a:pathLst>
          </a:custGeom>
          <a:solidFill>
            <a:schemeClr val="bg1"/>
          </a:solidFill>
          <a:ln w="76200">
            <a:solidFill>
              <a:srgbClr val="FF2F92"/>
            </a:solidFill>
            <a:extLst>
              <a:ext uri="{C807C97D-BFC1-408E-A445-0C87EB9F89A2}">
                <ask:lineSketchStyleProps xmlns:ask="http://schemas.microsoft.com/office/drawing/2018/sketchyshapes" sd="1411281475">
                  <a:prstGeom prst="rect">
                    <a:avLst/>
                  </a:prstGeom>
                  <ask:type>
                    <ask:lineSketchScribble/>
                  </ask:type>
                </ask:lineSketchStyleProps>
              </a:ext>
            </a:extLst>
          </a:ln>
        </p:spPr>
        <p:txBody>
          <a:bodyPr wrap="none" rtlCol="0">
            <a:spAutoFit/>
          </a:bodyPr>
          <a:lstStyle/>
          <a:p>
            <a:r>
              <a:rPr kumimoji="1" lang="ja-JP" altLang="en-US" sz="3200">
                <a:latin typeface="Meiryo UI" panose="020B0604030504040204" pitchFamily="34" charset="-128"/>
                <a:ea typeface="Meiryo UI" panose="020B0604030504040204" pitchFamily="34" charset="-128"/>
              </a:rPr>
              <a:t>屋外は暑いので、室内を</a:t>
            </a:r>
            <a:r>
              <a:rPr kumimoji="1" lang="ja-JP" altLang="en-US" sz="3600" b="1" u="sng">
                <a:solidFill>
                  <a:srgbClr val="FF40FF"/>
                </a:solidFill>
                <a:latin typeface="Meiryo UI" panose="020B0604030504040204" pitchFamily="34" charset="-128"/>
                <a:ea typeface="Meiryo UI" panose="020B0604030504040204" pitchFamily="34" charset="-128"/>
              </a:rPr>
              <a:t>最大限に冷やして</a:t>
            </a:r>
            <a:endParaRPr kumimoji="1" lang="en-US" altLang="ja-JP" sz="3200" b="1" u="sng" dirty="0">
              <a:solidFill>
                <a:srgbClr val="FF40FF"/>
              </a:solidFill>
              <a:latin typeface="Meiryo UI" panose="020B0604030504040204" pitchFamily="34" charset="-128"/>
              <a:ea typeface="Meiryo UI" panose="020B0604030504040204" pitchFamily="34" charset="-128"/>
            </a:endParaRPr>
          </a:p>
          <a:p>
            <a:r>
              <a:rPr kumimoji="1" lang="ja-JP" altLang="en-US" sz="3200">
                <a:latin typeface="Meiryo UI" panose="020B0604030504040204" pitchFamily="34" charset="-128"/>
                <a:ea typeface="Meiryo UI" panose="020B0604030504040204" pitchFamily="34" charset="-128"/>
              </a:rPr>
              <a:t>外から来た作業者がすぐに涼めるようにしておいた。</a:t>
            </a:r>
            <a:endParaRPr kumimoji="1" lang="en-US" altLang="ja-JP" sz="32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42F26104-50E1-D375-C1FA-4ED77B1A1D78}"/>
              </a:ext>
            </a:extLst>
          </p:cNvPr>
          <p:cNvSpPr txBox="1"/>
          <p:nvPr/>
        </p:nvSpPr>
        <p:spPr>
          <a:xfrm>
            <a:off x="1746546" y="2548054"/>
            <a:ext cx="5873724" cy="523220"/>
          </a:xfrm>
          <a:prstGeom prst="rect">
            <a:avLst/>
          </a:prstGeom>
          <a:solidFill>
            <a:srgbClr val="FFFF00"/>
          </a:solidFill>
        </p:spPr>
        <p:txBody>
          <a:bodyPr wrap="none" rtlCol="0">
            <a:spAutoFit/>
          </a:bodyPr>
          <a:lstStyle/>
          <a:p>
            <a:r>
              <a:rPr kumimoji="1" lang="en-US" altLang="ja-JP" sz="2800" b="1" dirty="0">
                <a:solidFill>
                  <a:srgbClr val="002060"/>
                </a:solidFill>
                <a:latin typeface="Meiryo UI" panose="020B0604030504040204" pitchFamily="34" charset="-128"/>
                <a:ea typeface="Meiryo UI" panose="020B0604030504040204" pitchFamily="34" charset="-128"/>
              </a:rPr>
              <a:t>『</a:t>
            </a:r>
            <a:r>
              <a:rPr kumimoji="1" lang="ja-JP" altLang="en-US" sz="2800" b="1">
                <a:solidFill>
                  <a:srgbClr val="002060"/>
                </a:solidFill>
                <a:latin typeface="Meiryo UI" panose="020B0604030504040204" pitchFamily="34" charset="-128"/>
                <a:ea typeface="Meiryo UI" panose="020B0604030504040204" pitchFamily="34" charset="-128"/>
              </a:rPr>
              <a:t>正しい作業環境管理</a:t>
            </a:r>
            <a:r>
              <a:rPr kumimoji="1" lang="en-US" altLang="ja-JP" sz="2800" b="1" dirty="0">
                <a:solidFill>
                  <a:srgbClr val="002060"/>
                </a:solidFill>
                <a:latin typeface="Meiryo UI" panose="020B0604030504040204" pitchFamily="34" charset="-128"/>
                <a:ea typeface="Meiryo UI" panose="020B0604030504040204" pitchFamily="34" charset="-128"/>
              </a:rPr>
              <a:t>』</a:t>
            </a:r>
            <a:r>
              <a:rPr kumimoji="1" lang="ja-JP" altLang="en-US" sz="2800" b="1">
                <a:solidFill>
                  <a:srgbClr val="002060"/>
                </a:solidFill>
                <a:latin typeface="Meiryo UI" panose="020B0604030504040204" pitchFamily="34" charset="-128"/>
                <a:ea typeface="Meiryo UI" panose="020B0604030504040204" pitchFamily="34" charset="-128"/>
              </a:rPr>
              <a:t>を考えよう！！</a:t>
            </a:r>
          </a:p>
        </p:txBody>
      </p:sp>
      <p:pic>
        <p:nvPicPr>
          <p:cNvPr id="4098" name="Picture 2" descr="職場のエアコンが寒い女性のイラスト ">
            <a:hlinkClick r:id="rId3"/>
            <a:extLst>
              <a:ext uri="{FF2B5EF4-FFF2-40B4-BE49-F238E27FC236}">
                <a16:creationId xmlns:a16="http://schemas.microsoft.com/office/drawing/2014/main" id="{2BEA8342-A7E2-EE72-9A7B-1EA04C8B8A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91" y="3143090"/>
            <a:ext cx="3907808" cy="3702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温度計・湿度計のイラスト">
            <a:hlinkClick r:id="rId5"/>
            <a:extLst>
              <a:ext uri="{FF2B5EF4-FFF2-40B4-BE49-F238E27FC236}">
                <a16:creationId xmlns:a16="http://schemas.microsoft.com/office/drawing/2014/main" id="{5E06F244-8F88-BFB9-11A4-96AF358F4E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5924" y="4896087"/>
            <a:ext cx="1724579" cy="17245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風通しが良い職場のイラスト">
            <a:hlinkClick r:id="rId7"/>
            <a:extLst>
              <a:ext uri="{FF2B5EF4-FFF2-40B4-BE49-F238E27FC236}">
                <a16:creationId xmlns:a16="http://schemas.microsoft.com/office/drawing/2014/main" id="{0515958E-A6E4-237D-FC46-7BBB708A92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2982" y="3523785"/>
            <a:ext cx="4152051" cy="3025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35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D961D9A-44EA-44C0-3DD9-CDE68BE4D833}"/>
              </a:ext>
            </a:extLst>
          </p:cNvPr>
          <p:cNvSpPr txBox="1"/>
          <p:nvPr/>
        </p:nvSpPr>
        <p:spPr>
          <a:xfrm>
            <a:off x="203731" y="617045"/>
            <a:ext cx="8416887" cy="4462760"/>
          </a:xfrm>
          <a:prstGeom prst="rect">
            <a:avLst/>
          </a:prstGeom>
          <a:gradFill>
            <a:gsLst>
              <a:gs pos="0">
                <a:schemeClr val="bg1"/>
              </a:gs>
              <a:gs pos="100000">
                <a:schemeClr val="accent2">
                  <a:lumMod val="20000"/>
                  <a:lumOff val="80000"/>
                </a:schemeClr>
              </a:gs>
            </a:gsLst>
            <a:lin ang="5400000" scaled="0"/>
          </a:gradFill>
        </p:spPr>
        <p:txBody>
          <a:bodyPr wrap="square" rtlCol="0">
            <a:spAutoFit/>
          </a:bodyPr>
          <a:lstStyle/>
          <a:p>
            <a:r>
              <a:rPr kumimoji="1" lang="ja-JP" altLang="en-US" sz="2400">
                <a:latin typeface="Meiryo UI" panose="020B0604030504040204" pitchFamily="34" charset="-128"/>
                <a:ea typeface="Meiryo UI" panose="020B0604030504040204" pitchFamily="34" charset="-128"/>
              </a:rPr>
              <a:t>適度なクーラーやスポットクーラなどの使用が必要です。</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しかしながら、急激な温度変化により血管が収縮し、熱の放散阻害になることがあるので</a:t>
            </a:r>
            <a:r>
              <a:rPr kumimoji="1" lang="ja-JP" altLang="en-US" sz="2400" b="1" u="sng">
                <a:solidFill>
                  <a:srgbClr val="0432FF"/>
                </a:solidFill>
                <a:latin typeface="Meiryo UI" panose="020B0604030504040204" pitchFamily="34" charset="-128"/>
                <a:ea typeface="Meiryo UI" panose="020B0604030504040204" pitchFamily="34" charset="-128"/>
              </a:rPr>
              <a:t>冷やしすぎには要注意</a:t>
            </a:r>
            <a:r>
              <a:rPr kumimoji="1" lang="ja-JP" altLang="en-US" sz="2400">
                <a:latin typeface="Meiryo UI" panose="020B0604030504040204" pitchFamily="34" charset="-128"/>
                <a:ea typeface="Meiryo UI" panose="020B0604030504040204" pitchFamily="34" charset="-128"/>
              </a:rPr>
              <a:t>です。</a:t>
            </a:r>
            <a:endParaRPr kumimoji="1" lang="en-US" altLang="ja-JP" sz="24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室内の温度は事務所衛生基準規側の</a:t>
            </a:r>
            <a:r>
              <a:rPr lang="ja-JP" altLang="en-US" sz="2400">
                <a:latin typeface="Meiryo UI" panose="020B0604030504040204" pitchFamily="34" charset="-128"/>
                <a:ea typeface="Meiryo UI" panose="020B0604030504040204" pitchFamily="34" charset="-128"/>
              </a:rPr>
              <a:t>第</a:t>
            </a:r>
            <a:r>
              <a:rPr lang="en-US" altLang="ja-JP" sz="2400" dirty="0">
                <a:latin typeface="Meiryo UI" panose="020B0604030504040204" pitchFamily="34" charset="-128"/>
                <a:ea typeface="Meiryo UI" panose="020B0604030504040204" pitchFamily="34" charset="-128"/>
              </a:rPr>
              <a:t>5</a:t>
            </a:r>
            <a:r>
              <a:rPr lang="ja-JP" altLang="en-US" sz="2400">
                <a:latin typeface="Meiryo UI" panose="020B0604030504040204" pitchFamily="34" charset="-128"/>
                <a:ea typeface="Meiryo UI" panose="020B0604030504040204" pitchFamily="34" charset="-128"/>
              </a:rPr>
              <a:t>条</a:t>
            </a:r>
            <a:r>
              <a:rPr lang="en-US" altLang="ja-JP" sz="2400" dirty="0">
                <a:latin typeface="Meiryo UI" panose="020B0604030504040204" pitchFamily="34" charset="-128"/>
                <a:ea typeface="Meiryo UI" panose="020B0604030504040204" pitchFamily="34" charset="-128"/>
              </a:rPr>
              <a:t>3</a:t>
            </a:r>
            <a:r>
              <a:rPr lang="ja-JP" altLang="en-US" sz="2400">
                <a:latin typeface="Meiryo UI" panose="020B0604030504040204" pitchFamily="34" charset="-128"/>
                <a:ea typeface="Meiryo UI" panose="020B0604030504040204" pitchFamily="34" charset="-128"/>
              </a:rPr>
              <a:t>項に「事業者が空気調和設備を設けている場合の、労働者を常時就業させる室の気温について、</a:t>
            </a:r>
            <a:r>
              <a:rPr lang="en-US" altLang="ja-JP" sz="2400" b="1" u="sng" dirty="0">
                <a:solidFill>
                  <a:srgbClr val="FF0000"/>
                </a:solidFill>
                <a:latin typeface="Meiryo UI" panose="020B0604030504040204" pitchFamily="34" charset="-128"/>
                <a:ea typeface="Meiryo UI" panose="020B0604030504040204" pitchFamily="34" charset="-128"/>
              </a:rPr>
              <a:t>18</a:t>
            </a:r>
            <a:r>
              <a:rPr lang="ja-JP" altLang="en-US" sz="2400" b="1" u="sng">
                <a:solidFill>
                  <a:srgbClr val="FF0000"/>
                </a:solidFill>
                <a:latin typeface="Meiryo UI" panose="020B0604030504040204" pitchFamily="34" charset="-128"/>
                <a:ea typeface="Meiryo UI" panose="020B0604030504040204" pitchFamily="34" charset="-128"/>
              </a:rPr>
              <a:t>度以上</a:t>
            </a:r>
            <a:r>
              <a:rPr lang="en-US" altLang="ja-JP" sz="2400" b="1" u="sng" dirty="0">
                <a:solidFill>
                  <a:srgbClr val="FF0000"/>
                </a:solidFill>
                <a:latin typeface="Meiryo UI" panose="020B0604030504040204" pitchFamily="34" charset="-128"/>
                <a:ea typeface="Meiryo UI" panose="020B0604030504040204" pitchFamily="34" charset="-128"/>
              </a:rPr>
              <a:t>28</a:t>
            </a:r>
            <a:r>
              <a:rPr lang="ja-JP" altLang="en-US" sz="2400" b="1" u="sng">
                <a:solidFill>
                  <a:srgbClr val="FF0000"/>
                </a:solidFill>
                <a:latin typeface="Meiryo UI" panose="020B0604030504040204" pitchFamily="34" charset="-128"/>
                <a:ea typeface="Meiryo UI" panose="020B0604030504040204" pitchFamily="34" charset="-128"/>
              </a:rPr>
              <a:t>度以下</a:t>
            </a:r>
            <a:r>
              <a:rPr lang="ja-JP" altLang="en-US" sz="2400">
                <a:latin typeface="Meiryo UI" panose="020B0604030504040204" pitchFamily="34" charset="-128"/>
                <a:ea typeface="Meiryo UI" panose="020B0604030504040204" pitchFamily="34" charset="-128"/>
              </a:rPr>
              <a:t>になるように努めなければならないものとすること」記載があります。</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湿度に関しては</a:t>
            </a:r>
            <a:r>
              <a:rPr kumimoji="1" lang="en-US" altLang="ja-JP" sz="2400" b="1" u="sng" dirty="0">
                <a:solidFill>
                  <a:srgbClr val="7030A0"/>
                </a:solidFill>
                <a:latin typeface="Meiryo UI" panose="020B0604030504040204" pitchFamily="34" charset="-128"/>
                <a:ea typeface="Meiryo UI" panose="020B0604030504040204" pitchFamily="34" charset="-128"/>
              </a:rPr>
              <a:t>40-70%</a:t>
            </a:r>
            <a:r>
              <a:rPr kumimoji="1" lang="en-US" altLang="ja-JP" sz="2400" dirty="0">
                <a:latin typeface="Meiryo UI" panose="020B0604030504040204" pitchFamily="34" charset="-128"/>
                <a:ea typeface="Meiryo UI" panose="020B0604030504040204" pitchFamily="34" charset="-128"/>
              </a:rPr>
              <a:t>)</a:t>
            </a:r>
          </a:p>
          <a:p>
            <a:endParaRPr kumimoji="1" lang="en-US" altLang="ja-JP" sz="800" dirty="0">
              <a:latin typeface="Meiryo UI" panose="020B0604030504040204" pitchFamily="34" charset="-128"/>
              <a:ea typeface="Meiryo UI" panose="020B0604030504040204" pitchFamily="34" charset="-128"/>
            </a:endParaRPr>
          </a:p>
          <a:p>
            <a:r>
              <a:rPr kumimoji="1" lang="ja-JP" altLang="en-US" sz="2400" b="1" u="sng">
                <a:solidFill>
                  <a:srgbClr val="FF0000"/>
                </a:solidFill>
                <a:latin typeface="Meiryo UI" panose="020B0604030504040204" pitchFamily="34" charset="-128"/>
                <a:ea typeface="Meiryo UI" panose="020B0604030504040204" pitchFamily="34" charset="-128"/>
              </a:rPr>
              <a:t>外気温との差が</a:t>
            </a:r>
            <a:r>
              <a:rPr kumimoji="1" lang="en-US" altLang="ja-JP" sz="2400" b="1" u="sng" dirty="0">
                <a:solidFill>
                  <a:srgbClr val="FF0000"/>
                </a:solidFill>
                <a:latin typeface="Meiryo UI" panose="020B0604030504040204" pitchFamily="34" charset="-128"/>
                <a:ea typeface="Meiryo UI" panose="020B0604030504040204" pitchFamily="34" charset="-128"/>
              </a:rPr>
              <a:t>5-7</a:t>
            </a:r>
            <a:r>
              <a:rPr kumimoji="1" lang="ja-JP" altLang="en-US" sz="2400" b="1" u="sng">
                <a:solidFill>
                  <a:srgbClr val="FF0000"/>
                </a:solidFill>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a:t>
            </a:r>
            <a:r>
              <a:rPr kumimoji="1" lang="ja-JP" altLang="en-US" sz="2400" b="1" u="sng">
                <a:solidFill>
                  <a:srgbClr val="0432FF"/>
                </a:solidFill>
                <a:latin typeface="Meiryo UI" panose="020B0604030504040204" pitchFamily="34" charset="-128"/>
                <a:ea typeface="Meiryo UI" panose="020B0604030504040204" pitchFamily="34" charset="-128"/>
              </a:rPr>
              <a:t>最低でも</a:t>
            </a:r>
            <a:r>
              <a:rPr kumimoji="1" lang="en-US" altLang="ja-JP" sz="2400" b="1" u="sng" dirty="0">
                <a:solidFill>
                  <a:srgbClr val="0432FF"/>
                </a:solidFill>
                <a:latin typeface="Meiryo UI" panose="020B0604030504040204" pitchFamily="34" charset="-128"/>
                <a:ea typeface="Meiryo UI" panose="020B0604030504040204" pitchFamily="34" charset="-128"/>
              </a:rPr>
              <a:t>24℃</a:t>
            </a:r>
            <a:r>
              <a:rPr kumimoji="1" lang="ja-JP" altLang="en-US" sz="2400" b="1" u="sng">
                <a:solidFill>
                  <a:srgbClr val="0432FF"/>
                </a:solidFill>
                <a:latin typeface="Meiryo UI" panose="020B0604030504040204" pitchFamily="34" charset="-128"/>
                <a:ea typeface="Meiryo UI" panose="020B0604030504040204" pitchFamily="34" charset="-128"/>
              </a:rPr>
              <a:t>程度まで、</a:t>
            </a:r>
            <a:endParaRPr kumimoji="1" lang="en-US" altLang="ja-JP" sz="2400" b="1" u="sng" dirty="0">
              <a:solidFill>
                <a:srgbClr val="0432FF"/>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適度な湿度（</a:t>
            </a:r>
            <a:r>
              <a:rPr kumimoji="1" lang="en-US" altLang="ja-JP" sz="2400" b="1" u="sng" dirty="0">
                <a:solidFill>
                  <a:srgbClr val="FF0000"/>
                </a:solidFill>
                <a:latin typeface="Meiryo UI" panose="020B0604030504040204" pitchFamily="34" charset="-128"/>
                <a:ea typeface="Meiryo UI" panose="020B0604030504040204" pitchFamily="34" charset="-128"/>
              </a:rPr>
              <a:t>60</a:t>
            </a:r>
            <a:r>
              <a:rPr kumimoji="1" lang="ja-JP" altLang="en-US" sz="2400" b="1" u="sng">
                <a:solidFill>
                  <a:srgbClr val="FF0000"/>
                </a:solidFill>
                <a:latin typeface="Meiryo UI" panose="020B0604030504040204" pitchFamily="34" charset="-128"/>
                <a:ea typeface="Meiryo UI" panose="020B0604030504040204" pitchFamily="34" charset="-128"/>
              </a:rPr>
              <a:t>％程度</a:t>
            </a:r>
            <a:r>
              <a:rPr kumimoji="1" lang="ja-JP" altLang="en-US" sz="2400">
                <a:latin typeface="Meiryo UI" panose="020B0604030504040204" pitchFamily="34" charset="-128"/>
                <a:ea typeface="Meiryo UI" panose="020B0604030504040204" pitchFamily="34" charset="-128"/>
              </a:rPr>
              <a:t>が快適湿度）</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を保ち、室内での</a:t>
            </a:r>
            <a:r>
              <a:rPr kumimoji="1" lang="ja-JP" altLang="en-US" sz="2800" b="1" u="sng">
                <a:solidFill>
                  <a:schemeClr val="accent3">
                    <a:lumMod val="75000"/>
                  </a:schemeClr>
                </a:solidFill>
                <a:latin typeface="Meiryo UI" panose="020B0604030504040204" pitchFamily="34" charset="-128"/>
                <a:ea typeface="Meiryo UI" panose="020B0604030504040204" pitchFamily="34" charset="-128"/>
              </a:rPr>
              <a:t>温度差</a:t>
            </a:r>
            <a:r>
              <a:rPr kumimoji="1" lang="ja-JP" altLang="en-US" sz="2400">
                <a:latin typeface="Meiryo UI" panose="020B0604030504040204" pitchFamily="34" charset="-128"/>
                <a:ea typeface="Meiryo UI" panose="020B0604030504040204" pitchFamily="34" charset="-128"/>
              </a:rPr>
              <a:t>や</a:t>
            </a:r>
            <a:r>
              <a:rPr kumimoji="1" lang="ja-JP" altLang="en-US" sz="2800" b="1" u="sng">
                <a:solidFill>
                  <a:srgbClr val="002060"/>
                </a:solidFill>
                <a:latin typeface="Meiryo UI" panose="020B0604030504040204" pitchFamily="34" charset="-128"/>
                <a:ea typeface="Meiryo UI" panose="020B0604030504040204" pitchFamily="34" charset="-128"/>
              </a:rPr>
              <a:t>湿度差</a:t>
            </a:r>
            <a:r>
              <a:rPr kumimoji="1" lang="ja-JP" altLang="en-US" sz="2400">
                <a:latin typeface="Meiryo UI" panose="020B0604030504040204" pitchFamily="34" charset="-128"/>
                <a:ea typeface="Meiryo UI" panose="020B0604030504040204" pitchFamily="34" charset="-128"/>
              </a:rPr>
              <a:t>の</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偏りがない、快適な空間づくりをしましょう。</a:t>
            </a:r>
            <a:endParaRPr kumimoji="1" lang="en-US" altLang="ja-JP" sz="2400" dirty="0">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FEB18B0F-2354-FF2A-CE77-CD93186FF39A}"/>
              </a:ext>
            </a:extLst>
          </p:cNvPr>
          <p:cNvPicPr>
            <a:picLocks noChangeAspect="1"/>
          </p:cNvPicPr>
          <p:nvPr/>
        </p:nvPicPr>
        <p:blipFill rotWithShape="1">
          <a:blip r:embed="rId3"/>
          <a:srcRect l="13852" t="77791" r="56972" b="6005"/>
          <a:stretch/>
        </p:blipFill>
        <p:spPr>
          <a:xfrm>
            <a:off x="5277080" y="3880624"/>
            <a:ext cx="3728731" cy="2930608"/>
          </a:xfrm>
          <a:prstGeom prst="rect">
            <a:avLst/>
          </a:prstGeom>
          <a:solidFill>
            <a:schemeClr val="bg1"/>
          </a:solidFill>
        </p:spPr>
      </p:pic>
      <p:sp>
        <p:nvSpPr>
          <p:cNvPr id="3" name="テキスト ボックス 2">
            <a:extLst>
              <a:ext uri="{FF2B5EF4-FFF2-40B4-BE49-F238E27FC236}">
                <a16:creationId xmlns:a16="http://schemas.microsoft.com/office/drawing/2014/main" id="{112D8AA6-7DF7-3014-35D6-15D9EF3C90A8}"/>
              </a:ext>
            </a:extLst>
          </p:cNvPr>
          <p:cNvSpPr txBox="1"/>
          <p:nvPr/>
        </p:nvSpPr>
        <p:spPr>
          <a:xfrm>
            <a:off x="5277080" y="6466901"/>
            <a:ext cx="184731" cy="369332"/>
          </a:xfrm>
          <a:prstGeom prst="rect">
            <a:avLst/>
          </a:prstGeom>
          <a:noFill/>
        </p:spPr>
        <p:txBody>
          <a:bodyPr wrap="none" rtlCol="0">
            <a:spAutoFit/>
          </a:bodyPr>
          <a:lstStyle/>
          <a:p>
            <a:endParaRPr kumimoji="1" lang="ja-JP" altLang="en-US"/>
          </a:p>
        </p:txBody>
      </p:sp>
      <p:sp>
        <p:nvSpPr>
          <p:cNvPr id="6" name="テキスト ボックス 5">
            <a:extLst>
              <a:ext uri="{FF2B5EF4-FFF2-40B4-BE49-F238E27FC236}">
                <a16:creationId xmlns:a16="http://schemas.microsoft.com/office/drawing/2014/main" id="{9104D6F5-5D27-F656-2362-C515150CBC02}"/>
              </a:ext>
            </a:extLst>
          </p:cNvPr>
          <p:cNvSpPr txBox="1"/>
          <p:nvPr/>
        </p:nvSpPr>
        <p:spPr>
          <a:xfrm>
            <a:off x="507347" y="5123749"/>
            <a:ext cx="4386137" cy="1569660"/>
          </a:xfrm>
          <a:prstGeom prst="rect">
            <a:avLst/>
          </a:prstGeom>
          <a:solidFill>
            <a:schemeClr val="bg1"/>
          </a:solidFill>
          <a:ln w="57150">
            <a:solidFill>
              <a:srgbClr val="FF2F92"/>
            </a:solidFill>
          </a:ln>
        </p:spPr>
        <p:txBody>
          <a:bodyPr wrap="none" rtlCol="0">
            <a:spAutoFit/>
          </a:bodyPr>
          <a:lstStyle/>
          <a:p>
            <a:r>
              <a:rPr kumimoji="1" lang="ja-JP" altLang="en-US" sz="2400">
                <a:latin typeface="Meiryo UI" panose="020B0604030504040204" pitchFamily="34" charset="-128"/>
                <a:ea typeface="Meiryo UI" panose="020B0604030504040204" pitchFamily="34" charset="-128"/>
              </a:rPr>
              <a:t>＊</a:t>
            </a:r>
            <a:r>
              <a:rPr kumimoji="1" lang="ja-JP" altLang="en-US" sz="2400" b="1" u="sng">
                <a:solidFill>
                  <a:srgbClr val="FF0000"/>
                </a:solidFill>
                <a:latin typeface="Meiryo UI" panose="020B0604030504040204" pitchFamily="34" charset="-128"/>
                <a:ea typeface="Meiryo UI" panose="020B0604030504040204" pitchFamily="34" charset="-128"/>
              </a:rPr>
              <a:t>約</a:t>
            </a:r>
            <a:r>
              <a:rPr kumimoji="1" lang="en-US" altLang="ja-JP" sz="2400" b="1" u="sng" dirty="0">
                <a:solidFill>
                  <a:srgbClr val="FF0000"/>
                </a:solidFill>
                <a:latin typeface="Meiryo UI" panose="020B0604030504040204" pitchFamily="34" charset="-128"/>
                <a:ea typeface="Meiryo UI" panose="020B0604030504040204" pitchFamily="34" charset="-128"/>
              </a:rPr>
              <a:t>4</a:t>
            </a:r>
            <a:r>
              <a:rPr kumimoji="1" lang="ja-JP" altLang="en-US" sz="2400" b="1" u="sng">
                <a:solidFill>
                  <a:srgbClr val="FF0000"/>
                </a:solidFill>
                <a:latin typeface="Meiryo UI" panose="020B0604030504040204" pitchFamily="34" charset="-128"/>
                <a:ea typeface="Meiryo UI" panose="020B0604030504040204" pitchFamily="34" charset="-128"/>
              </a:rPr>
              <a:t>割</a:t>
            </a:r>
            <a:r>
              <a:rPr kumimoji="1" lang="ja-JP" altLang="en-US" sz="2400">
                <a:latin typeface="Meiryo UI" panose="020B0604030504040204" pitchFamily="34" charset="-128"/>
                <a:ea typeface="Meiryo UI" panose="020B0604030504040204" pitchFamily="34" charset="-128"/>
              </a:rPr>
              <a:t>が屋内で熱中症が</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発生しております！</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壁、天井、床などから熱が発生して</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いないかチェック！！</a:t>
            </a:r>
          </a:p>
        </p:txBody>
      </p:sp>
      <p:sp>
        <p:nvSpPr>
          <p:cNvPr id="7" name="下矢印 6">
            <a:extLst>
              <a:ext uri="{FF2B5EF4-FFF2-40B4-BE49-F238E27FC236}">
                <a16:creationId xmlns:a16="http://schemas.microsoft.com/office/drawing/2014/main" id="{DB4EAB19-5E65-50F4-742F-CEB188CB37DF}"/>
              </a:ext>
            </a:extLst>
          </p:cNvPr>
          <p:cNvSpPr/>
          <p:nvPr/>
        </p:nvSpPr>
        <p:spPr>
          <a:xfrm rot="18283257">
            <a:off x="5550455" y="4349365"/>
            <a:ext cx="421196" cy="6610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EFA8936C-7ACF-B9C3-5349-6DA0039C5602}"/>
              </a:ext>
            </a:extLst>
          </p:cNvPr>
          <p:cNvSpPr txBox="1"/>
          <p:nvPr/>
        </p:nvSpPr>
        <p:spPr>
          <a:xfrm>
            <a:off x="7784796" y="6423623"/>
            <a:ext cx="1210588" cy="400110"/>
          </a:xfrm>
          <a:prstGeom prst="rect">
            <a:avLst/>
          </a:prstGeom>
          <a:noFill/>
        </p:spPr>
        <p:txBody>
          <a:bodyPr wrap="none" rtlCol="0">
            <a:spAutoFit/>
          </a:bodyPr>
          <a:lstStyle/>
          <a:p>
            <a:r>
              <a:rPr kumimoji="1" lang="ja-JP" altLang="en-US" sz="2000" b="1">
                <a:solidFill>
                  <a:srgbClr val="FF2F92"/>
                </a:solidFill>
                <a:latin typeface="Meiryo UI" panose="020B0604030504040204" pitchFamily="34" charset="-128"/>
                <a:ea typeface="Meiryo UI" panose="020B0604030504040204" pitchFamily="34" charset="-128"/>
              </a:rPr>
              <a:t>＠愛知県</a:t>
            </a:r>
          </a:p>
        </p:txBody>
      </p:sp>
      <p:sp>
        <p:nvSpPr>
          <p:cNvPr id="11" name="テキスト ボックス 10">
            <a:extLst>
              <a:ext uri="{FF2B5EF4-FFF2-40B4-BE49-F238E27FC236}">
                <a16:creationId xmlns:a16="http://schemas.microsoft.com/office/drawing/2014/main" id="{ABF6283F-A25F-04BC-07C7-96F19A819D53}"/>
              </a:ext>
            </a:extLst>
          </p:cNvPr>
          <p:cNvSpPr txBox="1"/>
          <p:nvPr/>
        </p:nvSpPr>
        <p:spPr>
          <a:xfrm>
            <a:off x="896471" y="32270"/>
            <a:ext cx="7812632" cy="584775"/>
          </a:xfrm>
          <a:prstGeom prst="rect">
            <a:avLst/>
          </a:prstGeom>
          <a:solidFill>
            <a:schemeClr val="bg1"/>
          </a:solidFill>
        </p:spPr>
        <p:txBody>
          <a:bodyPr wrap="square">
            <a:spAutoFit/>
          </a:bodyPr>
          <a:lstStyle/>
          <a:p>
            <a:r>
              <a:rPr kumimoji="1" lang="ja-JP" altLang="en-US" sz="3200" b="1" u="sng">
                <a:solidFill>
                  <a:srgbClr val="FF2F92"/>
                </a:solidFill>
                <a:latin typeface="Meiryo UI" panose="020B0604030504040204" pitchFamily="34" charset="-128"/>
                <a:ea typeface="Meiryo UI" panose="020B0604030504040204" pitchFamily="34" charset="-128"/>
              </a:rPr>
              <a:t>室内でも熱中症は発生することがあります＊</a:t>
            </a:r>
            <a:endParaRPr kumimoji="1" lang="en-US" altLang="ja-JP" sz="32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83277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nodePh="1">
                                  <p:stCondLst>
                                    <p:cond delay="0"/>
                                  </p:stCondLst>
                                  <p:endCondLst>
                                    <p:cond evt="begin" delay="0">
                                      <p:tn val="11"/>
                                    </p:cond>
                                  </p:end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E4141A4-A6C4-4168-D063-ADE803A712A4}"/>
              </a:ext>
            </a:extLst>
          </p:cNvPr>
          <p:cNvSpPr txBox="1"/>
          <p:nvPr/>
        </p:nvSpPr>
        <p:spPr>
          <a:xfrm>
            <a:off x="3577655" y="128759"/>
            <a:ext cx="5486400" cy="369332"/>
          </a:xfrm>
          <a:prstGeom prst="rect">
            <a:avLst/>
          </a:prstGeom>
          <a:solidFill>
            <a:schemeClr val="bg1"/>
          </a:solidFill>
        </p:spPr>
        <p:txBody>
          <a:bodyPr wrap="square">
            <a:spAutoFit/>
          </a:bodyPr>
          <a:lstStyle/>
          <a:p>
            <a:pPr algn="r"/>
            <a:r>
              <a:rPr lang="ja-JP" altLang="en-US" b="0">
                <a:effectLst/>
                <a:latin typeface="Meiryo UI" panose="020B0604030504040204" pitchFamily="34" charset="-128"/>
                <a:ea typeface="Meiryo UI" panose="020B0604030504040204" pitchFamily="34" charset="-128"/>
              </a:rPr>
              <a:t>職場のあんぜんサイトより引用</a:t>
            </a:r>
            <a:endParaRPr lang="ja-JP" altLang="en-US">
              <a:effectLst/>
              <a:latin typeface="Meiryo UI" panose="020B0604030504040204" pitchFamily="34" charset="-128"/>
              <a:ea typeface="Meiryo UI" panose="020B0604030504040204" pitchFamily="34" charset="-128"/>
            </a:endParaRPr>
          </a:p>
        </p:txBody>
      </p:sp>
      <p:sp>
        <p:nvSpPr>
          <p:cNvPr id="18" name="テキスト ボックス 17">
            <a:extLst>
              <a:ext uri="{FF2B5EF4-FFF2-40B4-BE49-F238E27FC236}">
                <a16:creationId xmlns:a16="http://schemas.microsoft.com/office/drawing/2014/main" id="{4B65A07D-EE7E-5122-3B1E-D37BC270B35A}"/>
              </a:ext>
            </a:extLst>
          </p:cNvPr>
          <p:cNvSpPr txBox="1"/>
          <p:nvPr/>
        </p:nvSpPr>
        <p:spPr>
          <a:xfrm>
            <a:off x="363695" y="17894"/>
            <a:ext cx="5460149" cy="523220"/>
          </a:xfrm>
          <a:prstGeom prst="rect">
            <a:avLst/>
          </a:prstGeom>
          <a:solidFill>
            <a:schemeClr val="bg1"/>
          </a:solidFill>
        </p:spPr>
        <p:txBody>
          <a:bodyPr wrap="none" rtlCol="0">
            <a:spAutoFit/>
          </a:bodyPr>
          <a:lstStyle/>
          <a:p>
            <a:pPr algn="ctr"/>
            <a:r>
              <a:rPr kumimoji="1" lang="ja-JP" altLang="en-US" sz="2800" b="1">
                <a:solidFill>
                  <a:srgbClr val="0070C0"/>
                </a:solidFill>
                <a:latin typeface="Meiryo UI" panose="020B0604030504040204" pitchFamily="34" charset="-128"/>
                <a:ea typeface="Meiryo UI" panose="020B0604030504040204" pitchFamily="34" charset="-128"/>
              </a:rPr>
              <a:t>熱中症を</a:t>
            </a:r>
            <a:r>
              <a:rPr kumimoji="1" lang="en-US" altLang="ja-JP" sz="2800" b="1" dirty="0">
                <a:solidFill>
                  <a:srgbClr val="0070C0"/>
                </a:solidFill>
                <a:latin typeface="Meiryo UI" panose="020B0604030504040204" pitchFamily="34" charset="-128"/>
                <a:ea typeface="Meiryo UI" panose="020B0604030504040204" pitchFamily="34" charset="-128"/>
              </a:rPr>
              <a:t>『</a:t>
            </a:r>
            <a:r>
              <a:rPr kumimoji="1" lang="ja-JP" altLang="en-US" sz="2800" b="1">
                <a:solidFill>
                  <a:srgbClr val="0070C0"/>
                </a:solidFill>
                <a:latin typeface="Meiryo UI" panose="020B0604030504040204" pitchFamily="34" charset="-128"/>
                <a:ea typeface="Meiryo UI" panose="020B0604030504040204" pitchFamily="34" charset="-128"/>
              </a:rPr>
              <a:t>見える化</a:t>
            </a:r>
            <a:r>
              <a:rPr kumimoji="1" lang="en-US" altLang="ja-JP" sz="2800" b="1" dirty="0">
                <a:solidFill>
                  <a:srgbClr val="0070C0"/>
                </a:solidFill>
                <a:latin typeface="Meiryo UI" panose="020B0604030504040204" pitchFamily="34" charset="-128"/>
                <a:ea typeface="Meiryo UI" panose="020B0604030504040204" pitchFamily="34" charset="-128"/>
              </a:rPr>
              <a:t>』</a:t>
            </a:r>
            <a:r>
              <a:rPr kumimoji="1" lang="ja-JP" altLang="en-US" sz="2800" b="1">
                <a:solidFill>
                  <a:srgbClr val="0070C0"/>
                </a:solidFill>
                <a:latin typeface="Meiryo UI" panose="020B0604030504040204" pitchFamily="34" charset="-128"/>
                <a:ea typeface="Meiryo UI" panose="020B0604030504040204" pitchFamily="34" charset="-128"/>
              </a:rPr>
              <a:t>から防ごう！！</a:t>
            </a:r>
          </a:p>
        </p:txBody>
      </p:sp>
      <p:sp>
        <p:nvSpPr>
          <p:cNvPr id="5" name="テキスト ボックス 4">
            <a:extLst>
              <a:ext uri="{FF2B5EF4-FFF2-40B4-BE49-F238E27FC236}">
                <a16:creationId xmlns:a16="http://schemas.microsoft.com/office/drawing/2014/main" id="{68796A92-FE9F-7B33-6D00-EC37DF703137}"/>
              </a:ext>
            </a:extLst>
          </p:cNvPr>
          <p:cNvSpPr txBox="1"/>
          <p:nvPr/>
        </p:nvSpPr>
        <p:spPr>
          <a:xfrm>
            <a:off x="6450263" y="2876966"/>
            <a:ext cx="2572165" cy="461665"/>
          </a:xfrm>
          <a:prstGeom prst="rect">
            <a:avLst/>
          </a:prstGeom>
          <a:solidFill>
            <a:schemeClr val="bg1"/>
          </a:solidFill>
          <a:ln w="38100">
            <a:solidFill>
              <a:srgbClr val="FF2F92"/>
            </a:solidFill>
          </a:ln>
        </p:spPr>
        <p:txBody>
          <a:bodyPr wrap="square" rtlCol="0">
            <a:spAutoFit/>
          </a:bodyPr>
          <a:lstStyle/>
          <a:p>
            <a:r>
              <a:rPr kumimoji="1" lang="ja-JP" altLang="en-US" sz="2400">
                <a:latin typeface="Meiryo UI" panose="020B0604030504040204" pitchFamily="34" charset="-128"/>
                <a:ea typeface="Meiryo UI" panose="020B0604030504040204" pitchFamily="34" charset="-128"/>
              </a:rPr>
              <a:t>↑強制水分補給</a:t>
            </a:r>
          </a:p>
        </p:txBody>
      </p:sp>
      <p:sp>
        <p:nvSpPr>
          <p:cNvPr id="7" name="下矢印 6">
            <a:extLst>
              <a:ext uri="{FF2B5EF4-FFF2-40B4-BE49-F238E27FC236}">
                <a16:creationId xmlns:a16="http://schemas.microsoft.com/office/drawing/2014/main" id="{F2D2858E-5B74-2861-5281-B980BF47746C}"/>
              </a:ext>
            </a:extLst>
          </p:cNvPr>
          <p:cNvSpPr/>
          <p:nvPr/>
        </p:nvSpPr>
        <p:spPr>
          <a:xfrm rot="2322172">
            <a:off x="3142359" y="1804028"/>
            <a:ext cx="462708" cy="43625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65A77AB-B155-7488-3605-FA024EF0DECA}"/>
              </a:ext>
            </a:extLst>
          </p:cNvPr>
          <p:cNvSpPr txBox="1"/>
          <p:nvPr/>
        </p:nvSpPr>
        <p:spPr>
          <a:xfrm>
            <a:off x="5890465" y="4400073"/>
            <a:ext cx="3159839" cy="830997"/>
          </a:xfrm>
          <a:prstGeom prst="rect">
            <a:avLst/>
          </a:prstGeom>
          <a:solidFill>
            <a:schemeClr val="bg1"/>
          </a:solidFill>
          <a:ln w="57150">
            <a:solidFill>
              <a:schemeClr val="accent6">
                <a:lumMod val="75000"/>
              </a:schemeClr>
            </a:solidFill>
          </a:ln>
        </p:spPr>
        <p:txBody>
          <a:bodyPr wrap="none" rtlCol="0">
            <a:spAutoFit/>
          </a:bodyPr>
          <a:lstStyle/>
          <a:p>
            <a:r>
              <a:rPr kumimoji="1" lang="ja-JP" altLang="en-US" sz="2400">
                <a:latin typeface="Meiryo UI" panose="020B0604030504040204" pitchFamily="34" charset="-128"/>
                <a:ea typeface="Meiryo UI" panose="020B0604030504040204" pitchFamily="34" charset="-128"/>
              </a:rPr>
              <a:t>工場、倉庫→遮熱塗料</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窓→遮光、遮熱シート</a:t>
            </a:r>
          </a:p>
        </p:txBody>
      </p:sp>
      <p:pic>
        <p:nvPicPr>
          <p:cNvPr id="3093" name="Picture 21" descr="窓ガラスのイラスト">
            <a:hlinkClick r:id="rId3"/>
            <a:extLst>
              <a:ext uri="{FF2B5EF4-FFF2-40B4-BE49-F238E27FC236}">
                <a16:creationId xmlns:a16="http://schemas.microsoft.com/office/drawing/2014/main" id="{244CD333-4FDB-77BA-B1AC-34006A051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9738" y="5352261"/>
            <a:ext cx="1113976" cy="1113976"/>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倉庫のイラスト">
            <a:hlinkClick r:id="rId5"/>
            <a:extLst>
              <a:ext uri="{FF2B5EF4-FFF2-40B4-BE49-F238E27FC236}">
                <a16:creationId xmlns:a16="http://schemas.microsoft.com/office/drawing/2014/main" id="{32F59514-526D-AD53-C0EB-F0CBA958A4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5572" y="5231070"/>
            <a:ext cx="2396781" cy="1863497"/>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15245F39-0825-A439-6AEE-520E4776BECB}"/>
              </a:ext>
            </a:extLst>
          </p:cNvPr>
          <p:cNvPicPr>
            <a:picLocks noChangeAspect="1"/>
          </p:cNvPicPr>
          <p:nvPr/>
        </p:nvPicPr>
        <p:blipFill rotWithShape="1">
          <a:blip r:embed="rId7"/>
          <a:srcRect l="3228" t="16237" r="46359" b="39595"/>
          <a:stretch/>
        </p:blipFill>
        <p:spPr>
          <a:xfrm>
            <a:off x="66906" y="541034"/>
            <a:ext cx="4785509" cy="3144589"/>
          </a:xfrm>
          <a:prstGeom prst="rect">
            <a:avLst/>
          </a:prstGeom>
          <a:ln w="38100">
            <a:solidFill>
              <a:schemeClr val="accent3">
                <a:lumMod val="50000"/>
              </a:schemeClr>
            </a:solidFill>
          </a:ln>
        </p:spPr>
      </p:pic>
      <p:pic>
        <p:nvPicPr>
          <p:cNvPr id="14" name="図 13">
            <a:extLst>
              <a:ext uri="{FF2B5EF4-FFF2-40B4-BE49-F238E27FC236}">
                <a16:creationId xmlns:a16="http://schemas.microsoft.com/office/drawing/2014/main" id="{B58CDF94-5DD2-ABBE-1575-B703B50A2A26}"/>
              </a:ext>
            </a:extLst>
          </p:cNvPr>
          <p:cNvPicPr>
            <a:picLocks noChangeAspect="1"/>
          </p:cNvPicPr>
          <p:nvPr/>
        </p:nvPicPr>
        <p:blipFill rotWithShape="1">
          <a:blip r:embed="rId8"/>
          <a:srcRect l="57891" t="15279" r="3503" b="55113"/>
          <a:stretch/>
        </p:blipFill>
        <p:spPr>
          <a:xfrm>
            <a:off x="4973973" y="541034"/>
            <a:ext cx="4022461" cy="2313678"/>
          </a:xfrm>
          <a:prstGeom prst="rect">
            <a:avLst/>
          </a:prstGeom>
          <a:ln w="38100">
            <a:solidFill>
              <a:srgbClr val="FF2F92"/>
            </a:solidFill>
          </a:ln>
        </p:spPr>
      </p:pic>
      <p:sp>
        <p:nvSpPr>
          <p:cNvPr id="15" name="テキスト ボックス 14">
            <a:extLst>
              <a:ext uri="{FF2B5EF4-FFF2-40B4-BE49-F238E27FC236}">
                <a16:creationId xmlns:a16="http://schemas.microsoft.com/office/drawing/2014/main" id="{0ED86F99-9BF8-DB8F-3CA2-AF228F8552D9}"/>
              </a:ext>
            </a:extLst>
          </p:cNvPr>
          <p:cNvSpPr txBox="1"/>
          <p:nvPr/>
        </p:nvSpPr>
        <p:spPr>
          <a:xfrm>
            <a:off x="4161039" y="3396560"/>
            <a:ext cx="3159839" cy="461665"/>
          </a:xfrm>
          <a:prstGeom prst="rect">
            <a:avLst/>
          </a:prstGeom>
          <a:solidFill>
            <a:schemeClr val="bg1"/>
          </a:solidFill>
          <a:ln w="38100">
            <a:solidFill>
              <a:schemeClr val="accent3">
                <a:lumMod val="50000"/>
              </a:schemeClr>
            </a:solidFill>
          </a:ln>
        </p:spPr>
        <p:txBody>
          <a:bodyPr wrap="square" rtlCol="0">
            <a:spAutoFit/>
          </a:bodyPr>
          <a:lstStyle/>
          <a:p>
            <a:r>
              <a:rPr kumimoji="1" lang="ja-JP" altLang="en-US" sz="2400">
                <a:latin typeface="Meiryo UI" panose="020B0604030504040204" pitchFamily="34" charset="-128"/>
                <a:ea typeface="Meiryo UI" panose="020B0604030504040204" pitchFamily="34" charset="-128"/>
              </a:rPr>
              <a:t>↑朝礼時の伝達の徹底</a:t>
            </a:r>
          </a:p>
        </p:txBody>
      </p:sp>
      <p:pic>
        <p:nvPicPr>
          <p:cNvPr id="16" name="Picture 8">
            <a:hlinkClick r:id="rId9"/>
            <a:extLst>
              <a:ext uri="{FF2B5EF4-FFF2-40B4-BE49-F238E27FC236}">
                <a16:creationId xmlns:a16="http://schemas.microsoft.com/office/drawing/2014/main" id="{96F284F5-D4CA-FC38-CD25-63E16DCB3A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945" y="3858225"/>
            <a:ext cx="3855123" cy="2777956"/>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E990D661-7B8D-20B6-BE81-1F974229ECDA}"/>
              </a:ext>
            </a:extLst>
          </p:cNvPr>
          <p:cNvSpPr txBox="1"/>
          <p:nvPr/>
        </p:nvSpPr>
        <p:spPr>
          <a:xfrm>
            <a:off x="3957370" y="4103774"/>
            <a:ext cx="1673995" cy="1569660"/>
          </a:xfrm>
          <a:prstGeom prst="rect">
            <a:avLst/>
          </a:prstGeom>
          <a:solidFill>
            <a:schemeClr val="bg1"/>
          </a:solidFill>
          <a:ln w="38100">
            <a:solidFill>
              <a:srgbClr val="FFC000"/>
            </a:solidFill>
          </a:ln>
        </p:spPr>
        <p:txBody>
          <a:bodyPr wrap="square" rtlCol="0">
            <a:spAutoFit/>
          </a:bodyPr>
          <a:lstStyle/>
          <a:p>
            <a:r>
              <a:rPr kumimoji="1" lang="ja-JP" altLang="en-US" sz="2400">
                <a:latin typeface="Meiryo UI" panose="020B0604030504040204" pitchFamily="34" charset="-128"/>
                <a:ea typeface="Meiryo UI" panose="020B0604030504040204" pitchFamily="34" charset="-128"/>
              </a:rPr>
              <a:t>←</a:t>
            </a:r>
            <a:r>
              <a:rPr lang="ja-JP" altLang="en-US" sz="2400" b="0" i="0" u="none" strike="noStrike">
                <a:solidFill>
                  <a:srgbClr val="333333"/>
                </a:solidFill>
                <a:effectLst/>
                <a:highlight>
                  <a:srgbClr val="FFFFFF"/>
                </a:highlight>
                <a:latin typeface="Meiryo UI" panose="020B0604030504040204" pitchFamily="34" charset="-128"/>
                <a:ea typeface="Meiryo UI" panose="020B0604030504040204" pitchFamily="34" charset="-128"/>
              </a:rPr>
              <a:t>携帯計で個人ごとの</a:t>
            </a:r>
            <a:r>
              <a:rPr lang="en-US" altLang="ja-JP" sz="2400" b="0" i="0" u="none" strike="noStrike" dirty="0">
                <a:solidFill>
                  <a:srgbClr val="333333"/>
                </a:solidFill>
                <a:effectLst/>
                <a:highlight>
                  <a:srgbClr val="FFFFFF"/>
                </a:highlight>
                <a:latin typeface="Meiryo UI" panose="020B0604030504040204" pitchFamily="34" charset="-128"/>
                <a:ea typeface="Meiryo UI" panose="020B0604030504040204" pitchFamily="34" charset="-128"/>
              </a:rPr>
              <a:t>WBGT</a:t>
            </a:r>
            <a:r>
              <a:rPr lang="ja-JP" altLang="en-US" sz="2400" b="0" i="0" u="none" strike="noStrike">
                <a:solidFill>
                  <a:srgbClr val="333333"/>
                </a:solidFill>
                <a:effectLst/>
                <a:highlight>
                  <a:srgbClr val="FFFFFF"/>
                </a:highlight>
                <a:latin typeface="Meiryo UI" panose="020B0604030504040204" pitchFamily="34" charset="-128"/>
                <a:ea typeface="Meiryo UI" panose="020B0604030504040204" pitchFamily="34" charset="-128"/>
              </a:rPr>
              <a:t>値を把握</a:t>
            </a:r>
            <a:endParaRPr kumimoji="1" lang="ja-JP" altLang="en-US" sz="24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454712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4A36A96-6164-410F-B47E-901AD0468ED3}"/>
              </a:ext>
            </a:extLst>
          </p:cNvPr>
          <p:cNvSpPr txBox="1"/>
          <p:nvPr/>
        </p:nvSpPr>
        <p:spPr>
          <a:xfrm>
            <a:off x="1464418" y="0"/>
            <a:ext cx="6215163" cy="584775"/>
          </a:xfrm>
          <a:prstGeom prst="rect">
            <a:avLst/>
          </a:prstGeom>
          <a:solidFill>
            <a:schemeClr val="bg1"/>
          </a:solidFill>
        </p:spPr>
        <p:txBody>
          <a:bodyPr wrap="none" rtlCol="0">
            <a:spAutoFit/>
          </a:bodyPr>
          <a:lstStyle/>
          <a:p>
            <a:pPr algn="ctr"/>
            <a:r>
              <a:rPr kumimoji="1" lang="ja-JP" altLang="en-US" sz="3200" b="1">
                <a:solidFill>
                  <a:srgbClr val="0070C0"/>
                </a:solidFill>
                <a:latin typeface="Meiryo UI" panose="020B0604030504040204" pitchFamily="34" charset="-128"/>
                <a:ea typeface="Meiryo UI" panose="020B0604030504040204" pitchFamily="34" charset="-128"/>
              </a:rPr>
              <a:t>熱中症を</a:t>
            </a:r>
            <a:r>
              <a:rPr kumimoji="1" lang="en-US" altLang="ja-JP" sz="3200" b="1" dirty="0">
                <a:solidFill>
                  <a:srgbClr val="0070C0"/>
                </a:solidFill>
                <a:latin typeface="Meiryo UI" panose="020B0604030504040204" pitchFamily="34" charset="-128"/>
                <a:ea typeface="Meiryo UI" panose="020B0604030504040204" pitchFamily="34" charset="-128"/>
              </a:rPr>
              <a:t>『</a:t>
            </a:r>
            <a:r>
              <a:rPr kumimoji="1" lang="ja-JP" altLang="en-US" sz="3200" b="1">
                <a:solidFill>
                  <a:srgbClr val="0070C0"/>
                </a:solidFill>
                <a:latin typeface="Meiryo UI" panose="020B0604030504040204" pitchFamily="34" charset="-128"/>
                <a:ea typeface="Meiryo UI" panose="020B0604030504040204" pitchFamily="34" charset="-128"/>
              </a:rPr>
              <a:t>見える化</a:t>
            </a:r>
            <a:r>
              <a:rPr kumimoji="1" lang="en-US" altLang="ja-JP" sz="3200" b="1" dirty="0">
                <a:solidFill>
                  <a:srgbClr val="0070C0"/>
                </a:solidFill>
                <a:latin typeface="Meiryo UI" panose="020B0604030504040204" pitchFamily="34" charset="-128"/>
                <a:ea typeface="Meiryo UI" panose="020B0604030504040204" pitchFamily="34" charset="-128"/>
              </a:rPr>
              <a:t>』</a:t>
            </a:r>
            <a:r>
              <a:rPr kumimoji="1" lang="ja-JP" altLang="en-US" sz="3200" b="1">
                <a:solidFill>
                  <a:srgbClr val="0070C0"/>
                </a:solidFill>
                <a:latin typeface="Meiryo UI" panose="020B0604030504040204" pitchFamily="34" charset="-128"/>
                <a:ea typeface="Meiryo UI" panose="020B0604030504040204" pitchFamily="34" charset="-128"/>
              </a:rPr>
              <a:t>から防ごう！！</a:t>
            </a:r>
          </a:p>
        </p:txBody>
      </p:sp>
      <p:sp>
        <p:nvSpPr>
          <p:cNvPr id="3" name="テキスト ボックス 2">
            <a:extLst>
              <a:ext uri="{FF2B5EF4-FFF2-40B4-BE49-F238E27FC236}">
                <a16:creationId xmlns:a16="http://schemas.microsoft.com/office/drawing/2014/main" id="{6995A903-A664-D817-6443-981CD08A4156}"/>
              </a:ext>
            </a:extLst>
          </p:cNvPr>
          <p:cNvSpPr txBox="1"/>
          <p:nvPr/>
        </p:nvSpPr>
        <p:spPr>
          <a:xfrm>
            <a:off x="4523625" y="6437919"/>
            <a:ext cx="4538422" cy="369332"/>
          </a:xfrm>
          <a:prstGeom prst="rect">
            <a:avLst/>
          </a:prstGeom>
          <a:solidFill>
            <a:schemeClr val="bg1"/>
          </a:solidFill>
        </p:spPr>
        <p:txBody>
          <a:bodyPr wrap="none" rtlCol="0">
            <a:spAutoFit/>
          </a:bodyPr>
          <a:lstStyle/>
          <a:p>
            <a:r>
              <a:rPr kumimoji="1" lang="ja-JP" altLang="en-US">
                <a:latin typeface="Meiryo UI" panose="020B0604030504040204" pitchFamily="34" charset="-128"/>
                <a:ea typeface="Meiryo UI" panose="020B0604030504040204" pitchFamily="34" charset="-128"/>
              </a:rPr>
              <a:t>厚生労働省</a:t>
            </a:r>
            <a:r>
              <a:rPr kumimoji="1" lang="en-US" altLang="ja-JP" dirty="0">
                <a:latin typeface="Meiryo UI" panose="020B0604030504040204" pitchFamily="34" charset="-128"/>
                <a:ea typeface="Meiryo UI" panose="020B0604030504040204" pitchFamily="34" charset="-128"/>
              </a:rPr>
              <a:t> </a:t>
            </a:r>
            <a:r>
              <a:rPr kumimoji="1" lang="ja-JP" altLang="en-US">
                <a:latin typeface="Meiryo UI" panose="020B0604030504040204" pitchFamily="34" charset="-128"/>
                <a:ea typeface="Meiryo UI" panose="020B0604030504040204" pitchFamily="34" charset="-128"/>
              </a:rPr>
              <a:t>安全プロジェクト・農林水産省より</a:t>
            </a:r>
          </a:p>
        </p:txBody>
      </p:sp>
      <p:pic>
        <p:nvPicPr>
          <p:cNvPr id="2050" name="Picture 2">
            <a:hlinkClick r:id="rId3"/>
            <a:extLst>
              <a:ext uri="{FF2B5EF4-FFF2-40B4-BE49-F238E27FC236}">
                <a16:creationId xmlns:a16="http://schemas.microsoft.com/office/drawing/2014/main" id="{C3DAEC6F-6DFF-2962-5ABB-93602849AC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139" y="497517"/>
            <a:ext cx="3855124" cy="27779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hlinkClick r:id="rId5"/>
            <a:extLst>
              <a:ext uri="{FF2B5EF4-FFF2-40B4-BE49-F238E27FC236}">
                <a16:creationId xmlns:a16="http://schemas.microsoft.com/office/drawing/2014/main" id="{74819812-3DFA-EE61-B5C6-3230B97536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274" y="510418"/>
            <a:ext cx="3855122" cy="277795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76F052A0-5E30-5822-CA8C-AF5E27215F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7029" y="3686120"/>
            <a:ext cx="3818823" cy="275179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DAAF3DC0-12B9-F7D0-CE70-82776A45D5E6}"/>
              </a:ext>
            </a:extLst>
          </p:cNvPr>
          <p:cNvPicPr>
            <a:picLocks noChangeAspect="1"/>
          </p:cNvPicPr>
          <p:nvPr/>
        </p:nvPicPr>
        <p:blipFill rotWithShape="1">
          <a:blip r:embed="rId8"/>
          <a:srcRect l="14065" t="74797" r="72313" b="9431"/>
          <a:stretch/>
        </p:blipFill>
        <p:spPr>
          <a:xfrm>
            <a:off x="81952" y="3029658"/>
            <a:ext cx="2226349" cy="3723379"/>
          </a:xfrm>
          <a:prstGeom prst="rect">
            <a:avLst/>
          </a:prstGeom>
        </p:spPr>
      </p:pic>
      <p:pic>
        <p:nvPicPr>
          <p:cNvPr id="2" name="図 1">
            <a:extLst>
              <a:ext uri="{FF2B5EF4-FFF2-40B4-BE49-F238E27FC236}">
                <a16:creationId xmlns:a16="http://schemas.microsoft.com/office/drawing/2014/main" id="{14AA87B3-0EA3-EDA6-CCA3-80AB7D22354F}"/>
              </a:ext>
            </a:extLst>
          </p:cNvPr>
          <p:cNvPicPr>
            <a:picLocks noChangeAspect="1"/>
          </p:cNvPicPr>
          <p:nvPr/>
        </p:nvPicPr>
        <p:blipFill rotWithShape="1">
          <a:blip r:embed="rId8"/>
          <a:srcRect l="39637" t="77399" r="35909" b="9431"/>
          <a:stretch/>
        </p:blipFill>
        <p:spPr>
          <a:xfrm>
            <a:off x="1864985" y="3644806"/>
            <a:ext cx="3145849" cy="2751799"/>
          </a:xfrm>
          <a:prstGeom prst="rect">
            <a:avLst/>
          </a:prstGeom>
        </p:spPr>
      </p:pic>
    </p:spTree>
    <p:extLst>
      <p:ext uri="{BB962C8B-B14F-4D97-AF65-F5344CB8AC3E}">
        <p14:creationId xmlns:p14="http://schemas.microsoft.com/office/powerpoint/2010/main" val="2602144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8331520-3912-7F87-5592-D4DE09BB5A23}"/>
              </a:ext>
            </a:extLst>
          </p:cNvPr>
          <p:cNvSpPr/>
          <p:nvPr/>
        </p:nvSpPr>
        <p:spPr>
          <a:xfrm>
            <a:off x="262750" y="1382852"/>
            <a:ext cx="7348250" cy="3724096"/>
          </a:xfrm>
          <a:prstGeom prst="rect">
            <a:avLst/>
          </a:prstGeom>
        </p:spPr>
        <p:txBody>
          <a:bodyPr wrap="square">
            <a:spAutoFit/>
          </a:bodyPr>
          <a:lstStyle/>
          <a:p>
            <a:pPr marL="285750" indent="-285750">
              <a:buFont typeface="Wingdings" pitchFamily="2" charset="2"/>
              <a:buChar char="Ø"/>
            </a:pPr>
            <a:r>
              <a:rPr lang="ja-JP" altLang="en-US" sz="3600" b="1" u="sng">
                <a:solidFill>
                  <a:srgbClr val="FF2F92"/>
                </a:solidFill>
                <a:latin typeface="Meiryo UI" panose="020B0604030504040204" pitchFamily="34" charset="-128"/>
                <a:ea typeface="Meiryo UI" panose="020B0604030504040204" pitchFamily="34" charset="-128"/>
              </a:rPr>
              <a:t>死に至る可能性もある！</a:t>
            </a:r>
            <a:endParaRPr lang="en-US" altLang="ja-JP" sz="3200" dirty="0">
              <a:latin typeface="Meiryo UI" panose="020B0604030504040204" pitchFamily="34" charset="-128"/>
              <a:ea typeface="Meiryo UI" panose="020B0604030504040204" pitchFamily="34" charset="-128"/>
            </a:endParaRPr>
          </a:p>
          <a:p>
            <a:pPr algn="ctr"/>
            <a:r>
              <a:rPr lang="ja-JP" altLang="en-US" sz="3200">
                <a:latin typeface="Meiryo UI" panose="020B0604030504040204" pitchFamily="34" charset="-128"/>
                <a:ea typeface="Meiryo UI" panose="020B0604030504040204" pitchFamily="34" charset="-128"/>
              </a:rPr>
              <a:t>↓</a:t>
            </a:r>
            <a:endParaRPr lang="en-US" altLang="ja-JP" sz="3200" dirty="0">
              <a:latin typeface="Meiryo UI" panose="020B0604030504040204" pitchFamily="34" charset="-128"/>
              <a:ea typeface="Meiryo UI" panose="020B0604030504040204" pitchFamily="34" charset="-128"/>
            </a:endParaRPr>
          </a:p>
          <a:p>
            <a:pPr marL="285750" indent="-285750">
              <a:buFont typeface="Wingdings" pitchFamily="2" charset="2"/>
              <a:buChar char="Ø"/>
            </a:pPr>
            <a:r>
              <a:rPr lang="ja-JP" altLang="en-US" sz="3600" b="1" u="sng">
                <a:solidFill>
                  <a:schemeClr val="accent6">
                    <a:lumMod val="50000"/>
                  </a:schemeClr>
                </a:solidFill>
                <a:latin typeface="Meiryo UI" panose="020B0604030504040204" pitchFamily="34" charset="-128"/>
                <a:ea typeface="Meiryo UI" panose="020B0604030504040204" pitchFamily="34" charset="-128"/>
              </a:rPr>
              <a:t>予防法</a:t>
            </a:r>
            <a:r>
              <a:rPr lang="ja-JP" altLang="en-US" sz="3200">
                <a:latin typeface="Meiryo UI" panose="020B0604030504040204" pitchFamily="34" charset="-128"/>
                <a:ea typeface="Meiryo UI" panose="020B0604030504040204" pitchFamily="34" charset="-128"/>
              </a:rPr>
              <a:t>を知って、それを実践することで、（ほぼ）完全に防ぐことができる！</a:t>
            </a:r>
            <a:endParaRPr lang="en-US" altLang="ja-JP" sz="3200" dirty="0">
              <a:latin typeface="Meiryo UI" panose="020B0604030504040204" pitchFamily="34" charset="-128"/>
              <a:ea typeface="Meiryo UI" panose="020B0604030504040204" pitchFamily="34" charset="-128"/>
            </a:endParaRPr>
          </a:p>
          <a:p>
            <a:pPr algn="ctr"/>
            <a:r>
              <a:rPr lang="ja-JP" altLang="en-US" sz="3200">
                <a:latin typeface="Meiryo UI" panose="020B0604030504040204" pitchFamily="34" charset="-128"/>
                <a:ea typeface="Meiryo UI" panose="020B0604030504040204" pitchFamily="34" charset="-128"/>
              </a:rPr>
              <a:t>↓ </a:t>
            </a:r>
            <a:endParaRPr lang="en-US" altLang="ja-JP" sz="3200" dirty="0">
              <a:latin typeface="Meiryo UI" panose="020B0604030504040204" pitchFamily="34" charset="-128"/>
              <a:ea typeface="Meiryo UI" panose="020B0604030504040204" pitchFamily="34" charset="-128"/>
            </a:endParaRPr>
          </a:p>
          <a:p>
            <a:pPr marL="285750" indent="-285750">
              <a:buFont typeface="Wingdings" pitchFamily="2" charset="2"/>
              <a:buChar char="Ø"/>
            </a:pPr>
            <a:r>
              <a:rPr lang="ja-JP" altLang="en-US" sz="3600" b="1" u="sng">
                <a:solidFill>
                  <a:srgbClr val="00B050"/>
                </a:solidFill>
                <a:latin typeface="Meiryo UI" panose="020B0604030504040204" pitchFamily="34" charset="-128"/>
                <a:ea typeface="Meiryo UI" panose="020B0604030504040204" pitchFamily="34" charset="-128"/>
              </a:rPr>
              <a:t>応急処置</a:t>
            </a:r>
            <a:r>
              <a:rPr lang="ja-JP" altLang="en-US" sz="3200">
                <a:latin typeface="Meiryo UI" panose="020B0604030504040204" pitchFamily="34" charset="-128"/>
                <a:ea typeface="Meiryo UI" panose="020B0604030504040204" pitchFamily="34" charset="-128"/>
              </a:rPr>
              <a:t>を知っていれば、重症化を回避し後遺症を軽減することもできる！！</a:t>
            </a:r>
            <a:endParaRPr lang="en-US" altLang="ja-JP" sz="3200" dirty="0">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04F18914-4F1A-A23E-345C-A06659DF7EE3}"/>
              </a:ext>
            </a:extLst>
          </p:cNvPr>
          <p:cNvSpPr txBox="1"/>
          <p:nvPr/>
        </p:nvSpPr>
        <p:spPr>
          <a:xfrm>
            <a:off x="924205" y="112183"/>
            <a:ext cx="7295587" cy="646331"/>
          </a:xfrm>
          <a:prstGeom prst="rect">
            <a:avLst/>
          </a:prstGeom>
          <a:solidFill>
            <a:schemeClr val="bg1"/>
          </a:solidFill>
        </p:spPr>
        <p:txBody>
          <a:bodyPr wrap="none" rtlCol="0">
            <a:spAutoFit/>
          </a:bodyPr>
          <a:lstStyle/>
          <a:p>
            <a:r>
              <a:rPr kumimoji="1" lang="ja-JP" altLang="en-US" sz="3600" b="1">
                <a:solidFill>
                  <a:srgbClr val="FF0000"/>
                </a:solidFill>
                <a:latin typeface="Meiryo UI" panose="020B0604030504040204" pitchFamily="34" charset="-128"/>
                <a:ea typeface="Meiryo UI" panose="020B0604030504040204" pitchFamily="34" charset="-128"/>
              </a:rPr>
              <a:t>熱中症を正しく知って防ぎましょう！！</a:t>
            </a:r>
          </a:p>
        </p:txBody>
      </p:sp>
      <p:pic>
        <p:nvPicPr>
          <p:cNvPr id="4" name="Picture 6">
            <a:extLst>
              <a:ext uri="{FF2B5EF4-FFF2-40B4-BE49-F238E27FC236}">
                <a16:creationId xmlns:a16="http://schemas.microsoft.com/office/drawing/2014/main" id="{C56A8A13-DA37-B08F-8662-85578C413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364" y="948503"/>
            <a:ext cx="1452608" cy="147099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AD294415-E3C4-88FC-5B9A-70C43302AA87}"/>
              </a:ext>
            </a:extLst>
          </p:cNvPr>
          <p:cNvSpPr txBox="1"/>
          <p:nvPr/>
        </p:nvSpPr>
        <p:spPr>
          <a:xfrm>
            <a:off x="137933" y="5168674"/>
            <a:ext cx="8868133" cy="1508105"/>
          </a:xfrm>
          <a:prstGeom prst="rect">
            <a:avLst/>
          </a:prstGeom>
          <a:gradFill>
            <a:gsLst>
              <a:gs pos="0">
                <a:schemeClr val="accent1">
                  <a:lumMod val="45000"/>
                  <a:lumOff val="55000"/>
                </a:schemeClr>
              </a:gs>
              <a:gs pos="100000">
                <a:schemeClr val="accent6">
                  <a:lumMod val="20000"/>
                  <a:lumOff val="80000"/>
                </a:schemeClr>
              </a:gs>
            </a:gsLst>
            <a:lin ang="5400000" scaled="1"/>
          </a:gradFill>
        </p:spPr>
        <p:txBody>
          <a:bodyPr wrap="none" rtlCol="0">
            <a:spAutoFit/>
          </a:bodyPr>
          <a:lstStyle/>
          <a:p>
            <a:r>
              <a:rPr kumimoji="1" lang="ja-JP" altLang="en-US" sz="3200" b="1">
                <a:solidFill>
                  <a:srgbClr val="002060"/>
                </a:solidFill>
                <a:latin typeface="Meiryo UI" panose="020B0604030504040204" pitchFamily="34" charset="-128"/>
                <a:ea typeface="Meiryo UI" panose="020B0604030504040204" pitchFamily="34" charset="-128"/>
              </a:rPr>
              <a:t>熱中症災害</a:t>
            </a:r>
            <a:endParaRPr kumimoji="1" lang="en-US" altLang="ja-JP" sz="3200" b="1" dirty="0">
              <a:solidFill>
                <a:srgbClr val="002060"/>
              </a:solidFill>
              <a:latin typeface="Meiryo UI" panose="020B0604030504040204" pitchFamily="34" charset="-128"/>
              <a:ea typeface="Meiryo UI" panose="020B0604030504040204" pitchFamily="34" charset="-128"/>
            </a:endParaRPr>
          </a:p>
          <a:p>
            <a:r>
              <a:rPr kumimoji="1" lang="en-US" altLang="ja-JP" sz="3200" b="1" dirty="0">
                <a:solidFill>
                  <a:srgbClr val="002060"/>
                </a:solidFill>
                <a:latin typeface="Meiryo UI" panose="020B0604030504040204" pitchFamily="34" charset="-128"/>
                <a:ea typeface="Meiryo UI" panose="020B0604030504040204" pitchFamily="34" charset="-128"/>
              </a:rPr>
              <a:t>『</a:t>
            </a:r>
            <a:r>
              <a:rPr kumimoji="1" lang="ja-JP" altLang="en-US" sz="3600" b="1" u="sng">
                <a:solidFill>
                  <a:srgbClr val="FF0000"/>
                </a:solidFill>
                <a:latin typeface="Meiryo UI" panose="020B0604030504040204" pitchFamily="34" charset="-128"/>
                <a:ea typeface="Meiryo UI" panose="020B0604030504040204" pitchFamily="34" charset="-128"/>
              </a:rPr>
              <a:t>高温・多湿下</a:t>
            </a:r>
            <a:r>
              <a:rPr kumimoji="1" lang="ja-JP" altLang="en-US" sz="3200" b="1">
                <a:solidFill>
                  <a:srgbClr val="002060"/>
                </a:solidFill>
                <a:latin typeface="Meiryo UI" panose="020B0604030504040204" pitchFamily="34" charset="-128"/>
                <a:ea typeface="Meiryo UI" panose="020B0604030504040204" pitchFamily="34" charset="-128"/>
              </a:rPr>
              <a:t>での作業が引き起こす疾病・障害</a:t>
            </a:r>
            <a:r>
              <a:rPr kumimoji="1" lang="en-US" altLang="ja-JP" sz="3200" b="1" dirty="0">
                <a:solidFill>
                  <a:srgbClr val="002060"/>
                </a:solidFill>
                <a:latin typeface="Meiryo UI" panose="020B0604030504040204" pitchFamily="34" charset="-128"/>
                <a:ea typeface="Meiryo UI" panose="020B0604030504040204" pitchFamily="34" charset="-128"/>
              </a:rPr>
              <a:t>』</a:t>
            </a:r>
          </a:p>
          <a:p>
            <a:pPr algn="r"/>
            <a:r>
              <a:rPr kumimoji="1" lang="ja-JP" altLang="en-US" sz="2400">
                <a:latin typeface="Meiryo UI" panose="020B0604030504040204" pitchFamily="34" charset="-128"/>
                <a:ea typeface="Meiryo UI" panose="020B0604030504040204" pitchFamily="34" charset="-128"/>
              </a:rPr>
              <a:t>（熱中症の怖さと予防対策より）</a:t>
            </a:r>
          </a:p>
        </p:txBody>
      </p:sp>
      <p:pic>
        <p:nvPicPr>
          <p:cNvPr id="6" name="Picture 2" descr="悪魔の影のイラスト">
            <a:hlinkClick r:id="rId4"/>
            <a:extLst>
              <a:ext uri="{FF2B5EF4-FFF2-40B4-BE49-F238E27FC236}">
                <a16:creationId xmlns:a16="http://schemas.microsoft.com/office/drawing/2014/main" id="{96842FB2-66EE-457E-5750-2C2BEBD5D2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4654" y="568526"/>
            <a:ext cx="2182019" cy="2171109"/>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ACF688A2-48FB-ACCB-77B3-2AC9B62CF902}"/>
              </a:ext>
            </a:extLst>
          </p:cNvPr>
          <p:cNvPicPr>
            <a:picLocks noChangeAspect="1"/>
          </p:cNvPicPr>
          <p:nvPr/>
        </p:nvPicPr>
        <p:blipFill>
          <a:blip r:embed="rId6"/>
          <a:stretch>
            <a:fillRect/>
          </a:stretch>
        </p:blipFill>
        <p:spPr>
          <a:xfrm>
            <a:off x="7447813" y="3112105"/>
            <a:ext cx="1433437" cy="1622372"/>
          </a:xfrm>
          <a:prstGeom prst="rect">
            <a:avLst/>
          </a:prstGeom>
        </p:spPr>
      </p:pic>
    </p:spTree>
    <p:extLst>
      <p:ext uri="{BB962C8B-B14F-4D97-AF65-F5344CB8AC3E}">
        <p14:creationId xmlns:p14="http://schemas.microsoft.com/office/powerpoint/2010/main" val="384798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36D4919-FE43-0EDA-47AF-7048D4D8B17F}"/>
              </a:ext>
            </a:extLst>
          </p:cNvPr>
          <p:cNvSpPr txBox="1"/>
          <p:nvPr/>
        </p:nvSpPr>
        <p:spPr>
          <a:xfrm>
            <a:off x="2265576" y="220283"/>
            <a:ext cx="4344459" cy="769441"/>
          </a:xfrm>
          <a:prstGeom prst="rect">
            <a:avLst/>
          </a:prstGeom>
          <a:solidFill>
            <a:schemeClr val="bg1"/>
          </a:solidFill>
        </p:spPr>
        <p:txBody>
          <a:bodyPr wrap="none" rtlCol="0">
            <a:spAutoFit/>
          </a:bodyPr>
          <a:lstStyle/>
          <a:p>
            <a:r>
              <a:rPr kumimoji="1" lang="ja-JP" altLang="en-US" sz="4400" b="1">
                <a:solidFill>
                  <a:srgbClr val="0432FF"/>
                </a:solidFill>
                <a:latin typeface="Meiryo UI" panose="020B0604030504040204" pitchFamily="34" charset="-128"/>
                <a:ea typeface="Meiryo UI" panose="020B0604030504040204" pitchFamily="34" charset="-128"/>
              </a:rPr>
              <a:t>これ、大丈夫？</a:t>
            </a:r>
            <a:r>
              <a:rPr kumimoji="1" lang="en-US" altLang="ja-JP" sz="4400" b="1" dirty="0">
                <a:solidFill>
                  <a:srgbClr val="0432FF"/>
                </a:solidFill>
                <a:latin typeface="Meiryo UI" panose="020B0604030504040204" pitchFamily="34" charset="-128"/>
                <a:ea typeface="Meiryo UI" panose="020B0604030504040204" pitchFamily="34" charset="-128"/>
              </a:rPr>
              <a:t>-4</a:t>
            </a:r>
          </a:p>
        </p:txBody>
      </p:sp>
      <p:sp>
        <p:nvSpPr>
          <p:cNvPr id="3" name="テキスト ボックス 2">
            <a:extLst>
              <a:ext uri="{FF2B5EF4-FFF2-40B4-BE49-F238E27FC236}">
                <a16:creationId xmlns:a16="http://schemas.microsoft.com/office/drawing/2014/main" id="{04D0D24A-8FC1-90D3-7263-060C785026D3}"/>
              </a:ext>
            </a:extLst>
          </p:cNvPr>
          <p:cNvSpPr txBox="1"/>
          <p:nvPr/>
        </p:nvSpPr>
        <p:spPr>
          <a:xfrm>
            <a:off x="240181" y="1106529"/>
            <a:ext cx="8395247" cy="1692771"/>
          </a:xfrm>
          <a:custGeom>
            <a:avLst/>
            <a:gdLst>
              <a:gd name="connsiteX0" fmla="*/ 0 w 8395247"/>
              <a:gd name="connsiteY0" fmla="*/ 0 h 1692771"/>
              <a:gd name="connsiteX1" fmla="*/ 767565 w 8395247"/>
              <a:gd name="connsiteY1" fmla="*/ 0 h 1692771"/>
              <a:gd name="connsiteX2" fmla="*/ 1199321 w 8395247"/>
              <a:gd name="connsiteY2" fmla="*/ 0 h 1692771"/>
              <a:gd name="connsiteX3" fmla="*/ 1798982 w 8395247"/>
              <a:gd name="connsiteY3" fmla="*/ 0 h 1692771"/>
              <a:gd name="connsiteX4" fmla="*/ 2482594 w 8395247"/>
              <a:gd name="connsiteY4" fmla="*/ 0 h 1692771"/>
              <a:gd name="connsiteX5" fmla="*/ 2830398 w 8395247"/>
              <a:gd name="connsiteY5" fmla="*/ 0 h 1692771"/>
              <a:gd name="connsiteX6" fmla="*/ 3178201 w 8395247"/>
              <a:gd name="connsiteY6" fmla="*/ 0 h 1692771"/>
              <a:gd name="connsiteX7" fmla="*/ 3945766 w 8395247"/>
              <a:gd name="connsiteY7" fmla="*/ 0 h 1692771"/>
              <a:gd name="connsiteX8" fmla="*/ 4545427 w 8395247"/>
              <a:gd name="connsiteY8" fmla="*/ 0 h 1692771"/>
              <a:gd name="connsiteX9" fmla="*/ 4893230 w 8395247"/>
              <a:gd name="connsiteY9" fmla="*/ 0 h 1692771"/>
              <a:gd name="connsiteX10" fmla="*/ 5492890 w 8395247"/>
              <a:gd name="connsiteY10" fmla="*/ 0 h 1692771"/>
              <a:gd name="connsiteX11" fmla="*/ 6260456 w 8395247"/>
              <a:gd name="connsiteY11" fmla="*/ 0 h 1692771"/>
              <a:gd name="connsiteX12" fmla="*/ 6776164 w 8395247"/>
              <a:gd name="connsiteY12" fmla="*/ 0 h 1692771"/>
              <a:gd name="connsiteX13" fmla="*/ 7291872 w 8395247"/>
              <a:gd name="connsiteY13" fmla="*/ 0 h 1692771"/>
              <a:gd name="connsiteX14" fmla="*/ 8395247 w 8395247"/>
              <a:gd name="connsiteY14" fmla="*/ 0 h 1692771"/>
              <a:gd name="connsiteX15" fmla="*/ 8395247 w 8395247"/>
              <a:gd name="connsiteY15" fmla="*/ 581185 h 1692771"/>
              <a:gd name="connsiteX16" fmla="*/ 8395247 w 8395247"/>
              <a:gd name="connsiteY16" fmla="*/ 1145442 h 1692771"/>
              <a:gd name="connsiteX17" fmla="*/ 8395247 w 8395247"/>
              <a:gd name="connsiteY17" fmla="*/ 1692771 h 1692771"/>
              <a:gd name="connsiteX18" fmla="*/ 7879539 w 8395247"/>
              <a:gd name="connsiteY18" fmla="*/ 1692771 h 1692771"/>
              <a:gd name="connsiteX19" fmla="*/ 7447783 w 8395247"/>
              <a:gd name="connsiteY19" fmla="*/ 1692771 h 1692771"/>
              <a:gd name="connsiteX20" fmla="*/ 6680218 w 8395247"/>
              <a:gd name="connsiteY20" fmla="*/ 1692771 h 1692771"/>
              <a:gd name="connsiteX21" fmla="*/ 6080557 w 8395247"/>
              <a:gd name="connsiteY21" fmla="*/ 1692771 h 1692771"/>
              <a:gd name="connsiteX22" fmla="*/ 5732754 w 8395247"/>
              <a:gd name="connsiteY22" fmla="*/ 1692771 h 1692771"/>
              <a:gd name="connsiteX23" fmla="*/ 5133094 w 8395247"/>
              <a:gd name="connsiteY23" fmla="*/ 1692771 h 1692771"/>
              <a:gd name="connsiteX24" fmla="*/ 4617386 w 8395247"/>
              <a:gd name="connsiteY24" fmla="*/ 1692771 h 1692771"/>
              <a:gd name="connsiteX25" fmla="*/ 4101678 w 8395247"/>
              <a:gd name="connsiteY25" fmla="*/ 1692771 h 1692771"/>
              <a:gd name="connsiteX26" fmla="*/ 3585970 w 8395247"/>
              <a:gd name="connsiteY26" fmla="*/ 1692771 h 1692771"/>
              <a:gd name="connsiteX27" fmla="*/ 3070262 w 8395247"/>
              <a:gd name="connsiteY27" fmla="*/ 1692771 h 1692771"/>
              <a:gd name="connsiteX28" fmla="*/ 2386649 w 8395247"/>
              <a:gd name="connsiteY28" fmla="*/ 1692771 h 1692771"/>
              <a:gd name="connsiteX29" fmla="*/ 1786988 w 8395247"/>
              <a:gd name="connsiteY29" fmla="*/ 1692771 h 1692771"/>
              <a:gd name="connsiteX30" fmla="*/ 1439185 w 8395247"/>
              <a:gd name="connsiteY30" fmla="*/ 1692771 h 1692771"/>
              <a:gd name="connsiteX31" fmla="*/ 923477 w 8395247"/>
              <a:gd name="connsiteY31" fmla="*/ 1692771 h 1692771"/>
              <a:gd name="connsiteX32" fmla="*/ 0 w 8395247"/>
              <a:gd name="connsiteY32" fmla="*/ 1692771 h 1692771"/>
              <a:gd name="connsiteX33" fmla="*/ 0 w 8395247"/>
              <a:gd name="connsiteY33" fmla="*/ 1162369 h 1692771"/>
              <a:gd name="connsiteX34" fmla="*/ 0 w 8395247"/>
              <a:gd name="connsiteY34" fmla="*/ 648896 h 1692771"/>
              <a:gd name="connsiteX35" fmla="*/ 0 w 8395247"/>
              <a:gd name="connsiteY35" fmla="*/ 0 h 169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95247" h="1692771" fill="none" extrusionOk="0">
                <a:moveTo>
                  <a:pt x="0" y="0"/>
                </a:moveTo>
                <a:cubicBezTo>
                  <a:pt x="252613" y="-78699"/>
                  <a:pt x="450345" y="63590"/>
                  <a:pt x="767565" y="0"/>
                </a:cubicBezTo>
                <a:cubicBezTo>
                  <a:pt x="1084786" y="-63590"/>
                  <a:pt x="1060502" y="49141"/>
                  <a:pt x="1199321" y="0"/>
                </a:cubicBezTo>
                <a:cubicBezTo>
                  <a:pt x="1338140" y="-49141"/>
                  <a:pt x="1629726" y="39145"/>
                  <a:pt x="1798982" y="0"/>
                </a:cubicBezTo>
                <a:cubicBezTo>
                  <a:pt x="1968238" y="-39145"/>
                  <a:pt x="2220176" y="58983"/>
                  <a:pt x="2482594" y="0"/>
                </a:cubicBezTo>
                <a:cubicBezTo>
                  <a:pt x="2745012" y="-58983"/>
                  <a:pt x="2702517" y="35587"/>
                  <a:pt x="2830398" y="0"/>
                </a:cubicBezTo>
                <a:cubicBezTo>
                  <a:pt x="2958279" y="-35587"/>
                  <a:pt x="3041188" y="13466"/>
                  <a:pt x="3178201" y="0"/>
                </a:cubicBezTo>
                <a:cubicBezTo>
                  <a:pt x="3315214" y="-13466"/>
                  <a:pt x="3630638" y="62783"/>
                  <a:pt x="3945766" y="0"/>
                </a:cubicBezTo>
                <a:cubicBezTo>
                  <a:pt x="4260895" y="-62783"/>
                  <a:pt x="4347801" y="39533"/>
                  <a:pt x="4545427" y="0"/>
                </a:cubicBezTo>
                <a:cubicBezTo>
                  <a:pt x="4743053" y="-39533"/>
                  <a:pt x="4816675" y="41136"/>
                  <a:pt x="4893230" y="0"/>
                </a:cubicBezTo>
                <a:cubicBezTo>
                  <a:pt x="4969785" y="-41136"/>
                  <a:pt x="5227168" y="39640"/>
                  <a:pt x="5492890" y="0"/>
                </a:cubicBezTo>
                <a:cubicBezTo>
                  <a:pt x="5758612" y="-39640"/>
                  <a:pt x="6035916" y="11795"/>
                  <a:pt x="6260456" y="0"/>
                </a:cubicBezTo>
                <a:cubicBezTo>
                  <a:pt x="6484996" y="-11795"/>
                  <a:pt x="6569384" y="37126"/>
                  <a:pt x="6776164" y="0"/>
                </a:cubicBezTo>
                <a:cubicBezTo>
                  <a:pt x="6982944" y="-37126"/>
                  <a:pt x="7107470" y="1157"/>
                  <a:pt x="7291872" y="0"/>
                </a:cubicBezTo>
                <a:cubicBezTo>
                  <a:pt x="7476274" y="-1157"/>
                  <a:pt x="7914181" y="130017"/>
                  <a:pt x="8395247" y="0"/>
                </a:cubicBezTo>
                <a:cubicBezTo>
                  <a:pt x="8402674" y="276344"/>
                  <a:pt x="8340886" y="363349"/>
                  <a:pt x="8395247" y="581185"/>
                </a:cubicBezTo>
                <a:cubicBezTo>
                  <a:pt x="8449608" y="799021"/>
                  <a:pt x="8363841" y="920919"/>
                  <a:pt x="8395247" y="1145442"/>
                </a:cubicBezTo>
                <a:cubicBezTo>
                  <a:pt x="8426653" y="1369965"/>
                  <a:pt x="8360972" y="1545534"/>
                  <a:pt x="8395247" y="1692771"/>
                </a:cubicBezTo>
                <a:cubicBezTo>
                  <a:pt x="8155306" y="1739063"/>
                  <a:pt x="8073222" y="1640509"/>
                  <a:pt x="7879539" y="1692771"/>
                </a:cubicBezTo>
                <a:cubicBezTo>
                  <a:pt x="7685856" y="1745033"/>
                  <a:pt x="7580841" y="1672659"/>
                  <a:pt x="7447783" y="1692771"/>
                </a:cubicBezTo>
                <a:cubicBezTo>
                  <a:pt x="7314725" y="1712883"/>
                  <a:pt x="6876463" y="1683721"/>
                  <a:pt x="6680218" y="1692771"/>
                </a:cubicBezTo>
                <a:cubicBezTo>
                  <a:pt x="6483973" y="1701821"/>
                  <a:pt x="6340198" y="1676696"/>
                  <a:pt x="6080557" y="1692771"/>
                </a:cubicBezTo>
                <a:cubicBezTo>
                  <a:pt x="5820916" y="1708846"/>
                  <a:pt x="5836707" y="1670828"/>
                  <a:pt x="5732754" y="1692771"/>
                </a:cubicBezTo>
                <a:cubicBezTo>
                  <a:pt x="5628801" y="1714714"/>
                  <a:pt x="5339243" y="1666953"/>
                  <a:pt x="5133094" y="1692771"/>
                </a:cubicBezTo>
                <a:cubicBezTo>
                  <a:pt x="4926945" y="1718589"/>
                  <a:pt x="4868879" y="1670604"/>
                  <a:pt x="4617386" y="1692771"/>
                </a:cubicBezTo>
                <a:cubicBezTo>
                  <a:pt x="4365893" y="1714938"/>
                  <a:pt x="4283070" y="1630962"/>
                  <a:pt x="4101678" y="1692771"/>
                </a:cubicBezTo>
                <a:cubicBezTo>
                  <a:pt x="3920286" y="1754580"/>
                  <a:pt x="3841695" y="1639769"/>
                  <a:pt x="3585970" y="1692771"/>
                </a:cubicBezTo>
                <a:cubicBezTo>
                  <a:pt x="3330245" y="1745773"/>
                  <a:pt x="3190829" y="1683929"/>
                  <a:pt x="3070262" y="1692771"/>
                </a:cubicBezTo>
                <a:cubicBezTo>
                  <a:pt x="2949695" y="1701613"/>
                  <a:pt x="2663474" y="1648406"/>
                  <a:pt x="2386649" y="1692771"/>
                </a:cubicBezTo>
                <a:cubicBezTo>
                  <a:pt x="2109824" y="1737136"/>
                  <a:pt x="2005849" y="1678912"/>
                  <a:pt x="1786988" y="1692771"/>
                </a:cubicBezTo>
                <a:cubicBezTo>
                  <a:pt x="1568127" y="1706630"/>
                  <a:pt x="1524744" y="1675511"/>
                  <a:pt x="1439185" y="1692771"/>
                </a:cubicBezTo>
                <a:cubicBezTo>
                  <a:pt x="1353626" y="1710031"/>
                  <a:pt x="1130294" y="1683189"/>
                  <a:pt x="923477" y="1692771"/>
                </a:cubicBezTo>
                <a:cubicBezTo>
                  <a:pt x="716660" y="1702353"/>
                  <a:pt x="354239" y="1644364"/>
                  <a:pt x="0" y="1692771"/>
                </a:cubicBezTo>
                <a:cubicBezTo>
                  <a:pt x="-44495" y="1508558"/>
                  <a:pt x="35244" y="1282057"/>
                  <a:pt x="0" y="1162369"/>
                </a:cubicBezTo>
                <a:cubicBezTo>
                  <a:pt x="-35244" y="1042681"/>
                  <a:pt x="16864" y="846414"/>
                  <a:pt x="0" y="648896"/>
                </a:cubicBezTo>
                <a:cubicBezTo>
                  <a:pt x="-16864" y="451378"/>
                  <a:pt x="67093" y="250931"/>
                  <a:pt x="0" y="0"/>
                </a:cubicBezTo>
                <a:close/>
              </a:path>
              <a:path w="8395247" h="1692771" stroke="0" extrusionOk="0">
                <a:moveTo>
                  <a:pt x="0" y="0"/>
                </a:moveTo>
                <a:cubicBezTo>
                  <a:pt x="242929" y="-57587"/>
                  <a:pt x="301702" y="3041"/>
                  <a:pt x="515708" y="0"/>
                </a:cubicBezTo>
                <a:cubicBezTo>
                  <a:pt x="729714" y="-3041"/>
                  <a:pt x="761028" y="4039"/>
                  <a:pt x="863511" y="0"/>
                </a:cubicBezTo>
                <a:cubicBezTo>
                  <a:pt x="965994" y="-4039"/>
                  <a:pt x="1352686" y="46706"/>
                  <a:pt x="1631077" y="0"/>
                </a:cubicBezTo>
                <a:cubicBezTo>
                  <a:pt x="1909468" y="-46706"/>
                  <a:pt x="1986293" y="45600"/>
                  <a:pt x="2146785" y="0"/>
                </a:cubicBezTo>
                <a:cubicBezTo>
                  <a:pt x="2307277" y="-45600"/>
                  <a:pt x="2519006" y="55466"/>
                  <a:pt x="2662493" y="0"/>
                </a:cubicBezTo>
                <a:cubicBezTo>
                  <a:pt x="2805980" y="-55466"/>
                  <a:pt x="3057115" y="876"/>
                  <a:pt x="3430058" y="0"/>
                </a:cubicBezTo>
                <a:cubicBezTo>
                  <a:pt x="3803002" y="-876"/>
                  <a:pt x="3711719" y="507"/>
                  <a:pt x="3861814" y="0"/>
                </a:cubicBezTo>
                <a:cubicBezTo>
                  <a:pt x="4011909" y="-507"/>
                  <a:pt x="4451852" y="66680"/>
                  <a:pt x="4629379" y="0"/>
                </a:cubicBezTo>
                <a:cubicBezTo>
                  <a:pt x="4806907" y="-66680"/>
                  <a:pt x="5021627" y="57624"/>
                  <a:pt x="5396945" y="0"/>
                </a:cubicBezTo>
                <a:cubicBezTo>
                  <a:pt x="5772263" y="-57624"/>
                  <a:pt x="5832308" y="58693"/>
                  <a:pt x="5996605" y="0"/>
                </a:cubicBezTo>
                <a:cubicBezTo>
                  <a:pt x="6160902" y="-58693"/>
                  <a:pt x="6541304" y="73893"/>
                  <a:pt x="6764170" y="0"/>
                </a:cubicBezTo>
                <a:cubicBezTo>
                  <a:pt x="6987036" y="-73893"/>
                  <a:pt x="7156434" y="32738"/>
                  <a:pt x="7279878" y="0"/>
                </a:cubicBezTo>
                <a:cubicBezTo>
                  <a:pt x="7403322" y="-32738"/>
                  <a:pt x="7630994" y="3698"/>
                  <a:pt x="7795586" y="0"/>
                </a:cubicBezTo>
                <a:cubicBezTo>
                  <a:pt x="7960178" y="-3698"/>
                  <a:pt x="8231219" y="9451"/>
                  <a:pt x="8395247" y="0"/>
                </a:cubicBezTo>
                <a:cubicBezTo>
                  <a:pt x="8453644" y="234640"/>
                  <a:pt x="8393290" y="432844"/>
                  <a:pt x="8395247" y="547329"/>
                </a:cubicBezTo>
                <a:cubicBezTo>
                  <a:pt x="8397204" y="661814"/>
                  <a:pt x="8361562" y="987434"/>
                  <a:pt x="8395247" y="1111586"/>
                </a:cubicBezTo>
                <a:cubicBezTo>
                  <a:pt x="8428932" y="1235738"/>
                  <a:pt x="8392756" y="1507128"/>
                  <a:pt x="8395247" y="1692771"/>
                </a:cubicBezTo>
                <a:cubicBezTo>
                  <a:pt x="8185189" y="1749553"/>
                  <a:pt x="7944985" y="1679817"/>
                  <a:pt x="7711634" y="1692771"/>
                </a:cubicBezTo>
                <a:cubicBezTo>
                  <a:pt x="7478283" y="1705725"/>
                  <a:pt x="7524249" y="1670319"/>
                  <a:pt x="7363831" y="1692771"/>
                </a:cubicBezTo>
                <a:cubicBezTo>
                  <a:pt x="7203413" y="1715223"/>
                  <a:pt x="7104299" y="1674341"/>
                  <a:pt x="6932075" y="1692771"/>
                </a:cubicBezTo>
                <a:cubicBezTo>
                  <a:pt x="6759851" y="1711201"/>
                  <a:pt x="6392427" y="1650321"/>
                  <a:pt x="6164510" y="1692771"/>
                </a:cubicBezTo>
                <a:cubicBezTo>
                  <a:pt x="5936594" y="1735221"/>
                  <a:pt x="5773991" y="1672147"/>
                  <a:pt x="5564849" y="1692771"/>
                </a:cubicBezTo>
                <a:cubicBezTo>
                  <a:pt x="5355707" y="1713395"/>
                  <a:pt x="5276533" y="1650861"/>
                  <a:pt x="5133094" y="1692771"/>
                </a:cubicBezTo>
                <a:cubicBezTo>
                  <a:pt x="4989656" y="1734681"/>
                  <a:pt x="4740536" y="1682542"/>
                  <a:pt x="4533433" y="1692771"/>
                </a:cubicBezTo>
                <a:cubicBezTo>
                  <a:pt x="4326330" y="1703000"/>
                  <a:pt x="4302788" y="1655318"/>
                  <a:pt x="4185630" y="1692771"/>
                </a:cubicBezTo>
                <a:cubicBezTo>
                  <a:pt x="4068472" y="1730224"/>
                  <a:pt x="3919901" y="1665140"/>
                  <a:pt x="3837827" y="1692771"/>
                </a:cubicBezTo>
                <a:cubicBezTo>
                  <a:pt x="3755753" y="1720402"/>
                  <a:pt x="3506583" y="1636708"/>
                  <a:pt x="3238167" y="1692771"/>
                </a:cubicBezTo>
                <a:cubicBezTo>
                  <a:pt x="2969751" y="1748834"/>
                  <a:pt x="2999716" y="1648386"/>
                  <a:pt x="2806411" y="1692771"/>
                </a:cubicBezTo>
                <a:cubicBezTo>
                  <a:pt x="2613106" y="1737156"/>
                  <a:pt x="2435965" y="1663592"/>
                  <a:pt x="2122798" y="1692771"/>
                </a:cubicBezTo>
                <a:cubicBezTo>
                  <a:pt x="1809631" y="1721950"/>
                  <a:pt x="1900200" y="1645647"/>
                  <a:pt x="1691043" y="1692771"/>
                </a:cubicBezTo>
                <a:cubicBezTo>
                  <a:pt x="1481887" y="1739895"/>
                  <a:pt x="1151386" y="1681192"/>
                  <a:pt x="1007430" y="1692771"/>
                </a:cubicBezTo>
                <a:cubicBezTo>
                  <a:pt x="863474" y="1704350"/>
                  <a:pt x="823200" y="1661541"/>
                  <a:pt x="659627" y="1692771"/>
                </a:cubicBezTo>
                <a:cubicBezTo>
                  <a:pt x="496054" y="1724001"/>
                  <a:pt x="246838" y="1621452"/>
                  <a:pt x="0" y="1692771"/>
                </a:cubicBezTo>
                <a:cubicBezTo>
                  <a:pt x="-4058" y="1528916"/>
                  <a:pt x="4217" y="1418042"/>
                  <a:pt x="0" y="1162369"/>
                </a:cubicBezTo>
                <a:cubicBezTo>
                  <a:pt x="-4217" y="906696"/>
                  <a:pt x="48267" y="852020"/>
                  <a:pt x="0" y="564257"/>
                </a:cubicBezTo>
                <a:cubicBezTo>
                  <a:pt x="-48267" y="276494"/>
                  <a:pt x="11443" y="212677"/>
                  <a:pt x="0" y="0"/>
                </a:cubicBezTo>
                <a:close/>
              </a:path>
            </a:pathLst>
          </a:custGeom>
          <a:solidFill>
            <a:schemeClr val="bg1"/>
          </a:solidFill>
          <a:ln w="76200">
            <a:solidFill>
              <a:srgbClr val="FF40FF"/>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kumimoji="1" lang="ja-JP" altLang="en-US" sz="3200" b="1" u="sng">
                <a:solidFill>
                  <a:schemeClr val="accent1">
                    <a:lumMod val="75000"/>
                  </a:schemeClr>
                </a:solidFill>
                <a:latin typeface="Meiryo UI" panose="020B0604030504040204" pitchFamily="34" charset="-128"/>
                <a:ea typeface="Meiryo UI" panose="020B0604030504040204" pitchFamily="34" charset="-128"/>
              </a:rPr>
              <a:t>気分が悪くなった</a:t>
            </a:r>
            <a:r>
              <a:rPr kumimoji="1" lang="ja-JP" altLang="en-US" sz="3200">
                <a:latin typeface="Meiryo UI" panose="020B0604030504040204" pitchFamily="34" charset="-128"/>
                <a:ea typeface="Meiryo UI" panose="020B0604030504040204" pitchFamily="34" charset="-128"/>
              </a:rPr>
              <a:t>が、休憩時間まで作業を続けた。</a:t>
            </a:r>
            <a:endParaRPr kumimoji="1" lang="en-US" altLang="ja-JP" sz="32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ja-JP" altLang="en-US" sz="3200">
                <a:latin typeface="Meiryo UI" panose="020B0604030504040204" pitchFamily="34" charset="-128"/>
                <a:ea typeface="Meiryo UI" panose="020B0604030504040204" pitchFamily="34" charset="-128"/>
              </a:rPr>
              <a:t>体調はあまり変わらなかってので、昼休みに</a:t>
            </a:r>
            <a:endParaRPr kumimoji="1" lang="en-US" altLang="ja-JP" sz="3200" dirty="0">
              <a:latin typeface="Meiryo UI" panose="020B0604030504040204" pitchFamily="34" charset="-128"/>
              <a:ea typeface="Meiryo UI" panose="020B0604030504040204" pitchFamily="34" charset="-128"/>
            </a:endParaRPr>
          </a:p>
          <a:p>
            <a:r>
              <a:rPr kumimoji="1" lang="ja-JP" altLang="en-US" sz="3200" b="1" u="sng">
                <a:solidFill>
                  <a:schemeClr val="accent1">
                    <a:lumMod val="75000"/>
                  </a:schemeClr>
                </a:solidFill>
                <a:latin typeface="Meiryo UI" panose="020B0604030504040204" pitchFamily="34" charset="-128"/>
                <a:ea typeface="Meiryo UI" panose="020B0604030504040204" pitchFamily="34" charset="-128"/>
              </a:rPr>
              <a:t>食事はせずに</a:t>
            </a:r>
            <a:r>
              <a:rPr kumimoji="1" lang="ja-JP" altLang="en-US" sz="3200" b="1" u="sng">
                <a:solidFill>
                  <a:srgbClr val="941651"/>
                </a:solidFill>
                <a:latin typeface="Meiryo UI" panose="020B0604030504040204" pitchFamily="34" charset="-128"/>
                <a:ea typeface="Meiryo UI" panose="020B0604030504040204" pitchFamily="34" charset="-128"/>
              </a:rPr>
              <a:t>車内で一人</a:t>
            </a:r>
            <a:r>
              <a:rPr kumimoji="1" lang="ja-JP" altLang="en-US" sz="3200">
                <a:latin typeface="Meiryo UI" panose="020B0604030504040204" pitchFamily="34" charset="-128"/>
                <a:ea typeface="Meiryo UI" panose="020B0604030504040204" pitchFamily="34" charset="-128"/>
              </a:rPr>
              <a:t>で休んでいた。</a:t>
            </a:r>
          </a:p>
        </p:txBody>
      </p:sp>
      <p:sp>
        <p:nvSpPr>
          <p:cNvPr id="4" name="テキスト ボックス 3">
            <a:extLst>
              <a:ext uri="{FF2B5EF4-FFF2-40B4-BE49-F238E27FC236}">
                <a16:creationId xmlns:a16="http://schemas.microsoft.com/office/drawing/2014/main" id="{C48543A0-E6A0-1367-3D26-C3D1E3816B45}"/>
              </a:ext>
            </a:extLst>
          </p:cNvPr>
          <p:cNvSpPr txBox="1"/>
          <p:nvPr/>
        </p:nvSpPr>
        <p:spPr>
          <a:xfrm>
            <a:off x="1281330" y="3167390"/>
            <a:ext cx="6548588" cy="523220"/>
          </a:xfrm>
          <a:prstGeom prst="rect">
            <a:avLst/>
          </a:prstGeom>
          <a:solidFill>
            <a:srgbClr val="FFFF00"/>
          </a:solidFill>
        </p:spPr>
        <p:txBody>
          <a:bodyPr wrap="none" rtlCol="0">
            <a:spAutoFit/>
          </a:bodyPr>
          <a:lstStyle/>
          <a:p>
            <a:r>
              <a:rPr kumimoji="1" lang="en-US" altLang="ja-JP" sz="2800" b="1" dirty="0">
                <a:solidFill>
                  <a:srgbClr val="002060"/>
                </a:solidFill>
                <a:latin typeface="Meiryo UI" panose="020B0604030504040204" pitchFamily="34" charset="-128"/>
                <a:ea typeface="Meiryo UI" panose="020B0604030504040204" pitchFamily="34" charset="-128"/>
              </a:rPr>
              <a:t>『</a:t>
            </a:r>
            <a:r>
              <a:rPr kumimoji="1" lang="ja-JP" altLang="en-US" sz="2800" b="1">
                <a:solidFill>
                  <a:srgbClr val="002060"/>
                </a:solidFill>
                <a:latin typeface="Meiryo UI" panose="020B0604030504040204" pitchFamily="34" charset="-128"/>
                <a:ea typeface="Meiryo UI" panose="020B0604030504040204" pitchFamily="34" charset="-128"/>
              </a:rPr>
              <a:t>これは危ないよ！</a:t>
            </a:r>
            <a:r>
              <a:rPr kumimoji="1" lang="en-US" altLang="ja-JP" sz="2800" b="1" dirty="0">
                <a:solidFill>
                  <a:srgbClr val="002060"/>
                </a:solidFill>
                <a:latin typeface="Meiryo UI" panose="020B0604030504040204" pitchFamily="34" charset="-128"/>
                <a:ea typeface="Meiryo UI" panose="020B0604030504040204" pitchFamily="34" charset="-128"/>
              </a:rPr>
              <a:t>』</a:t>
            </a:r>
            <a:r>
              <a:rPr kumimoji="1" lang="ja-JP" altLang="en-US" sz="2800" b="1">
                <a:solidFill>
                  <a:srgbClr val="002060"/>
                </a:solidFill>
                <a:latin typeface="Meiryo UI" panose="020B0604030504040204" pitchFamily="34" charset="-128"/>
                <a:ea typeface="Meiryo UI" panose="020B0604030504040204" pitchFamily="34" charset="-128"/>
              </a:rPr>
              <a:t>と思う点を考えよう！！</a:t>
            </a:r>
          </a:p>
        </p:txBody>
      </p:sp>
      <p:pic>
        <p:nvPicPr>
          <p:cNvPr id="6146" name="Picture 2" descr="緑の車のイラスト">
            <a:hlinkClick r:id="rId3"/>
            <a:extLst>
              <a:ext uri="{FF2B5EF4-FFF2-40B4-BE49-F238E27FC236}">
                <a16:creationId xmlns:a16="http://schemas.microsoft.com/office/drawing/2014/main" id="{16321B74-D0A0-5123-A092-0FA9922EEF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2879" y="4371669"/>
            <a:ext cx="2907990" cy="24863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
            <a:hlinkClick r:id="rId5"/>
            <a:extLst>
              <a:ext uri="{FF2B5EF4-FFF2-40B4-BE49-F238E27FC236}">
                <a16:creationId xmlns:a16="http://schemas.microsoft.com/office/drawing/2014/main" id="{934FF107-B019-F647-A5DA-917CFA43EB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1337" y="4796939"/>
            <a:ext cx="2328127" cy="190906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B74AB6DA-F7BD-8FF1-7C21-4F70DBCD17F5}"/>
              </a:ext>
            </a:extLst>
          </p:cNvPr>
          <p:cNvCxnSpPr/>
          <p:nvPr/>
        </p:nvCxnSpPr>
        <p:spPr>
          <a:xfrm flipH="1">
            <a:off x="6478859" y="4783873"/>
            <a:ext cx="2352907" cy="1853844"/>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313AB448-6E7B-AF95-D58E-7B15D5BD3873}"/>
              </a:ext>
            </a:extLst>
          </p:cNvPr>
          <p:cNvCxnSpPr/>
          <p:nvPr/>
        </p:nvCxnSpPr>
        <p:spPr>
          <a:xfrm>
            <a:off x="6478859" y="4783873"/>
            <a:ext cx="2352907" cy="1940312"/>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pic>
        <p:nvPicPr>
          <p:cNvPr id="6150" name="Picture 6" descr="重い荷物を運ぶ作業員のイラスト（男性）">
            <a:hlinkClick r:id="rId7"/>
            <a:extLst>
              <a:ext uri="{FF2B5EF4-FFF2-40B4-BE49-F238E27FC236}">
                <a16:creationId xmlns:a16="http://schemas.microsoft.com/office/drawing/2014/main" id="{4763E6BD-D2A6-3B63-E74A-A868DC237E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139" y="4044059"/>
            <a:ext cx="2395750" cy="266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163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7BA16FC-DDB7-AD64-7DEB-EA1C5749B961}"/>
              </a:ext>
            </a:extLst>
          </p:cNvPr>
          <p:cNvPicPr>
            <a:picLocks noChangeAspect="1"/>
          </p:cNvPicPr>
          <p:nvPr/>
        </p:nvPicPr>
        <p:blipFill rotWithShape="1">
          <a:blip r:embed="rId3"/>
          <a:srcRect l="21582" t="6260" r="18361" b="5935"/>
          <a:stretch/>
        </p:blipFill>
        <p:spPr>
          <a:xfrm rot="5400000">
            <a:off x="2425389" y="80554"/>
            <a:ext cx="4293223" cy="8882536"/>
          </a:xfrm>
          <a:prstGeom prst="rect">
            <a:avLst/>
          </a:prstGeom>
        </p:spPr>
      </p:pic>
      <p:sp>
        <p:nvSpPr>
          <p:cNvPr id="3" name="スマイル 2">
            <a:extLst>
              <a:ext uri="{FF2B5EF4-FFF2-40B4-BE49-F238E27FC236}">
                <a16:creationId xmlns:a16="http://schemas.microsoft.com/office/drawing/2014/main" id="{C34F43A4-7EFE-7201-7FB3-25B1F7AA1E8F}"/>
              </a:ext>
            </a:extLst>
          </p:cNvPr>
          <p:cNvSpPr/>
          <p:nvPr/>
        </p:nvSpPr>
        <p:spPr>
          <a:xfrm>
            <a:off x="7348654" y="2458844"/>
            <a:ext cx="1115122" cy="970156"/>
          </a:xfrm>
          <a:prstGeom prst="smileyFace">
            <a:avLst>
              <a:gd name="adj" fmla="val -4653"/>
            </a:avLst>
          </a:prstGeom>
          <a:solidFill>
            <a:schemeClr val="accent6">
              <a:lumMod val="20000"/>
              <a:lumOff val="80000"/>
            </a:schemeClr>
          </a:solidFill>
          <a:ln w="7620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EBEAAF9-A6D4-5F01-54BB-7816A11EFC73}"/>
              </a:ext>
            </a:extLst>
          </p:cNvPr>
          <p:cNvSpPr txBox="1"/>
          <p:nvPr/>
        </p:nvSpPr>
        <p:spPr>
          <a:xfrm>
            <a:off x="6077414" y="2502107"/>
            <a:ext cx="1483098" cy="523220"/>
          </a:xfrm>
          <a:prstGeom prst="rect">
            <a:avLst/>
          </a:prstGeom>
          <a:noFill/>
        </p:spPr>
        <p:txBody>
          <a:bodyPr wrap="none" rtlCol="0">
            <a:spAutoFit/>
          </a:bodyPr>
          <a:lstStyle/>
          <a:p>
            <a:r>
              <a:rPr kumimoji="1" lang="ja-JP" altLang="en-US" sz="2800" b="1">
                <a:latin typeface="Meiryo UI" panose="020B0604030504040204" pitchFamily="34" charset="-128"/>
                <a:ea typeface="Meiryo UI" panose="020B0604030504040204" pitchFamily="34" charset="-128"/>
              </a:rPr>
              <a:t>ダメ！！</a:t>
            </a:r>
          </a:p>
        </p:txBody>
      </p:sp>
      <p:pic>
        <p:nvPicPr>
          <p:cNvPr id="5" name="図 4">
            <a:extLst>
              <a:ext uri="{FF2B5EF4-FFF2-40B4-BE49-F238E27FC236}">
                <a16:creationId xmlns:a16="http://schemas.microsoft.com/office/drawing/2014/main" id="{C8A3F71C-0F2F-C572-D705-2B6A84693BF0}"/>
              </a:ext>
            </a:extLst>
          </p:cNvPr>
          <p:cNvPicPr>
            <a:picLocks noChangeAspect="1"/>
          </p:cNvPicPr>
          <p:nvPr/>
        </p:nvPicPr>
        <p:blipFill rotWithShape="1">
          <a:blip r:embed="rId3"/>
          <a:srcRect l="87851" t="13089" r="5015" b="13089"/>
          <a:stretch/>
        </p:blipFill>
        <p:spPr>
          <a:xfrm rot="5400000">
            <a:off x="4270917" y="-3918758"/>
            <a:ext cx="602166" cy="8818814"/>
          </a:xfrm>
          <a:prstGeom prst="rect">
            <a:avLst/>
          </a:prstGeom>
        </p:spPr>
      </p:pic>
      <p:sp>
        <p:nvSpPr>
          <p:cNvPr id="6" name="テキスト ボックス 5">
            <a:extLst>
              <a:ext uri="{FF2B5EF4-FFF2-40B4-BE49-F238E27FC236}">
                <a16:creationId xmlns:a16="http://schemas.microsoft.com/office/drawing/2014/main" id="{7226A5CE-3AEF-01EF-A956-DB731720720A}"/>
              </a:ext>
            </a:extLst>
          </p:cNvPr>
          <p:cNvSpPr txBox="1"/>
          <p:nvPr/>
        </p:nvSpPr>
        <p:spPr>
          <a:xfrm>
            <a:off x="214877" y="890973"/>
            <a:ext cx="8714245" cy="1384995"/>
          </a:xfrm>
          <a:prstGeom prst="rect">
            <a:avLst/>
          </a:prstGeom>
          <a:solidFill>
            <a:schemeClr val="accent6">
              <a:lumMod val="20000"/>
              <a:lumOff val="80000"/>
            </a:schemeClr>
          </a:solidFill>
          <a:ln w="57150">
            <a:solidFill>
              <a:srgbClr val="00FA00"/>
            </a:solidFill>
          </a:ln>
        </p:spPr>
        <p:txBody>
          <a:bodyPr wrap="none" rtlCol="0">
            <a:spAutoFit/>
          </a:bodyPr>
          <a:lstStyle/>
          <a:p>
            <a:pPr marL="457200" indent="-457200">
              <a:buFont typeface="Wingdings" pitchFamily="2" charset="2"/>
              <a:buChar char="ü"/>
            </a:pPr>
            <a:r>
              <a:rPr kumimoji="1" lang="en-US" altLang="ja-JP" sz="2800" b="1" dirty="0">
                <a:latin typeface="Meiryo UI" panose="020B0604030504040204" pitchFamily="34" charset="-128"/>
                <a:ea typeface="Meiryo UI" panose="020B0604030504040204" pitchFamily="34" charset="-128"/>
              </a:rPr>
              <a:t>『</a:t>
            </a:r>
            <a:r>
              <a:rPr kumimoji="1" lang="ja-JP" altLang="en-US" sz="2800" b="1">
                <a:latin typeface="Meiryo UI" panose="020B0604030504040204" pitchFamily="34" charset="-128"/>
                <a:ea typeface="Meiryo UI" panose="020B0604030504040204" pitchFamily="34" charset="-128"/>
              </a:rPr>
              <a:t>大丈夫？</a:t>
            </a:r>
            <a:r>
              <a:rPr kumimoji="1" lang="en-US" altLang="ja-JP" sz="2800" b="1" dirty="0">
                <a:latin typeface="Meiryo UI" panose="020B0604030504040204" pitchFamily="34" charset="-128"/>
                <a:ea typeface="Meiryo UI" panose="020B0604030504040204" pitchFamily="34" charset="-128"/>
              </a:rPr>
              <a:t>』</a:t>
            </a:r>
            <a:r>
              <a:rPr kumimoji="1" lang="ja-JP" altLang="en-US" sz="2800" b="1">
                <a:latin typeface="Meiryo UI" panose="020B0604030504040204" pitchFamily="34" charset="-128"/>
                <a:ea typeface="Meiryo UI" panose="020B0604030504040204" pitchFamily="34" charset="-128"/>
              </a:rPr>
              <a:t>→</a:t>
            </a:r>
            <a:r>
              <a:rPr kumimoji="1" lang="en-US" altLang="ja-JP" sz="2800" b="1" dirty="0">
                <a:latin typeface="Meiryo UI" panose="020B0604030504040204" pitchFamily="34" charset="-128"/>
                <a:ea typeface="Meiryo UI" panose="020B0604030504040204" pitchFamily="34" charset="-128"/>
              </a:rPr>
              <a:t>『</a:t>
            </a:r>
            <a:r>
              <a:rPr kumimoji="1" lang="ja-JP" altLang="en-US" sz="2800" b="1">
                <a:latin typeface="Meiryo UI" panose="020B0604030504040204" pitchFamily="34" charset="-128"/>
                <a:ea typeface="Meiryo UI" panose="020B0604030504040204" pitchFamily="34" charset="-128"/>
              </a:rPr>
              <a:t>大丈夫です！</a:t>
            </a:r>
            <a:r>
              <a:rPr kumimoji="1" lang="en-US" altLang="ja-JP" sz="2800" b="1" dirty="0">
                <a:latin typeface="Meiryo UI" panose="020B0604030504040204" pitchFamily="34" charset="-128"/>
                <a:ea typeface="Meiryo UI" panose="020B0604030504040204" pitchFamily="34" charset="-128"/>
              </a:rPr>
              <a:t>』</a:t>
            </a:r>
            <a:r>
              <a:rPr kumimoji="1" lang="ja-JP" altLang="en-US" sz="2800" b="1">
                <a:latin typeface="Meiryo UI" panose="020B0604030504040204" pitchFamily="34" charset="-128"/>
                <a:ea typeface="Meiryo UI" panose="020B0604030504040204" pitchFamily="34" charset="-128"/>
              </a:rPr>
              <a:t>に要注意！</a:t>
            </a:r>
            <a:endParaRPr kumimoji="1" lang="en-US" altLang="ja-JP" sz="2800" b="1" dirty="0">
              <a:latin typeface="Meiryo UI" panose="020B0604030504040204" pitchFamily="34" charset="-128"/>
              <a:ea typeface="Meiryo UI" panose="020B0604030504040204" pitchFamily="34" charset="-128"/>
            </a:endParaRPr>
          </a:p>
          <a:p>
            <a:pPr marL="457200" indent="-457200">
              <a:buFont typeface="Wingdings" pitchFamily="2" charset="2"/>
              <a:buChar char="ü"/>
            </a:pPr>
            <a:r>
              <a:rPr kumimoji="1" lang="ja-JP" altLang="en-US" sz="2800" b="1">
                <a:latin typeface="Meiryo UI" panose="020B0604030504040204" pitchFamily="34" charset="-128"/>
                <a:ea typeface="Meiryo UI" panose="020B0604030504040204" pitchFamily="34" charset="-128"/>
              </a:rPr>
              <a:t>様子、言動、行動がおかしい→大丈夫ではありません！</a:t>
            </a:r>
            <a:endParaRPr kumimoji="1" lang="en-US" altLang="ja-JP" sz="2800" b="1" dirty="0">
              <a:latin typeface="Meiryo UI" panose="020B0604030504040204" pitchFamily="34" charset="-128"/>
              <a:ea typeface="Meiryo UI" panose="020B0604030504040204" pitchFamily="34" charset="-128"/>
            </a:endParaRPr>
          </a:p>
          <a:p>
            <a:pPr marL="457200" indent="-457200">
              <a:buFont typeface="Wingdings" pitchFamily="2" charset="2"/>
              <a:buChar char="ü"/>
            </a:pPr>
            <a:r>
              <a:rPr kumimoji="1" lang="ja-JP" altLang="en-US" sz="2800" b="1">
                <a:latin typeface="Meiryo UI" panose="020B0604030504040204" pitchFamily="34" charset="-128"/>
                <a:ea typeface="Meiryo UI" panose="020B0604030504040204" pitchFamily="34" charset="-128"/>
              </a:rPr>
              <a:t>無理させない、一人にさせない！！！</a:t>
            </a:r>
          </a:p>
        </p:txBody>
      </p:sp>
    </p:spTree>
    <p:extLst>
      <p:ext uri="{BB962C8B-B14F-4D97-AF65-F5344CB8AC3E}">
        <p14:creationId xmlns:p14="http://schemas.microsoft.com/office/powerpoint/2010/main" val="3389150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64DEACB-1686-DC76-5F44-02BC185607F8}"/>
              </a:ext>
            </a:extLst>
          </p:cNvPr>
          <p:cNvSpPr txBox="1"/>
          <p:nvPr/>
        </p:nvSpPr>
        <p:spPr>
          <a:xfrm>
            <a:off x="1174275" y="100359"/>
            <a:ext cx="6795450" cy="584775"/>
          </a:xfrm>
          <a:prstGeom prst="rect">
            <a:avLst/>
          </a:prstGeom>
          <a:solidFill>
            <a:schemeClr val="bg1"/>
          </a:solidFill>
        </p:spPr>
        <p:txBody>
          <a:bodyPr wrap="none" rtlCol="0">
            <a:spAutoFit/>
          </a:bodyPr>
          <a:lstStyle/>
          <a:p>
            <a:r>
              <a:rPr kumimoji="1" lang="ja-JP" altLang="en-US" sz="3200" b="1">
                <a:solidFill>
                  <a:srgbClr val="FF0000"/>
                </a:solidFill>
                <a:latin typeface="Meiryo UI" panose="020B0604030504040204" pitchFamily="34" charset="-128"/>
                <a:ea typeface="Meiryo UI" panose="020B0604030504040204" pitchFamily="34" charset="-128"/>
              </a:rPr>
              <a:t>現場の危ないを事前に調べましょう！！</a:t>
            </a:r>
          </a:p>
        </p:txBody>
      </p:sp>
      <p:pic>
        <p:nvPicPr>
          <p:cNvPr id="3" name="図 2">
            <a:extLst>
              <a:ext uri="{FF2B5EF4-FFF2-40B4-BE49-F238E27FC236}">
                <a16:creationId xmlns:a16="http://schemas.microsoft.com/office/drawing/2014/main" id="{67BFB52F-D2EF-639F-8E7B-B6B1379D88B7}"/>
              </a:ext>
            </a:extLst>
          </p:cNvPr>
          <p:cNvPicPr>
            <a:picLocks noChangeAspect="1"/>
          </p:cNvPicPr>
          <p:nvPr/>
        </p:nvPicPr>
        <p:blipFill rotWithShape="1">
          <a:blip r:embed="rId3"/>
          <a:srcRect l="18987" t="5834" r="4200" b="6596"/>
          <a:stretch/>
        </p:blipFill>
        <p:spPr>
          <a:xfrm rot="5400000">
            <a:off x="1789770" y="-524335"/>
            <a:ext cx="5564460" cy="8977187"/>
          </a:xfrm>
          <a:prstGeom prst="rect">
            <a:avLst/>
          </a:prstGeom>
        </p:spPr>
      </p:pic>
      <p:sp>
        <p:nvSpPr>
          <p:cNvPr id="4" name="正方形/長方形 3">
            <a:extLst>
              <a:ext uri="{FF2B5EF4-FFF2-40B4-BE49-F238E27FC236}">
                <a16:creationId xmlns:a16="http://schemas.microsoft.com/office/drawing/2014/main" id="{431955B8-F262-DB12-B570-27D17D1A4CB9}"/>
              </a:ext>
            </a:extLst>
          </p:cNvPr>
          <p:cNvSpPr/>
          <p:nvPr/>
        </p:nvSpPr>
        <p:spPr>
          <a:xfrm>
            <a:off x="6540419" y="1182028"/>
            <a:ext cx="2520175" cy="11039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BBF04C6-78E0-9B15-E473-CBAEF9783FE0}"/>
              </a:ext>
            </a:extLst>
          </p:cNvPr>
          <p:cNvSpPr txBox="1"/>
          <p:nvPr/>
        </p:nvSpPr>
        <p:spPr>
          <a:xfrm>
            <a:off x="83406" y="658808"/>
            <a:ext cx="8884124" cy="523220"/>
          </a:xfrm>
          <a:prstGeom prst="rect">
            <a:avLst/>
          </a:prstGeom>
          <a:solidFill>
            <a:schemeClr val="bg1"/>
          </a:solidFill>
        </p:spPr>
        <p:txBody>
          <a:bodyPr wrap="square" rtlCol="0">
            <a:spAutoFit/>
          </a:bodyPr>
          <a:lstStyle/>
          <a:p>
            <a:r>
              <a:rPr kumimoji="1" lang="ja-JP" altLang="en-US" sz="2800" b="1">
                <a:solidFill>
                  <a:schemeClr val="accent6">
                    <a:lumMod val="50000"/>
                  </a:schemeClr>
                </a:solidFill>
                <a:highlight>
                  <a:srgbClr val="73FEFF"/>
                </a:highlight>
                <a:latin typeface="Meiryo UI" panose="020B0604030504040204" pitchFamily="34" charset="-128"/>
                <a:ea typeface="Meiryo UI" panose="020B0604030504040204" pitchFamily="34" charset="-128"/>
              </a:rPr>
              <a:t>直射日光、当たっていませんか？</a:t>
            </a:r>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→熱さ指数が上がります！</a:t>
            </a:r>
          </a:p>
        </p:txBody>
      </p:sp>
    </p:spTree>
    <p:extLst>
      <p:ext uri="{BB962C8B-B14F-4D97-AF65-F5344CB8AC3E}">
        <p14:creationId xmlns:p14="http://schemas.microsoft.com/office/powerpoint/2010/main" val="224526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432176A-430C-ED62-4F12-442A4ACFFE1A}"/>
              </a:ext>
            </a:extLst>
          </p:cNvPr>
          <p:cNvSpPr txBox="1"/>
          <p:nvPr/>
        </p:nvSpPr>
        <p:spPr>
          <a:xfrm>
            <a:off x="129938" y="257361"/>
            <a:ext cx="8884124" cy="6432530"/>
          </a:xfrm>
          <a:prstGeom prst="rect">
            <a:avLst/>
          </a:prstGeom>
          <a:solidFill>
            <a:schemeClr val="bg1"/>
          </a:solidFill>
        </p:spPr>
        <p:txBody>
          <a:bodyPr wrap="square" rtlCol="0">
            <a:spAutoFit/>
          </a:bodyPr>
          <a:lstStyle/>
          <a:p>
            <a:r>
              <a:rPr kumimoji="1" lang="ja-JP" altLang="en-US" sz="2800" b="1">
                <a:solidFill>
                  <a:schemeClr val="accent6">
                    <a:lumMod val="50000"/>
                  </a:schemeClr>
                </a:solidFill>
                <a:highlight>
                  <a:srgbClr val="73FEFF"/>
                </a:highlight>
                <a:latin typeface="Meiryo UI" panose="020B0604030504040204" pitchFamily="34" charset="-128"/>
                <a:ea typeface="Meiryo UI" panose="020B0604030504040204" pitchFamily="34" charset="-128"/>
              </a:rPr>
              <a:t>照り返し、強くありませんか？</a:t>
            </a:r>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→地面近くの気温が急上昇！</a:t>
            </a:r>
            <a:endParaRPr kumimoji="1" lang="en-US" altLang="ja-JP" sz="2800" b="1" dirty="0">
              <a:solidFill>
                <a:schemeClr val="accent6">
                  <a:lumMod val="50000"/>
                </a:schemeClr>
              </a:solidFill>
              <a:latin typeface="Meiryo UI" panose="020B0604030504040204" pitchFamily="34" charset="-128"/>
              <a:ea typeface="Meiryo UI" panose="020B0604030504040204" pitchFamily="34" charset="-128"/>
            </a:endParaRPr>
          </a:p>
          <a:p>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marL="285750" indent="-285750">
              <a:buFont typeface="Wingdings" pitchFamily="2" charset="2"/>
              <a:buChar char="ü"/>
            </a:pPr>
            <a:r>
              <a:rPr lang="ja-JP" altLang="en-US" sz="2800" b="1" u="sng">
                <a:solidFill>
                  <a:srgbClr val="C00000"/>
                </a:solidFill>
                <a:effectLst/>
                <a:highlight>
                  <a:srgbClr val="FFFFFF"/>
                </a:highlight>
                <a:latin typeface="Meiryo UI" panose="020B0604030504040204" pitchFamily="34" charset="-128"/>
                <a:ea typeface="Meiryo UI" panose="020B0604030504040204" pitchFamily="34" charset="-128"/>
              </a:rPr>
              <a:t>「打ち水」</a:t>
            </a:r>
            <a:r>
              <a:rPr lang="ja-JP" altLang="en-US" sz="2800" b="1">
                <a:effectLst/>
                <a:highlight>
                  <a:srgbClr val="FFFFFF"/>
                </a:highlight>
                <a:latin typeface="Meiryo UI" panose="020B0604030504040204" pitchFamily="34" charset="-128"/>
                <a:ea typeface="Meiryo UI" panose="020B0604030504040204" pitchFamily="34" charset="-128"/>
              </a:rPr>
              <a:t>は、日差しが強くない時間帯</a:t>
            </a:r>
            <a:endParaRPr lang="en-US" altLang="ja-JP" sz="2800" b="1" dirty="0">
              <a:effectLst/>
              <a:highlight>
                <a:srgbClr val="FFFFFF"/>
              </a:highlight>
              <a:latin typeface="Meiryo UI" panose="020B0604030504040204" pitchFamily="34" charset="-128"/>
              <a:ea typeface="Meiryo UI" panose="020B0604030504040204" pitchFamily="34" charset="-128"/>
            </a:endParaRPr>
          </a:p>
          <a:p>
            <a:r>
              <a:rPr lang="ja-JP" altLang="en-US" sz="2800" b="1">
                <a:highlight>
                  <a:srgbClr val="FFFFFF"/>
                </a:highlight>
                <a:latin typeface="Meiryo UI" panose="020B0604030504040204" pitchFamily="34" charset="-128"/>
                <a:ea typeface="Meiryo UI" panose="020B0604030504040204" pitchFamily="34" charset="-128"/>
              </a:rPr>
              <a:t>　　</a:t>
            </a:r>
            <a:r>
              <a:rPr lang="en-US" altLang="ja-JP" sz="2800" b="1" dirty="0">
                <a:effectLst/>
                <a:highlight>
                  <a:srgbClr val="FFFFFF"/>
                </a:highlight>
                <a:latin typeface="Meiryo UI" panose="020B0604030504040204" pitchFamily="34" charset="-128"/>
                <a:ea typeface="Meiryo UI" panose="020B0604030504040204" pitchFamily="34" charset="-128"/>
              </a:rPr>
              <a:t>(</a:t>
            </a:r>
            <a:r>
              <a:rPr lang="ja-JP" altLang="en-US" sz="2800" b="1">
                <a:effectLst/>
                <a:highlight>
                  <a:srgbClr val="FFFFFF"/>
                </a:highlight>
                <a:latin typeface="Meiryo UI" panose="020B0604030504040204" pitchFamily="34" charset="-128"/>
                <a:ea typeface="Meiryo UI" panose="020B0604030504040204" pitchFamily="34" charset="-128"/>
              </a:rPr>
              <a:t>早朝・夕方</a:t>
            </a:r>
            <a:r>
              <a:rPr lang="en-US" altLang="ja-JP" sz="2800" b="1" dirty="0">
                <a:effectLst/>
                <a:highlight>
                  <a:srgbClr val="FFFFFF"/>
                </a:highlight>
                <a:latin typeface="Meiryo UI" panose="020B0604030504040204" pitchFamily="34" charset="-128"/>
                <a:ea typeface="Meiryo UI" panose="020B0604030504040204" pitchFamily="34" charset="-128"/>
              </a:rPr>
              <a:t>)</a:t>
            </a:r>
            <a:r>
              <a:rPr lang="ja-JP" altLang="en-US" sz="2800" b="1">
                <a:effectLst/>
                <a:highlight>
                  <a:srgbClr val="FFFFFF"/>
                </a:highlight>
                <a:latin typeface="Meiryo UI" panose="020B0604030504040204" pitchFamily="34" charset="-128"/>
                <a:ea typeface="Meiryo UI" panose="020B0604030504040204" pitchFamily="34" charset="-128"/>
              </a:rPr>
              <a:t>に行いましょう</a:t>
            </a:r>
            <a:endParaRPr lang="en-US" altLang="ja-JP" sz="800" b="1" dirty="0">
              <a:highlight>
                <a:srgbClr val="FFFFFF"/>
              </a:highlight>
              <a:latin typeface="Meiryo UI" panose="020B0604030504040204" pitchFamily="34" charset="-128"/>
              <a:ea typeface="Meiryo UI" panose="020B0604030504040204" pitchFamily="34" charset="-128"/>
            </a:endParaRPr>
          </a:p>
          <a:p>
            <a:endParaRPr lang="en-US" altLang="ja-JP" sz="800" b="1" dirty="0">
              <a:highlight>
                <a:srgbClr val="FFFFFF"/>
              </a:highlight>
              <a:latin typeface="Meiryo UI" panose="020B0604030504040204" pitchFamily="34" charset="-128"/>
              <a:ea typeface="Meiryo UI" panose="020B0604030504040204" pitchFamily="34" charset="-128"/>
            </a:endParaRPr>
          </a:p>
          <a:p>
            <a:r>
              <a:rPr kumimoji="1" lang="ja-JP" altLang="en-US" sz="2800" b="1">
                <a:solidFill>
                  <a:schemeClr val="accent6">
                    <a:lumMod val="50000"/>
                  </a:schemeClr>
                </a:solidFill>
                <a:highlight>
                  <a:srgbClr val="73FEFF"/>
                </a:highlight>
                <a:latin typeface="Meiryo UI" panose="020B0604030504040204" pitchFamily="34" charset="-128"/>
                <a:ea typeface="Meiryo UI" panose="020B0604030504040204" pitchFamily="34" charset="-128"/>
              </a:rPr>
              <a:t>風通し、悪くありませんか？</a:t>
            </a:r>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→高温多湿になります！</a:t>
            </a:r>
            <a:endParaRPr kumimoji="1" lang="en-US" altLang="ja-JP" sz="2800" b="1" dirty="0">
              <a:solidFill>
                <a:schemeClr val="accent6">
                  <a:lumMod val="50000"/>
                </a:schemeClr>
              </a:solidFill>
              <a:latin typeface="Meiryo UI" panose="020B0604030504040204" pitchFamily="34" charset="-128"/>
              <a:ea typeface="Meiryo UI" panose="020B0604030504040204" pitchFamily="34" charset="-128"/>
            </a:endParaRPr>
          </a:p>
          <a:p>
            <a:pPr marL="457200" indent="-457200">
              <a:buFont typeface="Wingdings" pitchFamily="2" charset="2"/>
              <a:buChar char="ü"/>
            </a:pPr>
            <a:r>
              <a:rPr lang="ja-JP" altLang="en-US" sz="2800" b="1">
                <a:effectLst/>
                <a:highlight>
                  <a:srgbClr val="FFFFFF"/>
                </a:highlight>
                <a:latin typeface="Meiryo UI" panose="020B0604030504040204" pitchFamily="34" charset="-128"/>
                <a:ea typeface="Meiryo UI" panose="020B0604030504040204" pitchFamily="34" charset="-128"/>
              </a:rPr>
              <a:t>大型ファンで</a:t>
            </a:r>
            <a:r>
              <a:rPr lang="ja-JP" altLang="en-US" sz="2800" b="1">
                <a:solidFill>
                  <a:srgbClr val="C00000"/>
                </a:solidFill>
                <a:effectLst/>
                <a:highlight>
                  <a:srgbClr val="FFFFFF"/>
                </a:highlight>
                <a:latin typeface="Meiryo UI" panose="020B0604030504040204" pitchFamily="34" charset="-128"/>
                <a:ea typeface="Meiryo UI" panose="020B0604030504040204" pitchFamily="34" charset="-128"/>
              </a:rPr>
              <a:t>気流</a:t>
            </a:r>
            <a:r>
              <a:rPr lang="ja-JP" altLang="en-US" sz="2800" b="1">
                <a:effectLst/>
                <a:highlight>
                  <a:srgbClr val="FFFFFF"/>
                </a:highlight>
                <a:latin typeface="Meiryo UI" panose="020B0604030504040204" pitchFamily="34" charset="-128"/>
                <a:ea typeface="Meiryo UI" panose="020B0604030504040204" pitchFamily="34" charset="-128"/>
              </a:rPr>
              <a:t>をつくりましょう</a:t>
            </a:r>
            <a:endParaRPr lang="en-US" altLang="ja-JP" sz="800" dirty="0">
              <a:highlight>
                <a:srgbClr val="FFFFFF"/>
              </a:highlight>
              <a:latin typeface="Meiryo UI" panose="020B0604030504040204" pitchFamily="34" charset="-128"/>
              <a:ea typeface="Meiryo UI" panose="020B0604030504040204" pitchFamily="34" charset="-128"/>
            </a:endParaRPr>
          </a:p>
          <a:p>
            <a:endParaRPr lang="en-US" altLang="ja-JP" sz="800" dirty="0">
              <a:highlight>
                <a:srgbClr val="FFFFFF"/>
              </a:highlight>
              <a:latin typeface="Meiryo UI" panose="020B0604030504040204" pitchFamily="34" charset="-128"/>
              <a:ea typeface="Meiryo UI" panose="020B0604030504040204" pitchFamily="34" charset="-128"/>
            </a:endParaRPr>
          </a:p>
          <a:p>
            <a:r>
              <a:rPr kumimoji="1" lang="ja-JP" altLang="en-US" sz="2800" b="1">
                <a:solidFill>
                  <a:schemeClr val="accent6">
                    <a:lumMod val="50000"/>
                  </a:schemeClr>
                </a:solidFill>
                <a:highlight>
                  <a:srgbClr val="73FEFF"/>
                </a:highlight>
                <a:latin typeface="Meiryo UI" panose="020B0604030504040204" pitchFamily="34" charset="-128"/>
                <a:ea typeface="Meiryo UI" panose="020B0604030504040204" pitchFamily="34" charset="-128"/>
              </a:rPr>
              <a:t>重量物、運んでいませんか？</a:t>
            </a:r>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→作業強度が高くなります！</a:t>
            </a:r>
            <a:endParaRPr kumimoji="1" lang="en-US" altLang="ja-JP" sz="2800" b="1" dirty="0">
              <a:solidFill>
                <a:schemeClr val="accent6">
                  <a:lumMod val="50000"/>
                </a:schemeClr>
              </a:solidFill>
              <a:highlight>
                <a:srgbClr val="73FEFF"/>
              </a:highlight>
              <a:latin typeface="Meiryo UI" panose="020B0604030504040204" pitchFamily="34" charset="-128"/>
              <a:ea typeface="Meiryo UI" panose="020B0604030504040204" pitchFamily="34" charset="-128"/>
            </a:endParaRPr>
          </a:p>
          <a:p>
            <a:pPr marL="457200" indent="-457200">
              <a:buFont typeface="Wingdings" pitchFamily="2" charset="2"/>
              <a:buChar char="ü"/>
            </a:pPr>
            <a:r>
              <a:rPr kumimoji="1" lang="ja-JP" altLang="en-US" sz="2800" b="1">
                <a:effectLst/>
                <a:latin typeface="Meiryo UI" panose="020B0604030504040204" pitchFamily="34" charset="-128"/>
                <a:ea typeface="Meiryo UI" panose="020B0604030504040204" pitchFamily="34" charset="-128"/>
              </a:rPr>
              <a:t>身体に</a:t>
            </a:r>
            <a:r>
              <a:rPr kumimoji="1" lang="ja-JP" altLang="en-US" sz="2800" b="1">
                <a:solidFill>
                  <a:srgbClr val="C00000"/>
                </a:solidFill>
                <a:effectLst/>
                <a:latin typeface="Meiryo UI" panose="020B0604030504040204" pitchFamily="34" charset="-128"/>
                <a:ea typeface="Meiryo UI" panose="020B0604030504040204" pitchFamily="34" charset="-128"/>
              </a:rPr>
              <a:t>過度な負担</a:t>
            </a:r>
            <a:r>
              <a:rPr kumimoji="1" lang="ja-JP" altLang="en-US" sz="2800" b="1">
                <a:effectLst/>
                <a:latin typeface="Meiryo UI" panose="020B0604030504040204" pitchFamily="34" charset="-128"/>
                <a:ea typeface="Meiryo UI" panose="020B0604030504040204" pitchFamily="34" charset="-128"/>
              </a:rPr>
              <a:t>がかるのを防ぎましょう</a:t>
            </a:r>
            <a:endParaRPr kumimoji="1" lang="en-US" altLang="ja-JP" sz="800" b="1" dirty="0">
              <a:latin typeface="Meiryo UI" panose="020B0604030504040204" pitchFamily="34" charset="-128"/>
              <a:ea typeface="Meiryo UI" panose="020B0604030504040204" pitchFamily="34" charset="-128"/>
            </a:endParaRPr>
          </a:p>
          <a:p>
            <a:endParaRPr kumimoji="1" lang="en-US" altLang="ja-JP" sz="800" b="1" dirty="0">
              <a:latin typeface="Meiryo UI" panose="020B0604030504040204" pitchFamily="34" charset="-128"/>
              <a:ea typeface="Meiryo UI" panose="020B0604030504040204" pitchFamily="34" charset="-128"/>
            </a:endParaRPr>
          </a:p>
          <a:p>
            <a:r>
              <a:rPr kumimoji="1" lang="ja-JP" altLang="en-US" sz="2800" b="1">
                <a:solidFill>
                  <a:schemeClr val="accent6">
                    <a:lumMod val="50000"/>
                  </a:schemeClr>
                </a:solidFill>
                <a:highlight>
                  <a:srgbClr val="73FEFF"/>
                </a:highlight>
                <a:latin typeface="Meiryo UI" panose="020B0604030504040204" pitchFamily="34" charset="-128"/>
                <a:ea typeface="Meiryo UI" panose="020B0604030504040204" pitchFamily="34" charset="-128"/>
              </a:rPr>
              <a:t>一人で作業していませんか？</a:t>
            </a:r>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→休憩が取りづらい！</a:t>
            </a:r>
            <a:endParaRPr kumimoji="1" lang="en-US" altLang="ja-JP" sz="2800" b="1" dirty="0">
              <a:solidFill>
                <a:schemeClr val="accent6">
                  <a:lumMod val="50000"/>
                </a:schemeClr>
              </a:solidFill>
              <a:latin typeface="Meiryo UI" panose="020B0604030504040204" pitchFamily="34" charset="-128"/>
              <a:ea typeface="Meiryo UI" panose="020B0604030504040204" pitchFamily="34" charset="-128"/>
            </a:endParaRPr>
          </a:p>
          <a:p>
            <a:pPr marL="457200" indent="-457200">
              <a:buFont typeface="Wingdings" pitchFamily="2" charset="2"/>
              <a:buChar char="ü"/>
            </a:pPr>
            <a:r>
              <a:rPr kumimoji="1" lang="ja-JP" altLang="en-US" sz="2800" b="1">
                <a:effectLst/>
                <a:latin typeface="Meiryo UI" panose="020B0604030504040204" pitchFamily="34" charset="-128"/>
                <a:ea typeface="Meiryo UI" panose="020B0604030504040204" pitchFamily="34" charset="-128"/>
              </a:rPr>
              <a:t>適度の声を掛け合い、</a:t>
            </a:r>
            <a:r>
              <a:rPr kumimoji="1" lang="ja-JP" altLang="en-US" sz="2800" b="1">
                <a:solidFill>
                  <a:srgbClr val="C00000"/>
                </a:solidFill>
                <a:effectLst/>
                <a:latin typeface="Meiryo UI" panose="020B0604030504040204" pitchFamily="34" charset="-128"/>
                <a:ea typeface="Meiryo UI" panose="020B0604030504040204" pitchFamily="34" charset="-128"/>
              </a:rPr>
              <a:t>周囲の状況を把握</a:t>
            </a:r>
            <a:r>
              <a:rPr kumimoji="1" lang="ja-JP" altLang="en-US" sz="2800" b="1">
                <a:effectLst/>
                <a:latin typeface="Meiryo UI" panose="020B0604030504040204" pitchFamily="34" charset="-128"/>
                <a:ea typeface="Meiryo UI" panose="020B0604030504040204" pitchFamily="34" charset="-128"/>
              </a:rPr>
              <a:t>しましょう</a:t>
            </a:r>
            <a:endParaRPr kumimoji="1" lang="en-US" altLang="ja-JP" sz="800" b="1" dirty="0">
              <a:latin typeface="Meiryo UI" panose="020B0604030504040204" pitchFamily="34" charset="-128"/>
              <a:ea typeface="Meiryo UI" panose="020B0604030504040204" pitchFamily="34" charset="-128"/>
            </a:endParaRPr>
          </a:p>
          <a:p>
            <a:endParaRPr kumimoji="1" lang="en-US" altLang="ja-JP" sz="800" b="1" dirty="0">
              <a:latin typeface="Meiryo UI" panose="020B0604030504040204" pitchFamily="34" charset="-128"/>
              <a:ea typeface="Meiryo UI" panose="020B0604030504040204" pitchFamily="34" charset="-128"/>
            </a:endParaRPr>
          </a:p>
          <a:p>
            <a:r>
              <a:rPr kumimoji="1" lang="ja-JP" altLang="en-US" sz="2800" b="1">
                <a:solidFill>
                  <a:schemeClr val="accent6">
                    <a:lumMod val="50000"/>
                  </a:schemeClr>
                </a:solidFill>
                <a:highlight>
                  <a:srgbClr val="73FEFF"/>
                </a:highlight>
                <a:latin typeface="Meiryo UI" panose="020B0604030504040204" pitchFamily="34" charset="-128"/>
                <a:ea typeface="Meiryo UI" panose="020B0604030504040204" pitchFamily="34" charset="-128"/>
              </a:rPr>
              <a:t>休憩場所、遠くありませんか？</a:t>
            </a:r>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→休憩時間が短くなります！</a:t>
            </a:r>
            <a:endParaRPr kumimoji="1" lang="en-US" altLang="ja-JP" sz="2800" b="1" dirty="0">
              <a:solidFill>
                <a:schemeClr val="accent6">
                  <a:lumMod val="50000"/>
                </a:schemeClr>
              </a:solidFill>
              <a:latin typeface="Meiryo UI" panose="020B0604030504040204" pitchFamily="34" charset="-128"/>
              <a:ea typeface="Meiryo UI" panose="020B0604030504040204" pitchFamily="34" charset="-128"/>
            </a:endParaRPr>
          </a:p>
          <a:p>
            <a:pPr marL="457200" indent="-457200">
              <a:buFont typeface="Wingdings" pitchFamily="2" charset="2"/>
              <a:buChar char="ü"/>
            </a:pPr>
            <a:r>
              <a:rPr kumimoji="1" lang="ja-JP" altLang="en-US" sz="2800" b="1">
                <a:effectLst/>
                <a:latin typeface="Meiryo UI" panose="020B0604030504040204" pitchFamily="34" charset="-128"/>
                <a:ea typeface="Meiryo UI" panose="020B0604030504040204" pitchFamily="34" charset="-128"/>
              </a:rPr>
              <a:t>休憩は</a:t>
            </a:r>
            <a:r>
              <a:rPr kumimoji="1" lang="ja-JP" altLang="en-US" sz="2800" b="1">
                <a:solidFill>
                  <a:srgbClr val="C00000"/>
                </a:solidFill>
                <a:effectLst/>
                <a:latin typeface="Meiryo UI" panose="020B0604030504040204" pitchFamily="34" charset="-128"/>
                <a:ea typeface="Meiryo UI" panose="020B0604030504040204" pitchFamily="34" charset="-128"/>
              </a:rPr>
              <a:t>余裕を持って</a:t>
            </a:r>
            <a:r>
              <a:rPr kumimoji="1" lang="ja-JP" altLang="en-US" sz="2800" b="1">
                <a:effectLst/>
                <a:latin typeface="Meiryo UI" panose="020B0604030504040204" pitchFamily="34" charset="-128"/>
                <a:ea typeface="Meiryo UI" panose="020B0604030504040204" pitchFamily="34" charset="-128"/>
              </a:rPr>
              <a:t>取るようにしましょう</a:t>
            </a:r>
            <a:endParaRPr kumimoji="1" lang="en-US" altLang="ja-JP" sz="2800" b="1" dirty="0">
              <a:effectLst/>
              <a:latin typeface="Meiryo UI" panose="020B0604030504040204" pitchFamily="34" charset="-128"/>
              <a:ea typeface="Meiryo UI" panose="020B0604030504040204" pitchFamily="34" charset="-128"/>
            </a:endParaRPr>
          </a:p>
          <a:p>
            <a:endParaRPr kumimoji="1" lang="en-US" altLang="ja-JP" sz="800" b="1" dirty="0">
              <a:effectLst/>
              <a:latin typeface="Meiryo UI" panose="020B0604030504040204" pitchFamily="34" charset="-128"/>
              <a:ea typeface="Meiryo UI" panose="020B0604030504040204" pitchFamily="34" charset="-128"/>
            </a:endParaRPr>
          </a:p>
          <a:p>
            <a:r>
              <a:rPr kumimoji="1" lang="ja-JP" altLang="en-US" sz="2800" b="1">
                <a:solidFill>
                  <a:schemeClr val="accent6">
                    <a:lumMod val="50000"/>
                  </a:schemeClr>
                </a:solidFill>
                <a:highlight>
                  <a:srgbClr val="00FFFF"/>
                </a:highlight>
                <a:latin typeface="Meiryo UI" panose="020B0604030504040204" pitchFamily="34" charset="-128"/>
                <a:ea typeface="Meiryo UI" panose="020B0604030504040204" pitchFamily="34" charset="-128"/>
              </a:rPr>
              <a:t>輻射熱、ありませんか？</a:t>
            </a:r>
            <a:r>
              <a:rPr kumimoji="1" lang="ja-JP" altLang="en-US" sz="2800" b="1">
                <a:solidFill>
                  <a:schemeClr val="accent6">
                    <a:lumMod val="50000"/>
                  </a:schemeClr>
                </a:solidFill>
                <a:latin typeface="Meiryo UI" panose="020B0604030504040204" pitchFamily="34" charset="-128"/>
                <a:ea typeface="Meiryo UI" panose="020B0604030504040204" pitchFamily="34" charset="-128"/>
              </a:rPr>
              <a:t>→機械、壁からの熱に注意！</a:t>
            </a:r>
            <a:endParaRPr kumimoji="1" lang="en-US" altLang="ja-JP" sz="2800" b="1" dirty="0">
              <a:solidFill>
                <a:schemeClr val="accent6">
                  <a:lumMod val="50000"/>
                </a:schemeClr>
              </a:solidFill>
              <a:latin typeface="Meiryo UI" panose="020B0604030504040204" pitchFamily="34" charset="-128"/>
              <a:ea typeface="Meiryo UI" panose="020B0604030504040204" pitchFamily="34" charset="-128"/>
            </a:endParaRPr>
          </a:p>
          <a:p>
            <a:pPr marL="457200" indent="-457200">
              <a:buFont typeface="Wingdings" pitchFamily="2" charset="2"/>
              <a:buChar char="ü"/>
            </a:pPr>
            <a:r>
              <a:rPr lang="ja-JP" altLang="en-US" sz="2800" b="1">
                <a:solidFill>
                  <a:srgbClr val="C00000"/>
                </a:solidFill>
                <a:effectLst/>
                <a:latin typeface="Meiryo UI" panose="020B0604030504040204" pitchFamily="34" charset="-128"/>
                <a:ea typeface="Meiryo UI" panose="020B0604030504040204" pitchFamily="34" charset="-128"/>
              </a:rPr>
              <a:t>体温上昇の危険源</a:t>
            </a:r>
            <a:r>
              <a:rPr lang="ja-JP" altLang="en-US" sz="2800" b="1">
                <a:effectLst/>
                <a:latin typeface="Meiryo UI" panose="020B0604030504040204" pitchFamily="34" charset="-128"/>
                <a:ea typeface="Meiryo UI" panose="020B0604030504040204" pitchFamily="34" charset="-128"/>
              </a:rPr>
              <a:t>がないかチェックしましょう！</a:t>
            </a:r>
          </a:p>
        </p:txBody>
      </p:sp>
    </p:spTree>
    <p:extLst>
      <p:ext uri="{BB962C8B-B14F-4D97-AF65-F5344CB8AC3E}">
        <p14:creationId xmlns:p14="http://schemas.microsoft.com/office/powerpoint/2010/main" val="1117514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046EB07-E5F3-2E0C-63B5-31D7140EDDA3}"/>
              </a:ext>
            </a:extLst>
          </p:cNvPr>
          <p:cNvPicPr>
            <a:picLocks noChangeAspect="1"/>
          </p:cNvPicPr>
          <p:nvPr/>
        </p:nvPicPr>
        <p:blipFill rotWithShape="1">
          <a:blip r:embed="rId3"/>
          <a:srcRect l="10727" t="63566" r="8095" b="5891"/>
          <a:stretch/>
        </p:blipFill>
        <p:spPr>
          <a:xfrm>
            <a:off x="63798" y="818706"/>
            <a:ext cx="9026336" cy="5553003"/>
          </a:xfrm>
          <a:prstGeom prst="rect">
            <a:avLst/>
          </a:prstGeom>
          <a:solidFill>
            <a:schemeClr val="bg1"/>
          </a:solidFill>
        </p:spPr>
      </p:pic>
      <p:sp>
        <p:nvSpPr>
          <p:cNvPr id="3" name="テキスト ボックス 2">
            <a:extLst>
              <a:ext uri="{FF2B5EF4-FFF2-40B4-BE49-F238E27FC236}">
                <a16:creationId xmlns:a16="http://schemas.microsoft.com/office/drawing/2014/main" id="{12EAE74C-754C-3ADD-FD48-33B4CCBDD9B0}"/>
              </a:ext>
            </a:extLst>
          </p:cNvPr>
          <p:cNvSpPr txBox="1"/>
          <p:nvPr/>
        </p:nvSpPr>
        <p:spPr>
          <a:xfrm>
            <a:off x="5352577" y="6371710"/>
            <a:ext cx="3791423" cy="400110"/>
          </a:xfrm>
          <a:prstGeom prst="rect">
            <a:avLst/>
          </a:prstGeom>
          <a:solidFill>
            <a:schemeClr val="bg1"/>
          </a:solidFill>
        </p:spPr>
        <p:txBody>
          <a:bodyPr wrap="none" rtlCol="0">
            <a:spAutoFit/>
          </a:bodyPr>
          <a:lstStyle/>
          <a:p>
            <a:r>
              <a:rPr kumimoji="1" lang="ja-JP" altLang="en-US" sz="2000">
                <a:latin typeface="Meiryo UI" panose="020B0604030504040204" pitchFamily="34" charset="-128"/>
                <a:ea typeface="Meiryo UI" panose="020B0604030504040204" pitchFamily="34" charset="-128"/>
              </a:rPr>
              <a:t>熱中症を防ごう！愛知労働局より</a:t>
            </a:r>
          </a:p>
        </p:txBody>
      </p:sp>
      <p:sp>
        <p:nvSpPr>
          <p:cNvPr id="4" name="テキスト ボックス 3">
            <a:extLst>
              <a:ext uri="{FF2B5EF4-FFF2-40B4-BE49-F238E27FC236}">
                <a16:creationId xmlns:a16="http://schemas.microsoft.com/office/drawing/2014/main" id="{1A6D19BB-0215-0F5E-6691-47621F32F79B}"/>
              </a:ext>
            </a:extLst>
          </p:cNvPr>
          <p:cNvSpPr txBox="1"/>
          <p:nvPr/>
        </p:nvSpPr>
        <p:spPr>
          <a:xfrm>
            <a:off x="6503311" y="4242391"/>
            <a:ext cx="2236510" cy="1077218"/>
          </a:xfrm>
          <a:prstGeom prst="rect">
            <a:avLst/>
          </a:prstGeom>
          <a:solidFill>
            <a:srgbClr val="FFFF00"/>
          </a:solidFill>
          <a:ln w="82550" cmpd="tri">
            <a:solidFill>
              <a:srgbClr val="FF40FF"/>
            </a:solidFill>
          </a:ln>
        </p:spPr>
        <p:txBody>
          <a:bodyPr wrap="none" rtlCol="0">
            <a:spAutoFit/>
          </a:bodyPr>
          <a:lstStyle/>
          <a:p>
            <a:pPr algn="ctr"/>
            <a:r>
              <a:rPr kumimoji="1" lang="ja-JP" altLang="en-US" sz="3200" b="1">
                <a:solidFill>
                  <a:srgbClr val="0432FF"/>
                </a:solidFill>
                <a:latin typeface="Meiryo UI" panose="020B0604030504040204" pitchFamily="34" charset="-128"/>
                <a:ea typeface="Meiryo UI" panose="020B0604030504040204" pitchFamily="34" charset="-128"/>
              </a:rPr>
              <a:t>早期発見！</a:t>
            </a:r>
            <a:endParaRPr kumimoji="1" lang="en-US" altLang="ja-JP" sz="3200" b="1" dirty="0">
              <a:solidFill>
                <a:srgbClr val="0432FF"/>
              </a:solidFill>
              <a:latin typeface="Meiryo UI" panose="020B0604030504040204" pitchFamily="34" charset="-128"/>
              <a:ea typeface="Meiryo UI" panose="020B0604030504040204" pitchFamily="34" charset="-128"/>
            </a:endParaRPr>
          </a:p>
          <a:p>
            <a:pPr algn="ctr"/>
            <a:r>
              <a:rPr kumimoji="1" lang="ja-JP" altLang="en-US" sz="3200" b="1">
                <a:solidFill>
                  <a:srgbClr val="0432FF"/>
                </a:solidFill>
                <a:latin typeface="Meiryo UI" panose="020B0604030504040204" pitchFamily="34" charset="-128"/>
                <a:ea typeface="Meiryo UI" panose="020B0604030504040204" pitchFamily="34" charset="-128"/>
              </a:rPr>
              <a:t>早期治療！</a:t>
            </a:r>
          </a:p>
        </p:txBody>
      </p:sp>
      <p:sp>
        <p:nvSpPr>
          <p:cNvPr id="5" name="テキスト ボックス 4">
            <a:extLst>
              <a:ext uri="{FF2B5EF4-FFF2-40B4-BE49-F238E27FC236}">
                <a16:creationId xmlns:a16="http://schemas.microsoft.com/office/drawing/2014/main" id="{068C11B4-C0D6-D0D7-A78D-4EDAD48F116B}"/>
              </a:ext>
            </a:extLst>
          </p:cNvPr>
          <p:cNvSpPr txBox="1"/>
          <p:nvPr/>
        </p:nvSpPr>
        <p:spPr>
          <a:xfrm>
            <a:off x="3646967" y="2443561"/>
            <a:ext cx="2417650" cy="1077218"/>
          </a:xfrm>
          <a:prstGeom prst="rect">
            <a:avLst/>
          </a:prstGeom>
          <a:solidFill>
            <a:schemeClr val="bg2">
              <a:lumMod val="20000"/>
              <a:lumOff val="80000"/>
            </a:schemeClr>
          </a:solidFill>
        </p:spPr>
        <p:txBody>
          <a:bodyPr wrap="none" rtlCol="0">
            <a:spAutoFit/>
          </a:bodyPr>
          <a:lstStyle/>
          <a:p>
            <a:r>
              <a:rPr kumimoji="1" lang="ja-JP" altLang="en-US" sz="3200" b="1">
                <a:solidFill>
                  <a:srgbClr val="0432FF"/>
                </a:solidFill>
                <a:latin typeface="Meiryo UI" panose="020B0604030504040204" pitchFamily="34" charset="-128"/>
                <a:ea typeface="Meiryo UI" panose="020B0604030504040204" pitchFamily="34" charset="-128"/>
              </a:rPr>
              <a:t>自覚、他覚</a:t>
            </a:r>
            <a:endParaRPr kumimoji="1" lang="en-US" altLang="ja-JP" sz="3200" b="1" dirty="0">
              <a:solidFill>
                <a:srgbClr val="0432FF"/>
              </a:solidFill>
              <a:latin typeface="Meiryo UI" panose="020B0604030504040204" pitchFamily="34" charset="-128"/>
              <a:ea typeface="Meiryo UI" panose="020B0604030504040204" pitchFamily="34" charset="-128"/>
            </a:endParaRPr>
          </a:p>
          <a:p>
            <a:r>
              <a:rPr kumimoji="1" lang="ja-JP" altLang="en-US" sz="3200" b="1">
                <a:solidFill>
                  <a:srgbClr val="0432FF"/>
                </a:solidFill>
                <a:latin typeface="Meiryo UI" panose="020B0604030504040204" pitchFamily="34" charset="-128"/>
                <a:ea typeface="Meiryo UI" panose="020B0604030504040204" pitchFamily="34" charset="-128"/>
              </a:rPr>
              <a:t>気がついて！</a:t>
            </a:r>
          </a:p>
        </p:txBody>
      </p:sp>
      <p:sp>
        <p:nvSpPr>
          <p:cNvPr id="6" name="テキスト ボックス 5">
            <a:extLst>
              <a:ext uri="{FF2B5EF4-FFF2-40B4-BE49-F238E27FC236}">
                <a16:creationId xmlns:a16="http://schemas.microsoft.com/office/drawing/2014/main" id="{64BB86C0-5F2F-7AD1-8F35-127AD19F9A8F}"/>
              </a:ext>
            </a:extLst>
          </p:cNvPr>
          <p:cNvSpPr txBox="1"/>
          <p:nvPr/>
        </p:nvSpPr>
        <p:spPr>
          <a:xfrm>
            <a:off x="2286759" y="179647"/>
            <a:ext cx="4570482" cy="769441"/>
          </a:xfrm>
          <a:prstGeom prst="rect">
            <a:avLst/>
          </a:prstGeom>
          <a:solidFill>
            <a:schemeClr val="bg1"/>
          </a:solidFill>
        </p:spPr>
        <p:txBody>
          <a:bodyPr wrap="none" rtlCol="0">
            <a:spAutoFit/>
          </a:bodyPr>
          <a:lstStyle/>
          <a:p>
            <a:r>
              <a:rPr kumimoji="1" lang="ja-JP" altLang="en-US" sz="4400" b="1">
                <a:solidFill>
                  <a:srgbClr val="0432FF"/>
                </a:solidFill>
                <a:latin typeface="Meiryo UI" panose="020B0604030504040204" pitchFamily="34" charset="-128"/>
                <a:ea typeface="Meiryo UI" panose="020B0604030504040204" pitchFamily="34" charset="-128"/>
              </a:rPr>
              <a:t>熱中症の見分け方</a:t>
            </a:r>
          </a:p>
        </p:txBody>
      </p:sp>
    </p:spTree>
    <p:extLst>
      <p:ext uri="{BB962C8B-B14F-4D97-AF65-F5344CB8AC3E}">
        <p14:creationId xmlns:p14="http://schemas.microsoft.com/office/powerpoint/2010/main" val="3424325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AE15729-F432-8FBD-5A1F-E0178287AC71}"/>
              </a:ext>
            </a:extLst>
          </p:cNvPr>
          <p:cNvSpPr txBox="1"/>
          <p:nvPr/>
        </p:nvSpPr>
        <p:spPr>
          <a:xfrm>
            <a:off x="1683621" y="189839"/>
            <a:ext cx="5766322" cy="707886"/>
          </a:xfrm>
          <a:prstGeom prst="rect">
            <a:avLst/>
          </a:prstGeom>
          <a:solidFill>
            <a:schemeClr val="bg1"/>
          </a:solidFill>
        </p:spPr>
        <p:txBody>
          <a:bodyPr wrap="none" rtlCol="0">
            <a:spAutoFit/>
          </a:bodyPr>
          <a:lstStyle/>
          <a:p>
            <a:r>
              <a:rPr kumimoji="1" lang="ja-JP" altLang="en-US" sz="4000" b="1">
                <a:solidFill>
                  <a:srgbClr val="002060"/>
                </a:solidFill>
                <a:latin typeface="Meiryo UI" panose="020B0604030504040204" pitchFamily="34" charset="-128"/>
                <a:ea typeface="Meiryo UI" panose="020B0604030504040204" pitchFamily="34" charset="-128"/>
              </a:rPr>
              <a:t>熱中症発生時の冷しどころ</a:t>
            </a:r>
          </a:p>
        </p:txBody>
      </p:sp>
      <p:sp>
        <p:nvSpPr>
          <p:cNvPr id="6" name="テキスト ボックス 5">
            <a:extLst>
              <a:ext uri="{FF2B5EF4-FFF2-40B4-BE49-F238E27FC236}">
                <a16:creationId xmlns:a16="http://schemas.microsoft.com/office/drawing/2014/main" id="{EAAF7E7E-6B92-EE8D-4596-90A09BFD4B7E}"/>
              </a:ext>
            </a:extLst>
          </p:cNvPr>
          <p:cNvSpPr txBox="1"/>
          <p:nvPr/>
        </p:nvSpPr>
        <p:spPr>
          <a:xfrm>
            <a:off x="127597" y="1142274"/>
            <a:ext cx="6965663" cy="4770537"/>
          </a:xfrm>
          <a:prstGeom prst="rect">
            <a:avLst/>
          </a:prstGeom>
          <a:gradFill>
            <a:gsLst>
              <a:gs pos="0">
                <a:schemeClr val="bg1"/>
              </a:gs>
              <a:gs pos="100000">
                <a:schemeClr val="accent2">
                  <a:lumMod val="20000"/>
                  <a:lumOff val="80000"/>
                </a:schemeClr>
              </a:gs>
            </a:gsLst>
            <a:lin ang="5400000" scaled="0"/>
          </a:gradFill>
        </p:spPr>
        <p:txBody>
          <a:bodyPr wrap="square" rtlCol="0">
            <a:spAutoFit/>
          </a:bodyPr>
          <a:lstStyle/>
          <a:p>
            <a:pPr marL="457200" indent="-457200">
              <a:buFont typeface="Wingdings" pitchFamily="2" charset="2"/>
              <a:buChar char="Ø"/>
            </a:pPr>
            <a:r>
              <a:rPr kumimoji="1" lang="ja-JP" altLang="en-US" sz="2800" b="1">
                <a:solidFill>
                  <a:schemeClr val="accent3">
                    <a:lumMod val="50000"/>
                  </a:schemeClr>
                </a:solidFill>
                <a:latin typeface="Meiryo UI" panose="020B0604030504040204" pitchFamily="34" charset="-128"/>
                <a:ea typeface="Meiryo UI" panose="020B0604030504040204" pitchFamily="34" charset="-128"/>
              </a:rPr>
              <a:t>涼しい場所へ移動させ</a:t>
            </a:r>
            <a:r>
              <a:rPr kumimoji="1" lang="ja-JP" altLang="en-US" sz="2800" b="1">
                <a:solidFill>
                  <a:srgbClr val="FF0000"/>
                </a:solidFill>
                <a:latin typeface="Meiryo UI" panose="020B0604030504040204" pitchFamily="34" charset="-128"/>
                <a:ea typeface="Meiryo UI" panose="020B0604030504040204" pitchFamily="34" charset="-128"/>
              </a:rPr>
              <a:t>、脱衣と冷却をする。</a:t>
            </a:r>
            <a:endParaRPr kumimoji="1" lang="en-US" altLang="ja-JP" sz="2800" b="1" dirty="0">
              <a:solidFill>
                <a:srgbClr val="FF0000"/>
              </a:solidFill>
              <a:latin typeface="Meiryo UI" panose="020B0604030504040204" pitchFamily="34" charset="-128"/>
              <a:ea typeface="Meiryo UI" panose="020B0604030504040204" pitchFamily="34" charset="-128"/>
            </a:endParaRPr>
          </a:p>
          <a:p>
            <a:endParaRPr kumimoji="1" lang="en-US" altLang="ja-JP" sz="800" b="1" dirty="0">
              <a:solidFill>
                <a:srgbClr val="FF0000"/>
              </a:solidFill>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2800" b="1">
                <a:solidFill>
                  <a:srgbClr val="FF0000"/>
                </a:solidFill>
                <a:latin typeface="Meiryo UI" panose="020B0604030504040204" pitchFamily="34" charset="-128"/>
                <a:ea typeface="Meiryo UI" panose="020B0604030504040204" pitchFamily="34" charset="-128"/>
              </a:rPr>
              <a:t>氷のう、アイスパックなどで</a:t>
            </a:r>
            <a:endParaRPr kumimoji="1" lang="en-US" altLang="ja-JP" sz="2800" b="1" dirty="0">
              <a:solidFill>
                <a:srgbClr val="FF0000"/>
              </a:solidFill>
              <a:latin typeface="Meiryo UI" panose="020B0604030504040204" pitchFamily="34" charset="-128"/>
              <a:ea typeface="Meiryo UI" panose="020B0604030504040204" pitchFamily="34" charset="-128"/>
            </a:endParaRPr>
          </a:p>
          <a:p>
            <a:r>
              <a:rPr kumimoji="1" lang="ja-JP" altLang="en-US" sz="2800" b="1">
                <a:solidFill>
                  <a:srgbClr val="FF0000"/>
                </a:solidFill>
                <a:latin typeface="Meiryo UI" panose="020B0604030504040204" pitchFamily="34" charset="-128"/>
                <a:ea typeface="Meiryo UI" panose="020B0604030504040204" pitchFamily="34" charset="-128"/>
              </a:rPr>
              <a:t>　</a:t>
            </a:r>
            <a:r>
              <a:rPr kumimoji="1" lang="en-US" altLang="ja-JP" sz="2800" b="1" dirty="0">
                <a:solidFill>
                  <a:srgbClr val="FF0000"/>
                </a:solidFill>
                <a:latin typeface="Meiryo UI" panose="020B0604030504040204" pitchFamily="34" charset="-128"/>
                <a:ea typeface="Meiryo UI" panose="020B0604030504040204" pitchFamily="34" charset="-128"/>
              </a:rPr>
              <a:t>  </a:t>
            </a:r>
            <a:r>
              <a:rPr kumimoji="1" lang="ja-JP" altLang="en-US" sz="3200" b="1" u="sng">
                <a:solidFill>
                  <a:srgbClr val="0432FF"/>
                </a:solidFill>
                <a:highlight>
                  <a:srgbClr val="73FEFF"/>
                </a:highlight>
                <a:latin typeface="Meiryo UI" panose="020B0604030504040204" pitchFamily="34" charset="-128"/>
                <a:ea typeface="Meiryo UI" panose="020B0604030504040204" pitchFamily="34" charset="-128"/>
              </a:rPr>
              <a:t>首、脇の下、ももの付け根</a:t>
            </a:r>
            <a:endParaRPr kumimoji="1" lang="en-US" altLang="ja-JP" sz="3200" b="1" u="sng" dirty="0">
              <a:solidFill>
                <a:srgbClr val="0432FF"/>
              </a:solidFill>
              <a:highlight>
                <a:srgbClr val="73FEFF"/>
              </a:highlight>
              <a:latin typeface="Meiryo UI" panose="020B0604030504040204" pitchFamily="34" charset="-128"/>
              <a:ea typeface="Meiryo UI" panose="020B0604030504040204" pitchFamily="34" charset="-128"/>
            </a:endParaRPr>
          </a:p>
          <a:p>
            <a:r>
              <a:rPr kumimoji="1" lang="ja-JP" altLang="en-US" sz="3200" b="1">
                <a:solidFill>
                  <a:srgbClr val="0432FF"/>
                </a:solidFill>
                <a:latin typeface="Meiryo UI" panose="020B0604030504040204" pitchFamily="34" charset="-128"/>
                <a:ea typeface="Meiryo UI" panose="020B0604030504040204" pitchFamily="34" charset="-128"/>
              </a:rPr>
              <a:t>　　</a:t>
            </a:r>
            <a:r>
              <a:rPr kumimoji="1" lang="ja-JP" altLang="en-US" sz="2800" b="1">
                <a:solidFill>
                  <a:srgbClr val="FF0000"/>
                </a:solidFill>
                <a:latin typeface="Meiryo UI" panose="020B0604030504040204" pitchFamily="34" charset="-128"/>
                <a:ea typeface="Meiryo UI" panose="020B0604030504040204" pitchFamily="34" charset="-128"/>
              </a:rPr>
              <a:t>など、</a:t>
            </a:r>
            <a:r>
              <a:rPr kumimoji="1" lang="ja-JP" altLang="en-US" sz="3200" b="1" u="sng">
                <a:solidFill>
                  <a:srgbClr val="7030A0"/>
                </a:solidFill>
                <a:latin typeface="Meiryo UI" panose="020B0604030504040204" pitchFamily="34" charset="-128"/>
                <a:ea typeface="Meiryo UI" panose="020B0604030504040204" pitchFamily="34" charset="-128"/>
              </a:rPr>
              <a:t>太い血管</a:t>
            </a:r>
            <a:r>
              <a:rPr kumimoji="1" lang="ja-JP" altLang="en-US" sz="2800" b="1">
                <a:solidFill>
                  <a:srgbClr val="FF0000"/>
                </a:solidFill>
                <a:latin typeface="Meiryo UI" panose="020B0604030504040204" pitchFamily="34" charset="-128"/>
                <a:ea typeface="Meiryo UI" panose="020B0604030504040204" pitchFamily="34" charset="-128"/>
              </a:rPr>
              <a:t>の上を冷やす</a:t>
            </a:r>
            <a:endParaRPr kumimoji="1" lang="en-US" altLang="ja-JP" sz="2800" b="1" dirty="0">
              <a:solidFill>
                <a:srgbClr val="FF0000"/>
              </a:solidFill>
              <a:latin typeface="Meiryo UI" panose="020B0604030504040204" pitchFamily="34" charset="-128"/>
              <a:ea typeface="Meiryo UI" panose="020B0604030504040204" pitchFamily="34" charset="-128"/>
            </a:endParaRPr>
          </a:p>
          <a:p>
            <a:endParaRPr kumimoji="1" lang="en-US" altLang="ja-JP" sz="800" b="1" dirty="0">
              <a:solidFill>
                <a:srgbClr val="FF0000"/>
              </a:solidFill>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2800" b="1">
                <a:solidFill>
                  <a:srgbClr val="FF0000"/>
                </a:solidFill>
                <a:latin typeface="Meiryo UI" panose="020B0604030504040204" pitchFamily="34" charset="-128"/>
                <a:ea typeface="Meiryo UI" panose="020B0604030504040204" pitchFamily="34" charset="-128"/>
              </a:rPr>
              <a:t>体を冷水に浸す、水をかけて</a:t>
            </a:r>
            <a:endParaRPr kumimoji="1" lang="en-US" altLang="ja-JP" sz="2800" b="1" dirty="0">
              <a:solidFill>
                <a:srgbClr val="FF0000"/>
              </a:solidFill>
              <a:latin typeface="Meiryo UI" panose="020B0604030504040204" pitchFamily="34" charset="-128"/>
              <a:ea typeface="Meiryo UI" panose="020B0604030504040204" pitchFamily="34" charset="-128"/>
            </a:endParaRPr>
          </a:p>
          <a:p>
            <a:r>
              <a:rPr kumimoji="1" lang="ja-JP" altLang="en-US" sz="2800" b="1">
                <a:solidFill>
                  <a:srgbClr val="FF0000"/>
                </a:solidFill>
                <a:latin typeface="Meiryo UI" panose="020B0604030504040204" pitchFamily="34" charset="-128"/>
                <a:ea typeface="Meiryo UI" panose="020B0604030504040204" pitchFamily="34" charset="-128"/>
              </a:rPr>
              <a:t>　　風を送るなど体を冷やす</a:t>
            </a:r>
            <a:endParaRPr kumimoji="1" lang="en-US" altLang="ja-JP" sz="2800" b="1" dirty="0">
              <a:solidFill>
                <a:srgbClr val="FF0000"/>
              </a:solidFill>
              <a:latin typeface="Meiryo UI" panose="020B0604030504040204" pitchFamily="34" charset="-128"/>
              <a:ea typeface="Meiryo UI" panose="020B0604030504040204" pitchFamily="34" charset="-128"/>
            </a:endParaRPr>
          </a:p>
          <a:p>
            <a:pPr lvl="5"/>
            <a:r>
              <a:rPr kumimoji="1" lang="ja-JP" altLang="en-US" sz="2800" b="1">
                <a:latin typeface="Meiryo UI" panose="020B0604030504040204" pitchFamily="34" charset="-128"/>
                <a:ea typeface="Meiryo UI" panose="020B0604030504040204" pitchFamily="34" charset="-128"/>
              </a:rPr>
              <a:t>↓</a:t>
            </a:r>
            <a:endParaRPr kumimoji="1" lang="en-US" altLang="ja-JP" sz="2800" b="1" dirty="0">
              <a:latin typeface="Meiryo UI" panose="020B0604030504040204" pitchFamily="34" charset="-128"/>
              <a:ea typeface="Meiryo UI" panose="020B0604030504040204" pitchFamily="34" charset="-128"/>
            </a:endParaRPr>
          </a:p>
          <a:p>
            <a:r>
              <a:rPr kumimoji="1" lang="ja-JP" altLang="en-US" sz="2800" b="1">
                <a:solidFill>
                  <a:srgbClr val="FF2F92"/>
                </a:solidFill>
                <a:latin typeface="Meiryo UI" panose="020B0604030504040204" pitchFamily="34" charset="-128"/>
                <a:ea typeface="Meiryo UI" panose="020B0604030504040204" pitchFamily="34" charset="-128"/>
              </a:rPr>
              <a:t>　　足を高めに上げて寝かせ、</a:t>
            </a:r>
            <a:endParaRPr kumimoji="1" lang="en-US" altLang="ja-JP" sz="2800" b="1" dirty="0">
              <a:solidFill>
                <a:srgbClr val="FF2F92"/>
              </a:solidFill>
              <a:latin typeface="Meiryo UI" panose="020B0604030504040204" pitchFamily="34" charset="-128"/>
              <a:ea typeface="Meiryo UI" panose="020B0604030504040204" pitchFamily="34" charset="-128"/>
            </a:endParaRPr>
          </a:p>
          <a:p>
            <a:r>
              <a:rPr kumimoji="1" lang="ja-JP" altLang="en-US" sz="2800" b="1">
                <a:solidFill>
                  <a:srgbClr val="FF2F92"/>
                </a:solidFill>
                <a:latin typeface="Meiryo UI" panose="020B0604030504040204" pitchFamily="34" charset="-128"/>
                <a:ea typeface="Meiryo UI" panose="020B0604030504040204" pitchFamily="34" charset="-128"/>
              </a:rPr>
              <a:t>　　手足の先から中心部分に</a:t>
            </a:r>
            <a:endParaRPr kumimoji="1" lang="en-US" altLang="ja-JP" sz="2800" b="1" dirty="0">
              <a:solidFill>
                <a:srgbClr val="FF2F92"/>
              </a:solidFill>
              <a:latin typeface="Meiryo UI" panose="020B0604030504040204" pitchFamily="34" charset="-128"/>
              <a:ea typeface="Meiryo UI" panose="020B0604030504040204" pitchFamily="34" charset="-128"/>
            </a:endParaRPr>
          </a:p>
          <a:p>
            <a:r>
              <a:rPr kumimoji="1" lang="ja-JP" altLang="en-US" sz="2800" b="1">
                <a:solidFill>
                  <a:srgbClr val="FF2F92"/>
                </a:solidFill>
                <a:latin typeface="Meiryo UI" panose="020B0604030504040204" pitchFamily="34" charset="-128"/>
                <a:ea typeface="Meiryo UI" panose="020B0604030504040204" pitchFamily="34" charset="-128"/>
              </a:rPr>
              <a:t>　　向けてマッサージを行う</a:t>
            </a:r>
          </a:p>
        </p:txBody>
      </p:sp>
      <p:pic>
        <p:nvPicPr>
          <p:cNvPr id="7" name="Picture 2" descr="脇の下、首、足の付け根">
            <a:extLst>
              <a:ext uri="{FF2B5EF4-FFF2-40B4-BE49-F238E27FC236}">
                <a16:creationId xmlns:a16="http://schemas.microsoft.com/office/drawing/2014/main" id="{177EAE4C-9AD5-98E2-B00C-7784000122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0" r="60488"/>
          <a:stretch/>
        </p:blipFill>
        <p:spPr bwMode="auto">
          <a:xfrm>
            <a:off x="7120252" y="897725"/>
            <a:ext cx="1907488" cy="450720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7BC6A01D-39F5-BD7A-17DA-FF3A5073E26F}"/>
              </a:ext>
            </a:extLst>
          </p:cNvPr>
          <p:cNvSpPr txBox="1"/>
          <p:nvPr/>
        </p:nvSpPr>
        <p:spPr>
          <a:xfrm>
            <a:off x="7141689" y="5372897"/>
            <a:ext cx="1864613" cy="523220"/>
          </a:xfrm>
          <a:prstGeom prst="rect">
            <a:avLst/>
          </a:prstGeom>
          <a:solidFill>
            <a:schemeClr val="bg1"/>
          </a:solidFill>
          <a:ln w="76200">
            <a:solidFill>
              <a:schemeClr val="tx2">
                <a:lumMod val="60000"/>
                <a:lumOff val="40000"/>
              </a:schemeClr>
            </a:solidFill>
          </a:ln>
        </p:spPr>
        <p:txBody>
          <a:bodyPr wrap="none" rtlCol="0">
            <a:spAutoFit/>
          </a:bodyPr>
          <a:lstStyle/>
          <a:p>
            <a:r>
              <a:rPr kumimoji="1" lang="ja-JP" altLang="en-US" sz="2800" b="1">
                <a:solidFill>
                  <a:schemeClr val="accent5">
                    <a:lumMod val="75000"/>
                  </a:schemeClr>
                </a:solidFill>
                <a:latin typeface="Meiryo UI" panose="020B0604030504040204" pitchFamily="34" charset="-128"/>
                <a:ea typeface="Meiryo UI" panose="020B0604030504040204" pitchFamily="34" charset="-128"/>
              </a:rPr>
              <a:t>冷やす場所</a:t>
            </a:r>
          </a:p>
        </p:txBody>
      </p:sp>
      <p:grpSp>
        <p:nvGrpSpPr>
          <p:cNvPr id="9" name="グループ化 8">
            <a:extLst>
              <a:ext uri="{FF2B5EF4-FFF2-40B4-BE49-F238E27FC236}">
                <a16:creationId xmlns:a16="http://schemas.microsoft.com/office/drawing/2014/main" id="{1AE9C2B5-F845-68A0-6463-7484D1237EA5}"/>
              </a:ext>
            </a:extLst>
          </p:cNvPr>
          <p:cNvGrpSpPr/>
          <p:nvPr/>
        </p:nvGrpSpPr>
        <p:grpSpPr>
          <a:xfrm>
            <a:off x="5406150" y="1945179"/>
            <a:ext cx="2330207" cy="1060727"/>
            <a:chOff x="8633016" y="2053611"/>
            <a:chExt cx="1843194" cy="845620"/>
          </a:xfrm>
        </p:grpSpPr>
        <p:sp>
          <p:nvSpPr>
            <p:cNvPr id="10" name="四角形吹き出し 9">
              <a:extLst>
                <a:ext uri="{FF2B5EF4-FFF2-40B4-BE49-F238E27FC236}">
                  <a16:creationId xmlns:a16="http://schemas.microsoft.com/office/drawing/2014/main" id="{18419A9E-4609-71FD-A14D-13EED995B17C}"/>
                </a:ext>
              </a:extLst>
            </p:cNvPr>
            <p:cNvSpPr/>
            <p:nvPr/>
          </p:nvSpPr>
          <p:spPr>
            <a:xfrm>
              <a:off x="8633016" y="2053611"/>
              <a:ext cx="1487003" cy="733959"/>
            </a:xfrm>
            <a:prstGeom prst="wedgeRectCallout">
              <a:avLst>
                <a:gd name="adj1" fmla="val 39910"/>
                <a:gd name="adj2" fmla="val 65539"/>
              </a:avLst>
            </a:prstGeom>
            <a:solidFill>
              <a:schemeClr val="bg1"/>
            </a:solid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1" name="正方形/長方形 10">
              <a:extLst>
                <a:ext uri="{FF2B5EF4-FFF2-40B4-BE49-F238E27FC236}">
                  <a16:creationId xmlns:a16="http://schemas.microsoft.com/office/drawing/2014/main" id="{B90988CC-3C3B-EC08-0EF9-8EC54FA22E96}"/>
                </a:ext>
              </a:extLst>
            </p:cNvPr>
            <p:cNvSpPr/>
            <p:nvPr/>
          </p:nvSpPr>
          <p:spPr>
            <a:xfrm>
              <a:off x="8675717" y="2068234"/>
              <a:ext cx="1800493" cy="830997"/>
            </a:xfrm>
            <a:prstGeom prst="rect">
              <a:avLst/>
            </a:prstGeom>
            <a:noFill/>
          </p:spPr>
          <p:txBody>
            <a:bodyPr wrap="none">
              <a:spAutoFit/>
            </a:bodyPr>
            <a:lstStyle/>
            <a:p>
              <a:r>
                <a:rPr lang="ja-JP" altLang="en-US" sz="2400" b="1">
                  <a:solidFill>
                    <a:srgbClr val="FF0000"/>
                  </a:solidFill>
                  <a:latin typeface="Meiryo UI" panose="020B0604030504040204" pitchFamily="34" charset="-128"/>
                  <a:ea typeface="Meiryo UI" panose="020B0604030504040204" pitchFamily="34" charset="-128"/>
                </a:rPr>
                <a:t>脇の下</a:t>
              </a:r>
              <a:r>
                <a:rPr lang="ja-JP" altLang="en-US" sz="2400">
                  <a:solidFill>
                    <a:srgbClr val="000000"/>
                  </a:solidFill>
                  <a:latin typeface="Meiryo UI" panose="020B0604030504040204" pitchFamily="34" charset="-128"/>
                  <a:ea typeface="Meiryo UI" panose="020B0604030504040204" pitchFamily="34" charset="-128"/>
                </a:rPr>
                <a:t>、</a:t>
              </a:r>
              <a:r>
                <a:rPr lang="ja-JP" altLang="en-US" sz="2400" b="1">
                  <a:solidFill>
                    <a:srgbClr val="FF2F92"/>
                  </a:solidFill>
                  <a:latin typeface="Meiryo UI" panose="020B0604030504040204" pitchFamily="34" charset="-128"/>
                  <a:ea typeface="Meiryo UI" panose="020B0604030504040204" pitchFamily="34" charset="-128"/>
                </a:rPr>
                <a:t>首</a:t>
              </a:r>
              <a:r>
                <a:rPr lang="ja-JP" altLang="en-US" sz="2400">
                  <a:solidFill>
                    <a:srgbClr val="000000"/>
                  </a:solidFill>
                  <a:latin typeface="Meiryo UI" panose="020B0604030504040204" pitchFamily="34" charset="-128"/>
                  <a:ea typeface="Meiryo UI" panose="020B0604030504040204" pitchFamily="34" charset="-128"/>
                </a:rPr>
                <a:t>、</a:t>
              </a:r>
              <a:endParaRPr lang="en-US" altLang="ja-JP" sz="2400" dirty="0">
                <a:solidFill>
                  <a:srgbClr val="000000"/>
                </a:solidFill>
                <a:latin typeface="Meiryo UI" panose="020B0604030504040204" pitchFamily="34" charset="-128"/>
                <a:ea typeface="Meiryo UI" panose="020B0604030504040204" pitchFamily="34" charset="-128"/>
              </a:endParaRPr>
            </a:p>
            <a:p>
              <a:r>
                <a:rPr lang="ja-JP" altLang="en-US" sz="2400" b="1">
                  <a:solidFill>
                    <a:srgbClr val="C00000"/>
                  </a:solidFill>
                  <a:latin typeface="Meiryo UI" panose="020B0604030504040204" pitchFamily="34" charset="-128"/>
                  <a:ea typeface="Meiryo UI" panose="020B0604030504040204" pitchFamily="34" charset="-128"/>
                </a:rPr>
                <a:t>脚の付け根</a:t>
              </a:r>
              <a:endParaRPr lang="en-US" altLang="ja-JP" sz="1600" b="1" dirty="0">
                <a:solidFill>
                  <a:srgbClr val="C00000"/>
                </a:solidFill>
                <a:latin typeface="Meiryo UI" panose="020B0604030504040204" pitchFamily="34" charset="-128"/>
                <a:ea typeface="Meiryo UI" panose="020B0604030504040204" pitchFamily="34" charset="-128"/>
              </a:endParaRPr>
            </a:p>
          </p:txBody>
        </p:sp>
      </p:grpSp>
      <p:sp>
        <p:nvSpPr>
          <p:cNvPr id="13" name="四角形吹き出し 12">
            <a:extLst>
              <a:ext uri="{FF2B5EF4-FFF2-40B4-BE49-F238E27FC236}">
                <a16:creationId xmlns:a16="http://schemas.microsoft.com/office/drawing/2014/main" id="{6E894BDA-F7A1-E80A-7192-39F9D70309E7}"/>
              </a:ext>
            </a:extLst>
          </p:cNvPr>
          <p:cNvSpPr/>
          <p:nvPr/>
        </p:nvSpPr>
        <p:spPr>
          <a:xfrm>
            <a:off x="4967298" y="3914415"/>
            <a:ext cx="2276223" cy="1156771"/>
          </a:xfrm>
          <a:prstGeom prst="wedgeRectCallout">
            <a:avLst>
              <a:gd name="adj1" fmla="val 46047"/>
              <a:gd name="adj2" fmla="val -8130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52ABBFC-6EE9-DC8D-2A84-6FACE84081DC}"/>
              </a:ext>
            </a:extLst>
          </p:cNvPr>
          <p:cNvSpPr txBox="1"/>
          <p:nvPr/>
        </p:nvSpPr>
        <p:spPr>
          <a:xfrm>
            <a:off x="5117781" y="3891493"/>
            <a:ext cx="2002471" cy="1200329"/>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ペットボトルに</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ハンカチを</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巻いて握らせる</a:t>
            </a:r>
          </a:p>
        </p:txBody>
      </p:sp>
      <p:sp>
        <p:nvSpPr>
          <p:cNvPr id="3" name="テキスト ボックス 2">
            <a:extLst>
              <a:ext uri="{FF2B5EF4-FFF2-40B4-BE49-F238E27FC236}">
                <a16:creationId xmlns:a16="http://schemas.microsoft.com/office/drawing/2014/main" id="{7622C699-1F83-518C-F2AD-A17D582F2A03}"/>
              </a:ext>
            </a:extLst>
          </p:cNvPr>
          <p:cNvSpPr txBox="1"/>
          <p:nvPr/>
        </p:nvSpPr>
        <p:spPr>
          <a:xfrm>
            <a:off x="633654" y="5968246"/>
            <a:ext cx="7866256" cy="830997"/>
          </a:xfrm>
          <a:prstGeom prst="rect">
            <a:avLst/>
          </a:prstGeom>
          <a:solidFill>
            <a:srgbClr val="F6F471"/>
          </a:solidFill>
        </p:spPr>
        <p:txBody>
          <a:bodyPr wrap="none" rtlCol="0">
            <a:spAutoFit/>
          </a:bodyPr>
          <a:lstStyle/>
          <a:p>
            <a:r>
              <a:rPr kumimoji="1" lang="ja-JP" altLang="en-US" sz="2400" b="1">
                <a:latin typeface="Meiryo UI" panose="020B0604030504040204" pitchFamily="34" charset="-128"/>
                <a:ea typeface="Meiryo UI" panose="020B0604030504040204" pitchFamily="34" charset="-128"/>
              </a:rPr>
              <a:t>氷の温度が低すぎると、凍傷の恐れもあります。</a:t>
            </a:r>
            <a:endParaRPr kumimoji="1" lang="en-US" altLang="ja-JP" sz="2400" b="1" dirty="0">
              <a:latin typeface="Meiryo UI" panose="020B0604030504040204" pitchFamily="34" charset="-128"/>
              <a:ea typeface="Meiryo UI" panose="020B0604030504040204" pitchFamily="34" charset="-128"/>
            </a:endParaRPr>
          </a:p>
          <a:p>
            <a:r>
              <a:rPr kumimoji="1" lang="ja-JP" altLang="en-US" sz="2400" b="1">
                <a:latin typeface="Meiryo UI" panose="020B0604030504040204" pitchFamily="34" charset="-128"/>
                <a:ea typeface="Meiryo UI" panose="020B0604030504040204" pitchFamily="34" charset="-128"/>
              </a:rPr>
              <a:t>氷のうやアイスパックで肌に密着させ効率的に冷やしましょう！</a:t>
            </a:r>
          </a:p>
        </p:txBody>
      </p:sp>
    </p:spTree>
    <p:extLst>
      <p:ext uri="{BB962C8B-B14F-4D97-AF65-F5344CB8AC3E}">
        <p14:creationId xmlns:p14="http://schemas.microsoft.com/office/powerpoint/2010/main" val="1854710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 name="角丸四角形吹き出し 2">
            <a:extLst>
              <a:ext uri="{FF2B5EF4-FFF2-40B4-BE49-F238E27FC236}">
                <a16:creationId xmlns:a16="http://schemas.microsoft.com/office/drawing/2014/main" id="{EA141DE4-CC26-DA32-353C-BA6D9AEC6FD6}"/>
              </a:ext>
            </a:extLst>
          </p:cNvPr>
          <p:cNvSpPr/>
          <p:nvPr/>
        </p:nvSpPr>
        <p:spPr>
          <a:xfrm>
            <a:off x="3443243" y="4788584"/>
            <a:ext cx="3100528" cy="646770"/>
          </a:xfrm>
          <a:prstGeom prst="wedgeRoundRectCallout">
            <a:avLst>
              <a:gd name="adj1" fmla="val -73600"/>
              <a:gd name="adj2" fmla="val -21578"/>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71801B7-A14F-6F54-E6EF-5359283CA1B2}"/>
              </a:ext>
            </a:extLst>
          </p:cNvPr>
          <p:cNvSpPr txBox="1"/>
          <p:nvPr/>
        </p:nvSpPr>
        <p:spPr>
          <a:xfrm>
            <a:off x="1098050" y="66960"/>
            <a:ext cx="7374135" cy="646331"/>
          </a:xfrm>
          <a:prstGeom prst="rect">
            <a:avLst/>
          </a:prstGeom>
          <a:solidFill>
            <a:schemeClr val="bg1"/>
          </a:solidFill>
        </p:spPr>
        <p:txBody>
          <a:bodyPr wrap="none" rtlCol="0">
            <a:spAutoFit/>
          </a:bodyPr>
          <a:lstStyle/>
          <a:p>
            <a:r>
              <a:rPr kumimoji="1" lang="ja-JP" altLang="en-US" sz="3600" b="1">
                <a:solidFill>
                  <a:srgbClr val="002060"/>
                </a:solidFill>
                <a:latin typeface="Meiryo UI" panose="020B0604030504040204" pitchFamily="34" charset="-128"/>
                <a:ea typeface="Meiryo UI" panose="020B0604030504040204" pitchFamily="34" charset="-128"/>
              </a:rPr>
              <a:t>熱中症発症のサインを見逃さないで！</a:t>
            </a:r>
          </a:p>
        </p:txBody>
      </p:sp>
      <p:sp>
        <p:nvSpPr>
          <p:cNvPr id="5" name="テキスト ボックス 4">
            <a:extLst>
              <a:ext uri="{FF2B5EF4-FFF2-40B4-BE49-F238E27FC236}">
                <a16:creationId xmlns:a16="http://schemas.microsoft.com/office/drawing/2014/main" id="{219151D7-9174-F308-D137-03063842378A}"/>
              </a:ext>
            </a:extLst>
          </p:cNvPr>
          <p:cNvSpPr txBox="1"/>
          <p:nvPr/>
        </p:nvSpPr>
        <p:spPr>
          <a:xfrm>
            <a:off x="429658" y="1548651"/>
            <a:ext cx="7369325" cy="5139869"/>
          </a:xfrm>
          <a:prstGeom prst="rect">
            <a:avLst/>
          </a:prstGeom>
          <a:noFill/>
        </p:spPr>
        <p:txBody>
          <a:bodyPr wrap="none" rtlCol="0">
            <a:spAutoFit/>
          </a:bodyPr>
          <a:lstStyle/>
          <a:p>
            <a:pPr marL="285750" indent="-285750">
              <a:buFont typeface="Wingdings" pitchFamily="2" charset="2"/>
              <a:buChar char="u"/>
            </a:pPr>
            <a:r>
              <a:rPr kumimoji="1" lang="ja-JP" altLang="en-US" sz="2400">
                <a:latin typeface="Meiryo UI" panose="020B0604030504040204" pitchFamily="34" charset="-128"/>
                <a:ea typeface="Meiryo UI" panose="020B0604030504040204" pitchFamily="34" charset="-128"/>
              </a:rPr>
              <a:t>体温が高い</a:t>
            </a:r>
            <a:r>
              <a:rPr kumimoji="1" lang="ja-JP" altLang="en-US" sz="2400" b="1">
                <a:solidFill>
                  <a:srgbClr val="FF40FF"/>
                </a:solidFill>
                <a:latin typeface="Meiryo UI" panose="020B0604030504040204" pitchFamily="34" charset="-128"/>
                <a:ea typeface="Meiryo UI" panose="020B0604030504040204" pitchFamily="34" charset="-128"/>
              </a:rPr>
              <a:t>（</a:t>
            </a:r>
            <a:r>
              <a:rPr kumimoji="1" lang="en-US" altLang="ja-JP" sz="2400" b="1" dirty="0">
                <a:solidFill>
                  <a:srgbClr val="FF40FF"/>
                </a:solidFill>
                <a:latin typeface="Meiryo UI" panose="020B0604030504040204" pitchFamily="34" charset="-128"/>
                <a:ea typeface="Meiryo UI" panose="020B0604030504040204" pitchFamily="34" charset="-128"/>
              </a:rPr>
              <a:t>38.0</a:t>
            </a:r>
            <a:r>
              <a:rPr kumimoji="1" lang="ja-JP" altLang="en-US" sz="2400" b="1">
                <a:solidFill>
                  <a:srgbClr val="FF40FF"/>
                </a:solidFill>
                <a:latin typeface="Meiryo UI" panose="020B0604030504040204" pitchFamily="34" charset="-128"/>
                <a:ea typeface="Meiryo UI" panose="020B0604030504040204" pitchFamily="34" charset="-128"/>
              </a:rPr>
              <a:t>℃以上）</a:t>
            </a:r>
            <a:r>
              <a:rPr kumimoji="1" lang="ja-JP" altLang="en-US" sz="2400">
                <a:latin typeface="Meiryo UI" panose="020B0604030504040204" pitchFamily="34" charset="-128"/>
                <a:ea typeface="Meiryo UI" panose="020B0604030504040204" pitchFamily="34" charset="-128"/>
              </a:rPr>
              <a:t>、大量に汗をかく</a:t>
            </a:r>
            <a:endParaRPr kumimoji="1" lang="en-US" altLang="ja-JP" sz="2400" dirty="0">
              <a:latin typeface="Meiryo UI" panose="020B0604030504040204" pitchFamily="34" charset="-128"/>
              <a:ea typeface="Meiryo UI" panose="020B0604030504040204" pitchFamily="34" charset="-128"/>
            </a:endParaRPr>
          </a:p>
          <a:p>
            <a:pPr marL="285750" indent="-285750">
              <a:buFont typeface="Wingdings" pitchFamily="2" charset="2"/>
              <a:buChar char="u"/>
            </a:pPr>
            <a:r>
              <a:rPr kumimoji="1" lang="ja-JP" altLang="en-US" sz="2400">
                <a:latin typeface="Meiryo UI" panose="020B0604030504040204" pitchFamily="34" charset="-128"/>
                <a:ea typeface="Meiryo UI" panose="020B0604030504040204" pitchFamily="34" charset="-128"/>
              </a:rPr>
              <a:t>顔色が</a:t>
            </a:r>
            <a:r>
              <a:rPr kumimoji="1" lang="ja-JP" altLang="en-US" sz="2400" b="1">
                <a:solidFill>
                  <a:srgbClr val="FF0000"/>
                </a:solidFill>
                <a:latin typeface="Meiryo UI" panose="020B0604030504040204" pitchFamily="34" charset="-128"/>
                <a:ea typeface="Meiryo UI" panose="020B0604030504040204" pitchFamily="34" charset="-128"/>
              </a:rPr>
              <a:t>赤い</a:t>
            </a:r>
            <a:r>
              <a:rPr kumimoji="1" lang="ja-JP" altLang="en-US" sz="2400">
                <a:latin typeface="Meiryo UI" panose="020B0604030504040204" pitchFamily="34" charset="-128"/>
                <a:ea typeface="Meiryo UI" panose="020B0604030504040204" pitchFamily="34" charset="-128"/>
              </a:rPr>
              <a:t>、肌に触ると熱い</a:t>
            </a:r>
            <a:endParaRPr kumimoji="1" lang="en-US" altLang="ja-JP" sz="2400" dirty="0">
              <a:latin typeface="Meiryo UI" panose="020B0604030504040204" pitchFamily="34" charset="-128"/>
              <a:ea typeface="Meiryo UI" panose="020B0604030504040204" pitchFamily="34" charset="-128"/>
            </a:endParaRPr>
          </a:p>
          <a:p>
            <a:pPr marL="285750" indent="-285750">
              <a:buFont typeface="Wingdings" pitchFamily="2" charset="2"/>
              <a:buChar char="u"/>
            </a:pPr>
            <a:r>
              <a:rPr kumimoji="1" lang="ja-JP" altLang="en-US" sz="2400">
                <a:latin typeface="Meiryo UI" panose="020B0604030504040204" pitchFamily="34" charset="-128"/>
                <a:ea typeface="Meiryo UI" panose="020B0604030504040204" pitchFamily="34" charset="-128"/>
              </a:rPr>
              <a:t>顔色が</a:t>
            </a:r>
            <a:r>
              <a:rPr kumimoji="1" lang="ja-JP" altLang="en-US" sz="2400" b="1">
                <a:solidFill>
                  <a:srgbClr val="0432FF"/>
                </a:solidFill>
                <a:latin typeface="Meiryo UI" panose="020B0604030504040204" pitchFamily="34" charset="-128"/>
                <a:ea typeface="Meiryo UI" panose="020B0604030504040204" pitchFamily="34" charset="-128"/>
              </a:rPr>
              <a:t>蒼い</a:t>
            </a:r>
            <a:r>
              <a:rPr kumimoji="1" lang="ja-JP" altLang="en-US" sz="2400">
                <a:latin typeface="Meiryo UI" panose="020B0604030504040204" pitchFamily="34" charset="-128"/>
                <a:ea typeface="Meiryo UI" panose="020B0604030504040204" pitchFamily="34" charset="-128"/>
              </a:rPr>
              <a:t>、乾いている、汗をかかない→</a:t>
            </a:r>
            <a:r>
              <a:rPr kumimoji="1" lang="ja-JP" altLang="en-US" sz="2400" b="1" u="sng">
                <a:solidFill>
                  <a:srgbClr val="941651"/>
                </a:solidFill>
                <a:latin typeface="Meiryo UI" panose="020B0604030504040204" pitchFamily="34" charset="-128"/>
                <a:ea typeface="Meiryo UI" panose="020B0604030504040204" pitchFamily="34" charset="-128"/>
              </a:rPr>
              <a:t>重症！！</a:t>
            </a:r>
            <a:endParaRPr kumimoji="1" lang="en-US" altLang="ja-JP" sz="2400" b="1" u="sng" dirty="0">
              <a:solidFill>
                <a:srgbClr val="941651"/>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kumimoji="1" lang="ja-JP" altLang="en-US" sz="2800" b="1">
                <a:solidFill>
                  <a:srgbClr val="7030A0"/>
                </a:solidFill>
                <a:latin typeface="Meiryo UI" panose="020B0604030504040204" pitchFamily="34" charset="-128"/>
                <a:ea typeface="Meiryo UI" panose="020B0604030504040204" pitchFamily="34" charset="-128"/>
              </a:rPr>
              <a:t>自分で水を飲めない</a:t>
            </a:r>
            <a:endParaRPr kumimoji="1" lang="en-US" altLang="ja-JP" sz="2800" b="1" dirty="0">
              <a:solidFill>
                <a:srgbClr val="7030A0"/>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a:t>
            </a:r>
            <a:r>
              <a:rPr kumimoji="1" lang="ja-JP" altLang="en-US" sz="2400" b="1" u="sng">
                <a:solidFill>
                  <a:schemeClr val="accent6">
                    <a:lumMod val="75000"/>
                  </a:schemeClr>
                </a:solidFill>
                <a:latin typeface="Meiryo UI" panose="020B0604030504040204" pitchFamily="34" charset="-128"/>
                <a:ea typeface="Meiryo UI" panose="020B0604030504040204" pitchFamily="34" charset="-128"/>
              </a:rPr>
              <a:t>→ペットボトルを自分で開けて水分が摂取できるか</a:t>
            </a:r>
            <a:endParaRPr kumimoji="1" lang="en-US" altLang="ja-JP" sz="2400" b="1" u="sng" dirty="0">
              <a:solidFill>
                <a:schemeClr val="accent6">
                  <a:lumMod val="75000"/>
                </a:schemeClr>
              </a:solidFill>
              <a:latin typeface="Meiryo UI" panose="020B0604030504040204" pitchFamily="34" charset="-128"/>
              <a:ea typeface="Meiryo UI" panose="020B0604030504040204" pitchFamily="34" charset="-128"/>
            </a:endParaRPr>
          </a:p>
          <a:p>
            <a:r>
              <a:rPr kumimoji="1" lang="ja-JP" altLang="en-US" sz="2400" b="1">
                <a:solidFill>
                  <a:schemeClr val="accent6">
                    <a:lumMod val="75000"/>
                  </a:schemeClr>
                </a:solidFill>
                <a:latin typeface="Meiryo UI" panose="020B0604030504040204" pitchFamily="34" charset="-128"/>
                <a:ea typeface="Meiryo UI" panose="020B0604030504040204" pitchFamily="34" charset="-128"/>
              </a:rPr>
              <a:t>　</a:t>
            </a:r>
            <a:r>
              <a:rPr kumimoji="1" lang="ja-JP" altLang="en-US" sz="2400" b="1" u="sng">
                <a:solidFill>
                  <a:schemeClr val="accent6">
                    <a:lumMod val="75000"/>
                  </a:schemeClr>
                </a:solidFill>
                <a:latin typeface="Meiryo UI" panose="020B0604030504040204" pitchFamily="34" charset="-128"/>
                <a:ea typeface="Meiryo UI" panose="020B0604030504040204" pitchFamily="34" charset="-128"/>
              </a:rPr>
              <a:t>（できない場合は</a:t>
            </a:r>
            <a:r>
              <a:rPr kumimoji="1" lang="en-US" altLang="ja-JP" sz="2400" b="1" u="sng" dirty="0">
                <a:solidFill>
                  <a:schemeClr val="accent6">
                    <a:lumMod val="75000"/>
                  </a:schemeClr>
                </a:solidFill>
                <a:latin typeface="Meiryo UI" panose="020B0604030504040204" pitchFamily="34" charset="-128"/>
                <a:ea typeface="Meiryo UI" panose="020B0604030504040204" pitchFamily="34" charset="-128"/>
              </a:rPr>
              <a:t>II</a:t>
            </a:r>
            <a:r>
              <a:rPr kumimoji="1" lang="ja-JP" altLang="en-US" sz="2400" b="1" u="sng">
                <a:solidFill>
                  <a:schemeClr val="accent6">
                    <a:lumMod val="75000"/>
                  </a:schemeClr>
                </a:solidFill>
                <a:latin typeface="Meiryo UI" panose="020B0604030504040204" pitchFamily="34" charset="-128"/>
                <a:ea typeface="Meiryo UI" panose="020B0604030504040204" pitchFamily="34" charset="-128"/>
              </a:rPr>
              <a:t>度以上の可能性！！）</a:t>
            </a:r>
            <a:endParaRPr kumimoji="1" lang="en-US" altLang="ja-JP" sz="2400" b="1" u="sng" dirty="0">
              <a:solidFill>
                <a:schemeClr val="accent6">
                  <a:lumMod val="75000"/>
                </a:schemeClr>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kumimoji="1" lang="ja-JP" altLang="en-US" sz="2400">
                <a:latin typeface="Meiryo UI" panose="020B0604030504040204" pitchFamily="34" charset="-128"/>
                <a:ea typeface="Meiryo UI" panose="020B0604030504040204" pitchFamily="34" charset="-128"/>
              </a:rPr>
              <a:t>めまい、頭痛、胸焼け、</a:t>
            </a:r>
            <a:r>
              <a:rPr kumimoji="1" lang="ja-JP" altLang="en-US" sz="2800" b="1" u="sng">
                <a:solidFill>
                  <a:srgbClr val="FF0000"/>
                </a:solidFill>
                <a:latin typeface="Meiryo UI" panose="020B0604030504040204" pitchFamily="34" charset="-128"/>
                <a:ea typeface="Meiryo UI" panose="020B0604030504040204" pitchFamily="34" charset="-128"/>
              </a:rPr>
              <a:t>吐き気</a:t>
            </a:r>
            <a:r>
              <a:rPr kumimoji="1" lang="ja-JP" altLang="en-US" sz="2400">
                <a:latin typeface="Meiryo UI" panose="020B0604030504040204" pitchFamily="34" charset="-128"/>
                <a:ea typeface="Meiryo UI" panose="020B0604030504040204" pitchFamily="34" charset="-128"/>
              </a:rPr>
              <a:t>がする、</a:t>
            </a:r>
            <a:r>
              <a:rPr kumimoji="1" lang="ja-JP" altLang="en-US" sz="2800" b="1" u="sng">
                <a:solidFill>
                  <a:srgbClr val="FF2F92"/>
                </a:solidFill>
                <a:latin typeface="Meiryo UI" panose="020B0604030504040204" pitchFamily="34" charset="-128"/>
                <a:ea typeface="Meiryo UI" panose="020B0604030504040204" pitchFamily="34" charset="-128"/>
              </a:rPr>
              <a:t>力が入りにくい</a:t>
            </a:r>
            <a:endParaRPr kumimoji="1" lang="en-US" altLang="ja-JP" sz="2400" b="1" u="sng" dirty="0">
              <a:solidFill>
                <a:srgbClr val="FF2F92"/>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kumimoji="1" lang="ja-JP" altLang="en-US" sz="2800" b="1" u="sng">
                <a:solidFill>
                  <a:schemeClr val="accent3">
                    <a:lumMod val="50000"/>
                  </a:schemeClr>
                </a:solidFill>
                <a:latin typeface="Meiryo UI" panose="020B0604030504040204" pitchFamily="34" charset="-128"/>
                <a:ea typeface="Meiryo UI" panose="020B0604030504040204" pitchFamily="34" charset="-128"/>
              </a:rPr>
              <a:t>痛い</a:t>
            </a:r>
            <a:r>
              <a:rPr kumimoji="1" lang="ja-JP" altLang="en-US" sz="2400">
                <a:latin typeface="Meiryo UI" panose="020B0604030504040204" pitchFamily="34" charset="-128"/>
                <a:ea typeface="Meiryo UI" panose="020B0604030504040204" pitchFamily="34" charset="-128"/>
              </a:rPr>
              <a:t>（→筋肉けいれん）、まっすぐ歩けない、</a:t>
            </a:r>
            <a:r>
              <a:rPr kumimoji="1" lang="ja-JP" altLang="en-US" sz="2800" b="1" u="sng">
                <a:solidFill>
                  <a:schemeClr val="accent5">
                    <a:lumMod val="75000"/>
                  </a:schemeClr>
                </a:solidFill>
                <a:latin typeface="Meiryo UI" panose="020B0604030504040204" pitchFamily="34" charset="-128"/>
                <a:ea typeface="Meiryo UI" panose="020B0604030504040204" pitchFamily="34" charset="-128"/>
              </a:rPr>
              <a:t>立てない</a:t>
            </a:r>
            <a:endParaRPr kumimoji="1" lang="en-US" altLang="ja-JP" sz="2400" b="1" u="sng" dirty="0">
              <a:solidFill>
                <a:schemeClr val="accent5">
                  <a:lumMod val="75000"/>
                </a:schemeClr>
              </a:solidFill>
              <a:latin typeface="Meiryo UI" panose="020B0604030504040204" pitchFamily="34" charset="-128"/>
              <a:ea typeface="Meiryo UI" panose="020B0604030504040204" pitchFamily="34" charset="-128"/>
            </a:endParaRPr>
          </a:p>
          <a:p>
            <a:pPr marL="285750" indent="-285750">
              <a:buFont typeface="Wingdings" pitchFamily="2" charset="2"/>
              <a:buChar char="u"/>
            </a:pPr>
            <a:r>
              <a:rPr kumimoji="1" lang="ja-JP" altLang="en-US" sz="2800" b="1">
                <a:solidFill>
                  <a:srgbClr val="C00000"/>
                </a:solidFill>
                <a:latin typeface="Meiryo UI" panose="020B0604030504040204" pitchFamily="34" charset="-128"/>
                <a:ea typeface="Meiryo UI" panose="020B0604030504040204" pitchFamily="34" charset="-128"/>
              </a:rPr>
              <a:t>意識の有無</a:t>
            </a:r>
            <a:endParaRPr kumimoji="1" lang="en-US" altLang="ja-JP" sz="2800" b="1" dirty="0">
              <a:solidFill>
                <a:srgbClr val="C00000"/>
              </a:solidFill>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意識もうろう</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ろれつが回らない、意味不明なことを口走っている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意識がはっきりしていても受け答えがよくない</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　　自分の名前、年齢の確認ができない</a:t>
            </a:r>
          </a:p>
        </p:txBody>
      </p:sp>
      <p:pic>
        <p:nvPicPr>
          <p:cNvPr id="6" name="Picture 4" descr="めまいを起こしている人のイラスト（女性）">
            <a:hlinkClick r:id="rId3"/>
            <a:extLst>
              <a:ext uri="{FF2B5EF4-FFF2-40B4-BE49-F238E27FC236}">
                <a16:creationId xmlns:a16="http://schemas.microsoft.com/office/drawing/2014/main" id="{CB7D80CA-4B89-F43C-4F99-3026F7CE1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8730" y="4598500"/>
            <a:ext cx="2469399" cy="2259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凍らせたペットボトル飲料のイラスト">
            <a:hlinkClick r:id="rId5"/>
            <a:extLst>
              <a:ext uri="{FF2B5EF4-FFF2-40B4-BE49-F238E27FC236}">
                <a16:creationId xmlns:a16="http://schemas.microsoft.com/office/drawing/2014/main" id="{1A78CEDC-DD4C-3C83-E4A3-14431B2947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9492" y="2268350"/>
            <a:ext cx="1690080" cy="1827114"/>
          </a:xfrm>
          <a:prstGeom prst="rect">
            <a:avLst/>
          </a:prstGeom>
          <a:noFill/>
          <a:extLst>
            <a:ext uri="{909E8E84-426E-40DD-AFC4-6F175D3DCCD1}">
              <a14:hiddenFill xmlns:a14="http://schemas.microsoft.com/office/drawing/2010/main">
                <a:solidFill>
                  <a:srgbClr val="FFFFFF"/>
                </a:solidFill>
              </a14:hiddenFill>
            </a:ext>
          </a:extLst>
        </p:spPr>
      </p:pic>
      <p:sp>
        <p:nvSpPr>
          <p:cNvPr id="8" name="円/楕円 7">
            <a:extLst>
              <a:ext uri="{FF2B5EF4-FFF2-40B4-BE49-F238E27FC236}">
                <a16:creationId xmlns:a16="http://schemas.microsoft.com/office/drawing/2014/main" id="{01AA6F57-DCA2-5666-C2F7-C64DF0FFD1EA}"/>
              </a:ext>
            </a:extLst>
          </p:cNvPr>
          <p:cNvSpPr/>
          <p:nvPr/>
        </p:nvSpPr>
        <p:spPr>
          <a:xfrm>
            <a:off x="429658" y="876382"/>
            <a:ext cx="4472848" cy="622048"/>
          </a:xfrm>
          <a:prstGeom prst="ellipse">
            <a:avLst/>
          </a:prstGeom>
          <a:gradFill>
            <a:gsLst>
              <a:gs pos="0">
                <a:schemeClr val="accent3">
                  <a:lumMod val="60000"/>
                  <a:lumOff val="40000"/>
                </a:schemeClr>
              </a:gs>
              <a:gs pos="97000">
                <a:schemeClr val="accent2">
                  <a:lumMod val="20000"/>
                  <a:lumOff val="8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5B11838-1C6A-1B0C-BB7A-93E9BB4C801E}"/>
              </a:ext>
            </a:extLst>
          </p:cNvPr>
          <p:cNvSpPr txBox="1"/>
          <p:nvPr/>
        </p:nvSpPr>
        <p:spPr>
          <a:xfrm>
            <a:off x="1044887" y="948629"/>
            <a:ext cx="3527113" cy="461665"/>
          </a:xfrm>
          <a:prstGeom prst="rect">
            <a:avLst/>
          </a:prstGeom>
          <a:noFill/>
        </p:spPr>
        <p:txBody>
          <a:bodyPr wrap="square" rtlCol="0">
            <a:spAutoFit/>
          </a:bodyPr>
          <a:lstStyle/>
          <a:p>
            <a:r>
              <a:rPr kumimoji="1" lang="ja-JP" altLang="en-US" sz="2400">
                <a:latin typeface="Meiryo UI" panose="020B0604030504040204" pitchFamily="34" charset="-128"/>
                <a:ea typeface="Meiryo UI" panose="020B0604030504040204" pitchFamily="34" charset="-128"/>
              </a:rPr>
              <a:t>熱中症を疑う症状の有無</a:t>
            </a:r>
          </a:p>
        </p:txBody>
      </p:sp>
      <p:sp>
        <p:nvSpPr>
          <p:cNvPr id="2" name="テキスト ボックス 1">
            <a:extLst>
              <a:ext uri="{FF2B5EF4-FFF2-40B4-BE49-F238E27FC236}">
                <a16:creationId xmlns:a16="http://schemas.microsoft.com/office/drawing/2014/main" id="{4C42F546-4CA8-9BCC-6877-5D9CE5B9F9F6}"/>
              </a:ext>
            </a:extLst>
          </p:cNvPr>
          <p:cNvSpPr txBox="1"/>
          <p:nvPr/>
        </p:nvSpPr>
        <p:spPr>
          <a:xfrm>
            <a:off x="3443243" y="4847684"/>
            <a:ext cx="3185487" cy="523220"/>
          </a:xfrm>
          <a:prstGeom prst="rect">
            <a:avLst/>
          </a:prstGeom>
          <a:noFill/>
        </p:spPr>
        <p:txBody>
          <a:bodyPr wrap="none" rtlCol="0">
            <a:spAutoFit/>
          </a:bodyPr>
          <a:lstStyle/>
          <a:p>
            <a:r>
              <a:rPr kumimoji="1" lang="ja-JP" altLang="en-US" sz="2800" b="1">
                <a:solidFill>
                  <a:schemeClr val="accent3">
                    <a:lumMod val="50000"/>
                  </a:schemeClr>
                </a:solidFill>
                <a:latin typeface="Meiryo UI" panose="020B0604030504040204" pitchFamily="34" charset="-128"/>
                <a:ea typeface="Meiryo UI" panose="020B0604030504040204" pitchFamily="34" charset="-128"/>
              </a:rPr>
              <a:t>大丈夫？と聞かない</a:t>
            </a:r>
          </a:p>
        </p:txBody>
      </p:sp>
    </p:spTree>
    <p:extLst>
      <p:ext uri="{BB962C8B-B14F-4D97-AF65-F5344CB8AC3E}">
        <p14:creationId xmlns:p14="http://schemas.microsoft.com/office/powerpoint/2010/main" val="3562142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851A635-DF67-2C0F-A49A-C312C43948E4}"/>
              </a:ext>
            </a:extLst>
          </p:cNvPr>
          <p:cNvSpPr txBox="1"/>
          <p:nvPr/>
        </p:nvSpPr>
        <p:spPr>
          <a:xfrm>
            <a:off x="1544568" y="79303"/>
            <a:ext cx="6054863" cy="646331"/>
          </a:xfrm>
          <a:prstGeom prst="rect">
            <a:avLst/>
          </a:prstGeom>
          <a:solidFill>
            <a:schemeClr val="bg1"/>
          </a:solidFill>
        </p:spPr>
        <p:txBody>
          <a:bodyPr wrap="none" rtlCol="0">
            <a:spAutoFit/>
          </a:bodyPr>
          <a:lstStyle/>
          <a:p>
            <a:r>
              <a:rPr kumimoji="1" lang="ja-JP" altLang="en-US" sz="3600" b="1">
                <a:solidFill>
                  <a:srgbClr val="002060"/>
                </a:solidFill>
                <a:latin typeface="Meiryo UI" panose="020B0604030504040204" pitchFamily="34" charset="-128"/>
                <a:ea typeface="Meiryo UI" panose="020B0604030504040204" pitchFamily="34" charset="-128"/>
              </a:rPr>
              <a:t>熱中症時の現場での応急処置</a:t>
            </a:r>
          </a:p>
        </p:txBody>
      </p:sp>
      <p:sp>
        <p:nvSpPr>
          <p:cNvPr id="5" name="円/楕円 4">
            <a:extLst>
              <a:ext uri="{FF2B5EF4-FFF2-40B4-BE49-F238E27FC236}">
                <a16:creationId xmlns:a16="http://schemas.microsoft.com/office/drawing/2014/main" id="{868225BC-36BC-8145-FA63-BE2F0950ED40}"/>
              </a:ext>
            </a:extLst>
          </p:cNvPr>
          <p:cNvSpPr/>
          <p:nvPr/>
        </p:nvSpPr>
        <p:spPr>
          <a:xfrm>
            <a:off x="429658" y="788246"/>
            <a:ext cx="2919470" cy="904438"/>
          </a:xfrm>
          <a:prstGeom prst="ellipse">
            <a:avLst/>
          </a:prstGeom>
          <a:gradFill>
            <a:gsLst>
              <a:gs pos="0">
                <a:schemeClr val="accent3">
                  <a:lumMod val="60000"/>
                  <a:lumOff val="40000"/>
                </a:schemeClr>
              </a:gs>
              <a:gs pos="97000">
                <a:schemeClr val="accent2">
                  <a:lumMod val="20000"/>
                  <a:lumOff val="8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4419FA7-2994-EA49-4826-4E5C5DF0ADC6}"/>
              </a:ext>
            </a:extLst>
          </p:cNvPr>
          <p:cNvSpPr txBox="1"/>
          <p:nvPr/>
        </p:nvSpPr>
        <p:spPr>
          <a:xfrm>
            <a:off x="1044887" y="828636"/>
            <a:ext cx="1845377" cy="830997"/>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熱中症を疑う</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症状の有無</a:t>
            </a:r>
          </a:p>
        </p:txBody>
      </p:sp>
      <p:sp>
        <p:nvSpPr>
          <p:cNvPr id="7" name="円/楕円 6">
            <a:extLst>
              <a:ext uri="{FF2B5EF4-FFF2-40B4-BE49-F238E27FC236}">
                <a16:creationId xmlns:a16="http://schemas.microsoft.com/office/drawing/2014/main" id="{E5250AE6-3716-9A41-D0C5-4EF8C25395FF}"/>
              </a:ext>
            </a:extLst>
          </p:cNvPr>
          <p:cNvSpPr/>
          <p:nvPr/>
        </p:nvSpPr>
        <p:spPr>
          <a:xfrm>
            <a:off x="429658" y="2317756"/>
            <a:ext cx="2919470" cy="656291"/>
          </a:xfrm>
          <a:prstGeom prst="ellipse">
            <a:avLst/>
          </a:prstGeom>
          <a:gradFill>
            <a:gsLst>
              <a:gs pos="0">
                <a:schemeClr val="accent1">
                  <a:lumMod val="40000"/>
                  <a:lumOff val="60000"/>
                </a:schemeClr>
              </a:gs>
              <a:gs pos="97000">
                <a:schemeClr val="accent2">
                  <a:lumMod val="20000"/>
                  <a:lumOff val="8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BFDC9C23-AAB9-99C0-4672-50BB09D1E16D}"/>
              </a:ext>
            </a:extLst>
          </p:cNvPr>
          <p:cNvSpPr txBox="1"/>
          <p:nvPr/>
        </p:nvSpPr>
        <p:spPr>
          <a:xfrm>
            <a:off x="1055671" y="2415068"/>
            <a:ext cx="1667444" cy="461665"/>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意識の確認</a:t>
            </a:r>
          </a:p>
        </p:txBody>
      </p:sp>
      <p:sp>
        <p:nvSpPr>
          <p:cNvPr id="9" name="円/楕円 8">
            <a:extLst>
              <a:ext uri="{FF2B5EF4-FFF2-40B4-BE49-F238E27FC236}">
                <a16:creationId xmlns:a16="http://schemas.microsoft.com/office/drawing/2014/main" id="{3398BBA2-4D54-763B-88E8-499AB7C67B1A}"/>
              </a:ext>
            </a:extLst>
          </p:cNvPr>
          <p:cNvSpPr/>
          <p:nvPr/>
        </p:nvSpPr>
        <p:spPr>
          <a:xfrm>
            <a:off x="429658" y="3845164"/>
            <a:ext cx="2919470" cy="656291"/>
          </a:xfrm>
          <a:prstGeom prst="ellipse">
            <a:avLst/>
          </a:prstGeom>
          <a:gradFill>
            <a:gsLst>
              <a:gs pos="0">
                <a:schemeClr val="accent5">
                  <a:lumMod val="20000"/>
                  <a:lumOff val="80000"/>
                </a:schemeClr>
              </a:gs>
              <a:gs pos="97000">
                <a:schemeClr val="accent1">
                  <a:lumMod val="20000"/>
                  <a:lumOff val="8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FC60947-E857-037B-3F94-15198B658E7F}"/>
              </a:ext>
            </a:extLst>
          </p:cNvPr>
          <p:cNvSpPr txBox="1"/>
          <p:nvPr/>
        </p:nvSpPr>
        <p:spPr>
          <a:xfrm>
            <a:off x="1055671" y="3942476"/>
            <a:ext cx="1667444" cy="461665"/>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水分の摂取</a:t>
            </a:r>
          </a:p>
        </p:txBody>
      </p:sp>
      <p:sp>
        <p:nvSpPr>
          <p:cNvPr id="11" name="テキスト ボックス 10">
            <a:extLst>
              <a:ext uri="{FF2B5EF4-FFF2-40B4-BE49-F238E27FC236}">
                <a16:creationId xmlns:a16="http://schemas.microsoft.com/office/drawing/2014/main" id="{3C681388-3095-6FCA-D1CC-9E3E4F566063}"/>
              </a:ext>
            </a:extLst>
          </p:cNvPr>
          <p:cNvSpPr txBox="1"/>
          <p:nvPr/>
        </p:nvSpPr>
        <p:spPr>
          <a:xfrm>
            <a:off x="739500" y="3053389"/>
            <a:ext cx="2744662" cy="707886"/>
          </a:xfrm>
          <a:prstGeom prst="rect">
            <a:avLst/>
          </a:prstGeom>
          <a:noFill/>
        </p:spPr>
        <p:txBody>
          <a:bodyPr wrap="none" rtlCol="0">
            <a:spAutoFit/>
          </a:bodyPr>
          <a:lstStyle/>
          <a:p>
            <a:pPr marL="457200" indent="-457200">
              <a:buFont typeface="+mj-ea"/>
              <a:buAutoNum type="circleNumDbPlain"/>
            </a:pPr>
            <a:r>
              <a:rPr kumimoji="1" lang="ja-JP" altLang="en-US" sz="2000">
                <a:latin typeface="Meiryo UI" panose="020B0604030504040204" pitchFamily="34" charset="-128"/>
                <a:ea typeface="Meiryo UI" panose="020B0604030504040204" pitchFamily="34" charset="-128"/>
              </a:rPr>
              <a:t>涼しい環境への避難</a:t>
            </a:r>
            <a:endParaRPr kumimoji="1" lang="en-US" altLang="ja-JP" sz="2000" dirty="0">
              <a:latin typeface="Meiryo UI" panose="020B0604030504040204" pitchFamily="34" charset="-128"/>
              <a:ea typeface="Meiryo UI" panose="020B0604030504040204" pitchFamily="34" charset="-128"/>
            </a:endParaRPr>
          </a:p>
          <a:p>
            <a:pPr marL="457200" indent="-457200">
              <a:buFont typeface="+mj-ea"/>
              <a:buAutoNum type="circleNumDbPlain"/>
            </a:pPr>
            <a:r>
              <a:rPr kumimoji="1" lang="ja-JP" altLang="en-US" sz="2000">
                <a:latin typeface="Meiryo UI" panose="020B0604030504040204" pitchFamily="34" charset="-128"/>
                <a:ea typeface="Meiryo UI" panose="020B0604030504040204" pitchFamily="34" charset="-128"/>
              </a:rPr>
              <a:t>脱衣と冷却</a:t>
            </a:r>
          </a:p>
        </p:txBody>
      </p:sp>
      <p:sp>
        <p:nvSpPr>
          <p:cNvPr id="12" name="下矢印 11">
            <a:extLst>
              <a:ext uri="{FF2B5EF4-FFF2-40B4-BE49-F238E27FC236}">
                <a16:creationId xmlns:a16="http://schemas.microsoft.com/office/drawing/2014/main" id="{E62E29EF-E47C-57E6-33A4-C3747F1B7AD2}"/>
              </a:ext>
            </a:extLst>
          </p:cNvPr>
          <p:cNvSpPr/>
          <p:nvPr/>
        </p:nvSpPr>
        <p:spPr>
          <a:xfrm>
            <a:off x="1624988" y="1773357"/>
            <a:ext cx="528810" cy="4820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a:extLst>
              <a:ext uri="{FF2B5EF4-FFF2-40B4-BE49-F238E27FC236}">
                <a16:creationId xmlns:a16="http://schemas.microsoft.com/office/drawing/2014/main" id="{09A0C91A-6314-04FE-7066-68BFBE1A8D0C}"/>
              </a:ext>
            </a:extLst>
          </p:cNvPr>
          <p:cNvSpPr/>
          <p:nvPr/>
        </p:nvSpPr>
        <p:spPr>
          <a:xfrm>
            <a:off x="1624988" y="4579390"/>
            <a:ext cx="528810" cy="4820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7B8A014-483E-19E9-59BB-5BE89CC27FC5}"/>
              </a:ext>
            </a:extLst>
          </p:cNvPr>
          <p:cNvSpPr/>
          <p:nvPr/>
        </p:nvSpPr>
        <p:spPr>
          <a:xfrm>
            <a:off x="1030865" y="5000236"/>
            <a:ext cx="2318263" cy="400110"/>
          </a:xfrm>
          <a:prstGeom prst="rect">
            <a:avLst/>
          </a:prstGeom>
        </p:spPr>
        <p:txBody>
          <a:bodyPr wrap="none">
            <a:spAutoFit/>
          </a:bodyPr>
          <a:lstStyle/>
          <a:p>
            <a:r>
              <a:rPr kumimoji="1" lang="ja-JP" altLang="en-US" sz="2000">
                <a:latin typeface="Meiryo UI" panose="020B0604030504040204" pitchFamily="34" charset="-128"/>
                <a:ea typeface="Meiryo UI" panose="020B0604030504040204" pitchFamily="34" charset="-128"/>
              </a:rPr>
              <a:t>③水分・塩分の摂取</a:t>
            </a:r>
          </a:p>
        </p:txBody>
      </p:sp>
      <p:sp>
        <p:nvSpPr>
          <p:cNvPr id="15" name="下矢印 14">
            <a:extLst>
              <a:ext uri="{FF2B5EF4-FFF2-40B4-BE49-F238E27FC236}">
                <a16:creationId xmlns:a16="http://schemas.microsoft.com/office/drawing/2014/main" id="{BDF6DA61-3350-9290-FB09-52F7C63716FC}"/>
              </a:ext>
            </a:extLst>
          </p:cNvPr>
          <p:cNvSpPr/>
          <p:nvPr/>
        </p:nvSpPr>
        <p:spPr>
          <a:xfrm rot="16200000">
            <a:off x="4747055" y="-368429"/>
            <a:ext cx="528810" cy="291947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654C7EC-C209-55C5-DA76-D4930A0CB5C7}"/>
              </a:ext>
            </a:extLst>
          </p:cNvPr>
          <p:cNvSpPr/>
          <p:nvPr/>
        </p:nvSpPr>
        <p:spPr>
          <a:xfrm>
            <a:off x="6643171" y="788246"/>
            <a:ext cx="2203374" cy="721065"/>
          </a:xfrm>
          <a:prstGeom prst="rect">
            <a:avLst/>
          </a:prstGeom>
          <a:gradFill>
            <a:gsLst>
              <a:gs pos="70000">
                <a:schemeClr val="accent3">
                  <a:lumMod val="40000"/>
                  <a:lumOff val="60000"/>
                </a:schemeClr>
              </a:gs>
              <a:gs pos="50000">
                <a:srgbClr val="FF8AD8"/>
              </a:gs>
              <a:gs pos="1000">
                <a:schemeClr val="bg1"/>
              </a:gs>
              <a:gs pos="98000">
                <a:srgbClr val="FF00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13D157CC-3C21-A7CA-FB3C-CB737FBB6B91}"/>
              </a:ext>
            </a:extLst>
          </p:cNvPr>
          <p:cNvSpPr txBox="1"/>
          <p:nvPr/>
        </p:nvSpPr>
        <p:spPr>
          <a:xfrm>
            <a:off x="6883083" y="917945"/>
            <a:ext cx="1723549" cy="461665"/>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救急隊要請</a:t>
            </a:r>
          </a:p>
        </p:txBody>
      </p:sp>
      <p:sp>
        <p:nvSpPr>
          <p:cNvPr id="18" name="下矢印 17">
            <a:extLst>
              <a:ext uri="{FF2B5EF4-FFF2-40B4-BE49-F238E27FC236}">
                <a16:creationId xmlns:a16="http://schemas.microsoft.com/office/drawing/2014/main" id="{B9EB60B5-859C-DCCA-8482-1B7E911A0B18}"/>
              </a:ext>
            </a:extLst>
          </p:cNvPr>
          <p:cNvSpPr/>
          <p:nvPr/>
        </p:nvSpPr>
        <p:spPr>
          <a:xfrm>
            <a:off x="7480452" y="1574320"/>
            <a:ext cx="528810" cy="440079"/>
          </a:xfrm>
          <a:prstGeom prst="downArrow">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267806EF-782D-56F0-58A7-5F07BCDE8634}"/>
              </a:ext>
            </a:extLst>
          </p:cNvPr>
          <p:cNvSpPr txBox="1"/>
          <p:nvPr/>
        </p:nvSpPr>
        <p:spPr>
          <a:xfrm>
            <a:off x="6175002" y="2037546"/>
            <a:ext cx="3046027" cy="2062103"/>
          </a:xfrm>
          <a:prstGeom prst="rect">
            <a:avLst/>
          </a:prstGeom>
          <a:noFill/>
        </p:spPr>
        <p:txBody>
          <a:bodyPr wrap="none" rtlCol="0">
            <a:spAutoFit/>
          </a:bodyPr>
          <a:lstStyle/>
          <a:p>
            <a:pPr marL="457200" indent="-457200">
              <a:buFont typeface="+mj-ea"/>
              <a:buAutoNum type="circleNumDbPlain"/>
            </a:pPr>
            <a:r>
              <a:rPr kumimoji="1" lang="ja-JP" altLang="en-US" sz="2000">
                <a:latin typeface="Meiryo UI" panose="020B0604030504040204" pitchFamily="34" charset="-128"/>
                <a:ea typeface="Meiryo UI" panose="020B0604030504040204" pitchFamily="34" charset="-128"/>
              </a:rPr>
              <a:t>涼しい環境への避難</a:t>
            </a:r>
            <a:endParaRPr kumimoji="1" lang="en-US" altLang="ja-JP" sz="2000" dirty="0">
              <a:latin typeface="Meiryo UI" panose="020B0604030504040204" pitchFamily="34" charset="-128"/>
              <a:ea typeface="Meiryo UI" panose="020B0604030504040204" pitchFamily="34" charset="-128"/>
            </a:endParaRPr>
          </a:p>
          <a:p>
            <a:pPr marL="457200" indent="-457200">
              <a:buFont typeface="+mj-ea"/>
              <a:buAutoNum type="circleNumDbPlain"/>
            </a:pPr>
            <a:r>
              <a:rPr kumimoji="1" lang="ja-JP" altLang="en-US" sz="2000">
                <a:latin typeface="Meiryo UI" panose="020B0604030504040204" pitchFamily="34" charset="-128"/>
                <a:ea typeface="Meiryo UI" panose="020B0604030504040204" pitchFamily="34" charset="-128"/>
              </a:rPr>
              <a:t>脱衣と冷却</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例</a:t>
            </a:r>
            <a:r>
              <a:rPr kumimoji="1" lang="en-US" altLang="ja-JP" sz="2000" dirty="0">
                <a:latin typeface="Meiryo UI" panose="020B0604030504040204" pitchFamily="34" charset="-128"/>
                <a:ea typeface="Meiryo UI" panose="020B0604030504040204" pitchFamily="34" charset="-128"/>
              </a:rPr>
              <a:t>:</a:t>
            </a:r>
            <a:r>
              <a:rPr kumimoji="1" lang="ja-JP" altLang="en-US" sz="2000">
                <a:latin typeface="Meiryo UI" panose="020B0604030504040204" pitchFamily="34" charset="-128"/>
                <a:ea typeface="Meiryo UI" panose="020B0604030504040204" pitchFamily="34" charset="-128"/>
              </a:rPr>
              <a:t>うちわで仰ぐ、水で濡らす</a:t>
            </a:r>
            <a:endParaRPr kumimoji="1" lang="en-US" altLang="ja-JP" sz="20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r>
              <a:rPr kumimoji="1" lang="en-US" altLang="ja-JP" sz="2000" dirty="0">
                <a:latin typeface="Meiryo UI" panose="020B0604030504040204" pitchFamily="34" charset="-128"/>
                <a:ea typeface="Meiryo UI" panose="020B0604030504040204" pitchFamily="34" charset="-128"/>
              </a:rPr>
              <a:t>※</a:t>
            </a:r>
            <a:r>
              <a:rPr kumimoji="1" lang="ja-JP" altLang="en-US" sz="2000">
                <a:latin typeface="Meiryo UI" panose="020B0604030504040204" pitchFamily="34" charset="-128"/>
                <a:ea typeface="Meiryo UI" panose="020B0604030504040204" pitchFamily="34" charset="-128"/>
              </a:rPr>
              <a:t>通信司令員の指示に</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　　従いましょう。</a:t>
            </a:r>
            <a:endParaRPr kumimoji="1" lang="en-US" altLang="ja-JP" sz="2000" dirty="0">
              <a:latin typeface="Meiryo UI" panose="020B0604030504040204" pitchFamily="34" charset="-128"/>
              <a:ea typeface="Meiryo UI" panose="020B0604030504040204" pitchFamily="34" charset="-128"/>
            </a:endParaRPr>
          </a:p>
          <a:p>
            <a:pPr marL="457200" indent="-457200">
              <a:buFont typeface="+mj-ea"/>
              <a:buAutoNum type="circleNumDbPlain"/>
            </a:pPr>
            <a:endParaRPr kumimoji="1" lang="ja-JP" altLang="en-US" sz="2000">
              <a:latin typeface="Meiryo UI" panose="020B0604030504040204" pitchFamily="34" charset="-128"/>
              <a:ea typeface="Meiryo UI" panose="020B0604030504040204" pitchFamily="34" charset="-128"/>
            </a:endParaRPr>
          </a:p>
        </p:txBody>
      </p:sp>
      <p:sp>
        <p:nvSpPr>
          <p:cNvPr id="20" name="下矢印 19">
            <a:extLst>
              <a:ext uri="{FF2B5EF4-FFF2-40B4-BE49-F238E27FC236}">
                <a16:creationId xmlns:a16="http://schemas.microsoft.com/office/drawing/2014/main" id="{44E399D3-E83D-9362-4819-89F3D2000EBD}"/>
              </a:ext>
            </a:extLst>
          </p:cNvPr>
          <p:cNvSpPr/>
          <p:nvPr/>
        </p:nvSpPr>
        <p:spPr>
          <a:xfrm>
            <a:off x="7480452" y="3759323"/>
            <a:ext cx="528810" cy="457553"/>
          </a:xfrm>
          <a:prstGeom prst="downArrow">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5763D405-F631-E6A1-67E8-5814592E57EF}"/>
              </a:ext>
            </a:extLst>
          </p:cNvPr>
          <p:cNvSpPr/>
          <p:nvPr/>
        </p:nvSpPr>
        <p:spPr>
          <a:xfrm>
            <a:off x="6643171" y="4282654"/>
            <a:ext cx="2203374" cy="721065"/>
          </a:xfrm>
          <a:prstGeom prst="rect">
            <a:avLst/>
          </a:prstGeom>
          <a:gradFill>
            <a:gsLst>
              <a:gs pos="70000">
                <a:srgbClr val="FFC000"/>
              </a:gs>
              <a:gs pos="50000">
                <a:srgbClr val="FF8AD8"/>
              </a:gs>
              <a:gs pos="1000">
                <a:schemeClr val="bg1"/>
              </a:gs>
              <a:gs pos="98000">
                <a:srgbClr val="FF00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28DE930E-0FD8-E7BF-F4CF-A740AB4A3116}"/>
              </a:ext>
            </a:extLst>
          </p:cNvPr>
          <p:cNvSpPr txBox="1"/>
          <p:nvPr/>
        </p:nvSpPr>
        <p:spPr>
          <a:xfrm>
            <a:off x="6643171" y="4418049"/>
            <a:ext cx="2282997" cy="461665"/>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医療機関へ搬送</a:t>
            </a:r>
          </a:p>
        </p:txBody>
      </p:sp>
      <p:sp>
        <p:nvSpPr>
          <p:cNvPr id="23" name="下矢印 22">
            <a:extLst>
              <a:ext uri="{FF2B5EF4-FFF2-40B4-BE49-F238E27FC236}">
                <a16:creationId xmlns:a16="http://schemas.microsoft.com/office/drawing/2014/main" id="{CDD76CA4-4549-9557-BA09-FE3FE625A84D}"/>
              </a:ext>
            </a:extLst>
          </p:cNvPr>
          <p:cNvSpPr/>
          <p:nvPr/>
        </p:nvSpPr>
        <p:spPr>
          <a:xfrm rot="16680995">
            <a:off x="4784079" y="2866424"/>
            <a:ext cx="424142" cy="2919473"/>
          </a:xfrm>
          <a:prstGeom prst="downArrow">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下矢印 23">
            <a:extLst>
              <a:ext uri="{FF2B5EF4-FFF2-40B4-BE49-F238E27FC236}">
                <a16:creationId xmlns:a16="http://schemas.microsoft.com/office/drawing/2014/main" id="{18E9AF3F-58D2-B573-F730-81AF30B1613D}"/>
              </a:ext>
            </a:extLst>
          </p:cNvPr>
          <p:cNvSpPr/>
          <p:nvPr/>
        </p:nvSpPr>
        <p:spPr>
          <a:xfrm rot="2728002">
            <a:off x="1349434" y="5484994"/>
            <a:ext cx="528810" cy="4820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下矢印 24">
            <a:extLst>
              <a:ext uri="{FF2B5EF4-FFF2-40B4-BE49-F238E27FC236}">
                <a16:creationId xmlns:a16="http://schemas.microsoft.com/office/drawing/2014/main" id="{30DCE14F-C3E8-34BC-6F10-78EA086FEDC8}"/>
              </a:ext>
            </a:extLst>
          </p:cNvPr>
          <p:cNvSpPr/>
          <p:nvPr/>
        </p:nvSpPr>
        <p:spPr>
          <a:xfrm rot="15293277">
            <a:off x="5452433" y="4972000"/>
            <a:ext cx="424142" cy="1576780"/>
          </a:xfrm>
          <a:prstGeom prst="downArrow">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32726BA6-EFE1-77D4-76E9-D4AEA4FF50DA}"/>
              </a:ext>
            </a:extLst>
          </p:cNvPr>
          <p:cNvSpPr/>
          <p:nvPr/>
        </p:nvSpPr>
        <p:spPr>
          <a:xfrm>
            <a:off x="429658" y="6026803"/>
            <a:ext cx="1798631" cy="716199"/>
          </a:xfrm>
          <a:prstGeom prst="ellipse">
            <a:avLst/>
          </a:prstGeom>
          <a:gradFill>
            <a:gsLst>
              <a:gs pos="0">
                <a:schemeClr val="accent4">
                  <a:lumMod val="20000"/>
                  <a:lumOff val="80000"/>
                </a:schemeClr>
              </a:gs>
              <a:gs pos="100000">
                <a:schemeClr val="accent4">
                  <a:lumMod val="60000"/>
                  <a:lumOff val="4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FABFFDDE-2B7F-5B6E-482A-E92F2FC557B8}"/>
              </a:ext>
            </a:extLst>
          </p:cNvPr>
          <p:cNvSpPr txBox="1"/>
          <p:nvPr/>
        </p:nvSpPr>
        <p:spPr>
          <a:xfrm>
            <a:off x="633533" y="6144916"/>
            <a:ext cx="1295547" cy="461665"/>
          </a:xfrm>
          <a:prstGeom prst="rect">
            <a:avLst/>
          </a:prstGeom>
          <a:noFill/>
        </p:spPr>
        <p:txBody>
          <a:bodyPr wrap="none" rtlCol="0">
            <a:spAutoFit/>
          </a:bodyPr>
          <a:lstStyle/>
          <a:p>
            <a:r>
              <a:rPr kumimoji="1" lang="ja-JP" altLang="en-US" sz="2400">
                <a:latin typeface="Meiryo UI" panose="020B0604030504040204" pitchFamily="34" charset="-128"/>
                <a:ea typeface="Meiryo UI" panose="020B0604030504040204" pitchFamily="34" charset="-128"/>
              </a:rPr>
              <a:t>回復する</a:t>
            </a:r>
          </a:p>
        </p:txBody>
      </p:sp>
      <p:sp>
        <p:nvSpPr>
          <p:cNvPr id="28" name="正方形/長方形 27">
            <a:extLst>
              <a:ext uri="{FF2B5EF4-FFF2-40B4-BE49-F238E27FC236}">
                <a16:creationId xmlns:a16="http://schemas.microsoft.com/office/drawing/2014/main" id="{D15BAA22-C08B-8A38-EACE-8811ACB66ED0}"/>
              </a:ext>
            </a:extLst>
          </p:cNvPr>
          <p:cNvSpPr/>
          <p:nvPr/>
        </p:nvSpPr>
        <p:spPr>
          <a:xfrm>
            <a:off x="3138083" y="5564684"/>
            <a:ext cx="1614212" cy="646331"/>
          </a:xfrm>
          <a:prstGeom prst="rect">
            <a:avLst/>
          </a:prstGeom>
          <a:gradFill>
            <a:gsLst>
              <a:gs pos="69000">
                <a:srgbClr val="FF1849"/>
              </a:gs>
              <a:gs pos="50000">
                <a:srgbClr val="FF8AD8"/>
              </a:gs>
              <a:gs pos="1000">
                <a:schemeClr val="bg1"/>
              </a:gs>
              <a:gs pos="99000">
                <a:srgbClr val="FF00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AB9DC8C5-7996-7464-B09C-1DFF2D6E14F3}"/>
              </a:ext>
            </a:extLst>
          </p:cNvPr>
          <p:cNvSpPr txBox="1"/>
          <p:nvPr/>
        </p:nvSpPr>
        <p:spPr>
          <a:xfrm>
            <a:off x="3161978" y="5659430"/>
            <a:ext cx="1614212" cy="461665"/>
          </a:xfrm>
          <a:prstGeom prst="rect">
            <a:avLst/>
          </a:prstGeom>
          <a:noFill/>
        </p:spPr>
        <p:txBody>
          <a:bodyPr wrap="square" rtlCol="0">
            <a:spAutoFit/>
          </a:bodyPr>
          <a:lstStyle/>
          <a:p>
            <a:r>
              <a:rPr kumimoji="1" lang="ja-JP" altLang="en-US" sz="2400">
                <a:latin typeface="Meiryo UI" panose="020B0604030504040204" pitchFamily="34" charset="-128"/>
                <a:ea typeface="Meiryo UI" panose="020B0604030504040204" pitchFamily="34" charset="-128"/>
              </a:rPr>
              <a:t>回復しない</a:t>
            </a:r>
          </a:p>
        </p:txBody>
      </p:sp>
      <p:sp>
        <p:nvSpPr>
          <p:cNvPr id="30" name="正方形/長方形 29">
            <a:extLst>
              <a:ext uri="{FF2B5EF4-FFF2-40B4-BE49-F238E27FC236}">
                <a16:creationId xmlns:a16="http://schemas.microsoft.com/office/drawing/2014/main" id="{523ADFBD-FD44-4B60-51C5-5442327B8C06}"/>
              </a:ext>
            </a:extLst>
          </p:cNvPr>
          <p:cNvSpPr/>
          <p:nvPr/>
        </p:nvSpPr>
        <p:spPr>
          <a:xfrm>
            <a:off x="4134881" y="3883812"/>
            <a:ext cx="1665841" cy="830997"/>
          </a:xfrm>
          <a:prstGeom prst="rect">
            <a:avLst/>
          </a:prstGeom>
          <a:solidFill>
            <a:schemeClr val="bg1"/>
          </a:solidFill>
          <a:ln w="57150">
            <a:solidFill>
              <a:srgbClr val="C00000"/>
            </a:solidFill>
          </a:ln>
        </p:spPr>
        <p:txBody>
          <a:bodyPr wrap="none">
            <a:spAutoFit/>
          </a:bodyPr>
          <a:lstStyle/>
          <a:p>
            <a:r>
              <a:rPr kumimoji="1" lang="ja-JP" altLang="en-US" sz="2400" b="1">
                <a:solidFill>
                  <a:srgbClr val="C00000"/>
                </a:solidFill>
                <a:latin typeface="Meiryo UI" panose="020B0604030504040204" pitchFamily="34" charset="-128"/>
                <a:ea typeface="Meiryo UI" panose="020B0604030504040204" pitchFamily="34" charset="-128"/>
              </a:rPr>
              <a:t>水分を摂取</a:t>
            </a:r>
            <a:endParaRPr kumimoji="1" lang="en-US" altLang="ja-JP" sz="2400" b="1" dirty="0">
              <a:solidFill>
                <a:srgbClr val="C00000"/>
              </a:solidFill>
              <a:latin typeface="Meiryo UI" panose="020B0604030504040204" pitchFamily="34" charset="-128"/>
              <a:ea typeface="Meiryo UI" panose="020B0604030504040204" pitchFamily="34" charset="-128"/>
            </a:endParaRPr>
          </a:p>
          <a:p>
            <a:r>
              <a:rPr kumimoji="1" lang="ja-JP" altLang="en-US" sz="2400" b="1">
                <a:solidFill>
                  <a:srgbClr val="C00000"/>
                </a:solidFill>
                <a:latin typeface="Meiryo UI" panose="020B0604030504040204" pitchFamily="34" charset="-128"/>
                <a:ea typeface="Meiryo UI" panose="020B0604030504040204" pitchFamily="34" charset="-128"/>
              </a:rPr>
              <a:t>できない！</a:t>
            </a:r>
            <a:endParaRPr lang="ja-JP" altLang="en-US" sz="2400" b="1">
              <a:solidFill>
                <a:srgbClr val="C00000"/>
              </a:solidFill>
            </a:endParaRPr>
          </a:p>
        </p:txBody>
      </p:sp>
      <p:sp>
        <p:nvSpPr>
          <p:cNvPr id="31" name="正方形/長方形 30">
            <a:extLst>
              <a:ext uri="{FF2B5EF4-FFF2-40B4-BE49-F238E27FC236}">
                <a16:creationId xmlns:a16="http://schemas.microsoft.com/office/drawing/2014/main" id="{FBB59FA3-B4DD-1A21-2A21-B7E0DDFA7B29}"/>
              </a:ext>
            </a:extLst>
          </p:cNvPr>
          <p:cNvSpPr/>
          <p:nvPr/>
        </p:nvSpPr>
        <p:spPr>
          <a:xfrm>
            <a:off x="3316042" y="1355808"/>
            <a:ext cx="3360215" cy="1569660"/>
          </a:xfrm>
          <a:prstGeom prst="rect">
            <a:avLst/>
          </a:prstGeom>
        </p:spPr>
        <p:txBody>
          <a:bodyPr wrap="none">
            <a:spAutoFit/>
          </a:bodyPr>
          <a:lstStyle/>
          <a:p>
            <a:r>
              <a:rPr kumimoji="1" lang="ja-JP" altLang="en-US" sz="2400" b="1">
                <a:solidFill>
                  <a:srgbClr val="C00000"/>
                </a:solidFill>
                <a:latin typeface="Meiryo UI" panose="020B0604030504040204" pitchFamily="34" charset="-128"/>
                <a:ea typeface="Meiryo UI" panose="020B0604030504040204" pitchFamily="34" charset="-128"/>
              </a:rPr>
              <a:t>◆呼びかけに応じない！</a:t>
            </a:r>
            <a:endParaRPr kumimoji="1" lang="en-US" altLang="ja-JP" sz="2400" b="1" dirty="0">
              <a:solidFill>
                <a:srgbClr val="C00000"/>
              </a:solidFill>
              <a:latin typeface="Meiryo UI" panose="020B0604030504040204" pitchFamily="34" charset="-128"/>
              <a:ea typeface="Meiryo UI" panose="020B0604030504040204" pitchFamily="34" charset="-128"/>
            </a:endParaRPr>
          </a:p>
          <a:p>
            <a:r>
              <a:rPr kumimoji="1" lang="ja-JP" altLang="en-US" sz="2400" b="1">
                <a:solidFill>
                  <a:srgbClr val="C00000"/>
                </a:solidFill>
                <a:latin typeface="Meiryo UI" panose="020B0604030504040204" pitchFamily="34" charset="-128"/>
                <a:ea typeface="Meiryo UI" panose="020B0604030504040204" pitchFamily="34" charset="-128"/>
              </a:rPr>
              <a:t>◆意識がない！</a:t>
            </a:r>
            <a:endParaRPr kumimoji="1" lang="en-US" altLang="ja-JP" sz="2400" b="1" dirty="0">
              <a:solidFill>
                <a:srgbClr val="C00000"/>
              </a:solidFill>
              <a:latin typeface="Meiryo UI" panose="020B0604030504040204" pitchFamily="34" charset="-128"/>
              <a:ea typeface="Meiryo UI" panose="020B0604030504040204" pitchFamily="34" charset="-128"/>
            </a:endParaRPr>
          </a:p>
          <a:p>
            <a:r>
              <a:rPr kumimoji="1" lang="ja-JP" altLang="en-US" sz="2400" b="1">
                <a:solidFill>
                  <a:srgbClr val="C00000"/>
                </a:solidFill>
                <a:latin typeface="Meiryo UI" panose="020B0604030504040204" pitchFamily="34" charset="-128"/>
                <a:ea typeface="Meiryo UI" panose="020B0604030504040204" pitchFamily="34" charset="-128"/>
              </a:rPr>
              <a:t>◆返事がおかしい！</a:t>
            </a:r>
            <a:endParaRPr kumimoji="1" lang="en-US" altLang="ja-JP" sz="2400" b="1" dirty="0">
              <a:solidFill>
                <a:srgbClr val="C00000"/>
              </a:solidFill>
              <a:latin typeface="Meiryo UI" panose="020B0604030504040204" pitchFamily="34" charset="-128"/>
              <a:ea typeface="Meiryo UI" panose="020B0604030504040204" pitchFamily="34" charset="-128"/>
            </a:endParaRPr>
          </a:p>
          <a:p>
            <a:r>
              <a:rPr kumimoji="1" lang="ja-JP" altLang="en-US" sz="2400" b="1">
                <a:solidFill>
                  <a:srgbClr val="C00000"/>
                </a:solidFill>
                <a:latin typeface="Meiryo UI" panose="020B0604030504040204" pitchFamily="34" charset="-128"/>
                <a:ea typeface="Meiryo UI" panose="020B0604030504040204" pitchFamily="34" charset="-128"/>
              </a:rPr>
              <a:t>◆全身が痛い！　など</a:t>
            </a:r>
            <a:endParaRPr lang="ja-JP" altLang="en-US" sz="2400" b="1">
              <a:solidFill>
                <a:srgbClr val="C00000"/>
              </a:solidFill>
            </a:endParaRPr>
          </a:p>
        </p:txBody>
      </p:sp>
      <p:sp>
        <p:nvSpPr>
          <p:cNvPr id="32" name="正方形/長方形 31">
            <a:extLst>
              <a:ext uri="{FF2B5EF4-FFF2-40B4-BE49-F238E27FC236}">
                <a16:creationId xmlns:a16="http://schemas.microsoft.com/office/drawing/2014/main" id="{EB64EE14-C92D-99ED-28C7-275A6D3086D6}"/>
              </a:ext>
            </a:extLst>
          </p:cNvPr>
          <p:cNvSpPr/>
          <p:nvPr/>
        </p:nvSpPr>
        <p:spPr>
          <a:xfrm>
            <a:off x="6523807" y="5173342"/>
            <a:ext cx="2402361" cy="1569660"/>
          </a:xfrm>
          <a:prstGeom prst="rect">
            <a:avLst/>
          </a:prstGeom>
          <a:gradFill flip="none" rotWithShape="1">
            <a:gsLst>
              <a:gs pos="0">
                <a:schemeClr val="accent6">
                  <a:lumMod val="20000"/>
                  <a:lumOff val="80000"/>
                </a:schemeClr>
              </a:gs>
              <a:gs pos="100000">
                <a:schemeClr val="accent3">
                  <a:lumMod val="20000"/>
                  <a:lumOff val="80000"/>
                </a:schemeClr>
              </a:gs>
            </a:gsLst>
            <a:path path="circle">
              <a:fillToRect l="50000" t="50000" r="50000" b="50000"/>
            </a:path>
            <a:tileRect/>
          </a:gradFill>
        </p:spPr>
        <p:txBody>
          <a:bodyPr wrap="square">
            <a:spAutoFit/>
          </a:bodyPr>
          <a:lstStyle/>
          <a:p>
            <a:pPr algn="ctr"/>
            <a:r>
              <a:rPr kumimoji="1" lang="ja-JP" altLang="en-US" sz="2400" b="1">
                <a:solidFill>
                  <a:srgbClr val="C00000"/>
                </a:solidFill>
                <a:latin typeface="Meiryo UI" panose="020B0604030504040204" pitchFamily="34" charset="-128"/>
                <a:ea typeface="Meiryo UI" panose="020B0604030504040204" pitchFamily="34" charset="-128"/>
              </a:rPr>
              <a:t>これ以外にも体調が悪化する場合には医療機関へ搬送しましょう！</a:t>
            </a:r>
            <a:endParaRPr lang="ja-JP" altLang="en-US" sz="2400" b="1">
              <a:solidFill>
                <a:srgbClr val="C00000"/>
              </a:solidFill>
            </a:endParaRPr>
          </a:p>
        </p:txBody>
      </p:sp>
      <p:sp>
        <p:nvSpPr>
          <p:cNvPr id="33" name="下矢印 32">
            <a:extLst>
              <a:ext uri="{FF2B5EF4-FFF2-40B4-BE49-F238E27FC236}">
                <a16:creationId xmlns:a16="http://schemas.microsoft.com/office/drawing/2014/main" id="{BE0942B3-3ADD-7B74-DB61-13F57A7DF59C}"/>
              </a:ext>
            </a:extLst>
          </p:cNvPr>
          <p:cNvSpPr/>
          <p:nvPr/>
        </p:nvSpPr>
        <p:spPr>
          <a:xfrm rot="17801292">
            <a:off x="2423590" y="5398877"/>
            <a:ext cx="507190" cy="5211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A9F85F05-E7F0-7B77-D70F-21691DF4F954}"/>
              </a:ext>
            </a:extLst>
          </p:cNvPr>
          <p:cNvSpPr txBox="1"/>
          <p:nvPr/>
        </p:nvSpPr>
        <p:spPr>
          <a:xfrm>
            <a:off x="105696" y="5362240"/>
            <a:ext cx="1107996" cy="830997"/>
          </a:xfrm>
          <a:prstGeom prst="rect">
            <a:avLst/>
          </a:prstGeom>
          <a:gradFill>
            <a:gsLst>
              <a:gs pos="0">
                <a:schemeClr val="bg1"/>
              </a:gs>
              <a:gs pos="100000">
                <a:schemeClr val="accent5">
                  <a:lumMod val="20000"/>
                  <a:lumOff val="80000"/>
                </a:schemeClr>
              </a:gs>
            </a:gsLst>
            <a:lin ang="2700000" scaled="1"/>
          </a:gradFill>
          <a:ln>
            <a:solidFill>
              <a:srgbClr val="009193"/>
            </a:solidFill>
          </a:ln>
        </p:spPr>
        <p:txBody>
          <a:bodyPr wrap="none" rtlCol="0">
            <a:spAutoFit/>
          </a:bodyPr>
          <a:lstStyle/>
          <a:p>
            <a:r>
              <a:rPr kumimoji="1" lang="ja-JP" altLang="en-US" sz="2400">
                <a:latin typeface="Meiryo UI" panose="020B0604030504040204" pitchFamily="34" charset="-128"/>
                <a:ea typeface="Meiryo UI" panose="020B0604030504040204" pitchFamily="34" charset="-128"/>
              </a:rPr>
              <a:t>数分間</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様子見</a:t>
            </a:r>
          </a:p>
        </p:txBody>
      </p:sp>
      <p:sp>
        <p:nvSpPr>
          <p:cNvPr id="2" name="テキスト ボックス 1">
            <a:extLst>
              <a:ext uri="{FF2B5EF4-FFF2-40B4-BE49-F238E27FC236}">
                <a16:creationId xmlns:a16="http://schemas.microsoft.com/office/drawing/2014/main" id="{1B3D05F5-E5B8-87D8-D8B1-4E7F4F85A964}"/>
              </a:ext>
            </a:extLst>
          </p:cNvPr>
          <p:cNvSpPr txBox="1"/>
          <p:nvPr/>
        </p:nvSpPr>
        <p:spPr>
          <a:xfrm>
            <a:off x="1895445" y="6384902"/>
            <a:ext cx="4073551" cy="400110"/>
          </a:xfrm>
          <a:prstGeom prst="rect">
            <a:avLst/>
          </a:prstGeom>
          <a:gradFill>
            <a:gsLst>
              <a:gs pos="14994">
                <a:srgbClr val="FEFBF9"/>
              </a:gs>
              <a:gs pos="0">
                <a:schemeClr val="bg1"/>
              </a:gs>
              <a:gs pos="98000">
                <a:schemeClr val="accent4">
                  <a:lumMod val="20000"/>
                  <a:lumOff val="80000"/>
                </a:schemeClr>
              </a:gs>
            </a:gsLst>
            <a:lin ang="5400000" scaled="0"/>
          </a:gradFill>
          <a:ln w="28575">
            <a:solidFill>
              <a:srgbClr val="00B050"/>
            </a:solidFill>
          </a:ln>
        </p:spPr>
        <p:txBody>
          <a:bodyPr wrap="none" rtlCol="0">
            <a:spAutoFit/>
          </a:bodyPr>
          <a:lstStyle/>
          <a:p>
            <a:r>
              <a:rPr kumimoji="1" lang="ja-JP" altLang="en-US" sz="2000">
                <a:latin typeface="Meiryo UI" panose="020B0604030504040204" pitchFamily="34" charset="-128"/>
                <a:ea typeface="Meiryo UI" panose="020B0604030504040204" pitchFamily="34" charset="-128"/>
              </a:rPr>
              <a:t>安静にして十分な休憩</a:t>
            </a:r>
            <a:r>
              <a:rPr kumimoji="1" lang="en-US" altLang="ja-JP" sz="2000" b="1" dirty="0">
                <a:solidFill>
                  <a:srgbClr val="FF0000"/>
                </a:solidFill>
                <a:latin typeface="Meiryo UI" panose="020B0604030504040204" pitchFamily="34" charset="-128"/>
                <a:ea typeface="Meiryo UI" panose="020B0604030504040204" pitchFamily="34" charset="-128"/>
              </a:rPr>
              <a:t>※1</a:t>
            </a:r>
            <a:r>
              <a:rPr kumimoji="1" lang="ja-JP" altLang="en-US" sz="2000" b="1">
                <a:solidFill>
                  <a:srgbClr val="FF0000"/>
                </a:solidFill>
                <a:latin typeface="Meiryo UI" panose="020B0604030504040204" pitchFamily="34" charset="-128"/>
                <a:ea typeface="Meiryo UI" panose="020B0604030504040204" pitchFamily="34" charset="-128"/>
              </a:rPr>
              <a:t>人にしない</a:t>
            </a:r>
          </a:p>
        </p:txBody>
      </p:sp>
    </p:spTree>
    <p:extLst>
      <p:ext uri="{BB962C8B-B14F-4D97-AF65-F5344CB8AC3E}">
        <p14:creationId xmlns:p14="http://schemas.microsoft.com/office/powerpoint/2010/main" val="3153969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38A88E7-25D6-56A5-58DD-2A39156CC1C3}"/>
              </a:ext>
            </a:extLst>
          </p:cNvPr>
          <p:cNvSpPr txBox="1"/>
          <p:nvPr/>
        </p:nvSpPr>
        <p:spPr>
          <a:xfrm>
            <a:off x="1237593" y="111512"/>
            <a:ext cx="6668813" cy="646331"/>
          </a:xfrm>
          <a:prstGeom prst="rect">
            <a:avLst/>
          </a:prstGeom>
          <a:solidFill>
            <a:schemeClr val="accent6">
              <a:lumMod val="20000"/>
              <a:lumOff val="80000"/>
            </a:schemeClr>
          </a:solidFill>
        </p:spPr>
        <p:txBody>
          <a:bodyPr wrap="none" rtlCol="0">
            <a:spAutoFit/>
          </a:bodyPr>
          <a:lstStyle/>
          <a:p>
            <a:r>
              <a:rPr kumimoji="1" lang="ja-JP" altLang="en-US" sz="3600" b="1">
                <a:latin typeface="Meiryo UI" panose="020B0604030504040204" pitchFamily="34" charset="-128"/>
                <a:ea typeface="Meiryo UI" panose="020B0604030504040204" pitchFamily="34" charset="-128"/>
              </a:rPr>
              <a:t>熱中症災害事例から考えよう！！</a:t>
            </a:r>
          </a:p>
        </p:txBody>
      </p:sp>
      <p:sp>
        <p:nvSpPr>
          <p:cNvPr id="4" name="テキスト ボックス 3">
            <a:extLst>
              <a:ext uri="{FF2B5EF4-FFF2-40B4-BE49-F238E27FC236}">
                <a16:creationId xmlns:a16="http://schemas.microsoft.com/office/drawing/2014/main" id="{45C53990-A21A-2E9C-98D5-B91F55A2CE98}"/>
              </a:ext>
            </a:extLst>
          </p:cNvPr>
          <p:cNvSpPr txBox="1"/>
          <p:nvPr/>
        </p:nvSpPr>
        <p:spPr>
          <a:xfrm>
            <a:off x="122662" y="857973"/>
            <a:ext cx="7103328" cy="584775"/>
          </a:xfrm>
          <a:prstGeom prst="rect">
            <a:avLst/>
          </a:prstGeom>
          <a:noFill/>
        </p:spPr>
        <p:txBody>
          <a:bodyPr wrap="square">
            <a:spAutoFit/>
          </a:bodyPr>
          <a:lstStyle/>
          <a:p>
            <a:r>
              <a:rPr lang="ja-JP" altLang="en-US" sz="3200" b="1">
                <a:solidFill>
                  <a:srgbClr val="C00000"/>
                </a:solidFill>
                <a:effectLst/>
                <a:highlight>
                  <a:srgbClr val="73FEFF"/>
                </a:highlight>
                <a:latin typeface="Meiryo UI" panose="020B0604030504040204" pitchFamily="34" charset="-128"/>
                <a:ea typeface="Meiryo UI" panose="020B0604030504040204" pitchFamily="34" charset="-128"/>
              </a:rPr>
              <a:t>炎天下で草刈り作業中に熱中症を発症 </a:t>
            </a:r>
            <a:endParaRPr lang="ja-JP" altLang="en-US" sz="3200">
              <a:solidFill>
                <a:srgbClr val="C00000"/>
              </a:solidFill>
              <a:effectLst/>
              <a:highlight>
                <a:srgbClr val="73FEFF"/>
              </a:highlight>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937054B4-69A2-F154-C429-FEE85793C4D6}"/>
              </a:ext>
            </a:extLst>
          </p:cNvPr>
          <p:cNvSpPr txBox="1"/>
          <p:nvPr/>
        </p:nvSpPr>
        <p:spPr>
          <a:xfrm>
            <a:off x="87745" y="1442748"/>
            <a:ext cx="7103328" cy="1938992"/>
          </a:xfrm>
          <a:prstGeom prst="rect">
            <a:avLst/>
          </a:prstGeom>
          <a:noFill/>
        </p:spPr>
        <p:txBody>
          <a:bodyPr wrap="square">
            <a:spAutoFit/>
          </a:bodyPr>
          <a:lstStyle/>
          <a:p>
            <a:r>
              <a:rPr lang="ja-JP" altLang="en-US" sz="2400">
                <a:effectLst/>
                <a:highlight>
                  <a:srgbClr val="FFFFFF"/>
                </a:highlight>
                <a:latin typeface="Meiryo UI" panose="020B0604030504040204" pitchFamily="34" charset="-128"/>
                <a:ea typeface="Meiryo UI" panose="020B0604030504040204" pitchFamily="34" charset="-128"/>
              </a:rPr>
              <a:t>◉ 工事の種類</a:t>
            </a:r>
            <a:r>
              <a:rPr lang="en-US" altLang="ja-JP" sz="2400" dirty="0">
                <a:effectLst/>
                <a:highlight>
                  <a:srgbClr val="FFFFFF"/>
                </a:highlight>
                <a:latin typeface="Meiryo UI" panose="020B0604030504040204" pitchFamily="34" charset="-128"/>
                <a:ea typeface="Meiryo UI" panose="020B0604030504040204" pitchFamily="34" charset="-128"/>
              </a:rPr>
              <a:t>:</a:t>
            </a:r>
            <a:r>
              <a:rPr lang="ja-JP" altLang="en-US" sz="2400">
                <a:effectLst/>
                <a:highlight>
                  <a:srgbClr val="FFFFFF"/>
                </a:highlight>
                <a:latin typeface="Meiryo UI" panose="020B0604030504040204" pitchFamily="34" charset="-128"/>
                <a:ea typeface="Meiryo UI" panose="020B0604030504040204" pitchFamily="34" charset="-128"/>
              </a:rPr>
              <a:t>土地整理土木工事</a:t>
            </a:r>
            <a:br>
              <a:rPr lang="ja-JP" altLang="en-US" sz="2400">
                <a:effectLst/>
                <a:highlight>
                  <a:srgbClr val="FFFFFF"/>
                </a:highlight>
                <a:latin typeface="Meiryo UI" panose="020B0604030504040204" pitchFamily="34" charset="-128"/>
                <a:ea typeface="Meiryo UI" panose="020B0604030504040204" pitchFamily="34" charset="-128"/>
              </a:rPr>
            </a:br>
            <a:r>
              <a:rPr lang="ja-JP" altLang="en-US" sz="2400">
                <a:effectLst/>
                <a:highlight>
                  <a:srgbClr val="FFFFFF"/>
                </a:highlight>
                <a:latin typeface="Meiryo UI" panose="020B0604030504040204" pitchFamily="34" charset="-128"/>
                <a:ea typeface="Meiryo UI" panose="020B0604030504040204" pitchFamily="34" charset="-128"/>
              </a:rPr>
              <a:t>◉ 職種</a:t>
            </a:r>
            <a:r>
              <a:rPr lang="en-US" altLang="ja-JP" sz="2400" dirty="0">
                <a:effectLst/>
                <a:highlight>
                  <a:srgbClr val="FFFFFF"/>
                </a:highlight>
                <a:latin typeface="Meiryo UI" panose="020B0604030504040204" pitchFamily="34" charset="-128"/>
                <a:ea typeface="Meiryo UI" panose="020B0604030504040204" pitchFamily="34" charset="-128"/>
              </a:rPr>
              <a:t>:</a:t>
            </a:r>
            <a:r>
              <a:rPr lang="ja-JP" altLang="en-US" sz="2400">
                <a:effectLst/>
                <a:highlight>
                  <a:srgbClr val="FFFFFF"/>
                </a:highlight>
                <a:latin typeface="Meiryo UI" panose="020B0604030504040204" pitchFamily="34" charset="-128"/>
                <a:ea typeface="Meiryo UI" panose="020B0604030504040204" pitchFamily="34" charset="-128"/>
              </a:rPr>
              <a:t>土木作業員</a:t>
            </a:r>
            <a:r>
              <a:rPr lang="en-US" altLang="ja-JP" sz="2400" dirty="0">
                <a:effectLst/>
                <a:highlight>
                  <a:srgbClr val="FFFFFF"/>
                </a:highlight>
                <a:latin typeface="Meiryo UI" panose="020B0604030504040204" pitchFamily="34" charset="-128"/>
                <a:ea typeface="Meiryo UI" panose="020B0604030504040204" pitchFamily="34" charset="-128"/>
              </a:rPr>
              <a:t>(25</a:t>
            </a:r>
            <a:r>
              <a:rPr lang="ja-JP" altLang="en-US" sz="2400">
                <a:effectLst/>
                <a:highlight>
                  <a:srgbClr val="FFFFFF"/>
                </a:highlight>
                <a:latin typeface="Meiryo UI" panose="020B0604030504040204" pitchFamily="34" charset="-128"/>
                <a:ea typeface="Meiryo UI" panose="020B0604030504040204" pitchFamily="34" charset="-128"/>
              </a:rPr>
              <a:t>歳</a:t>
            </a:r>
            <a:r>
              <a:rPr lang="en-US" altLang="ja-JP" sz="2400" dirty="0">
                <a:effectLst/>
                <a:highlight>
                  <a:srgbClr val="FFFFFF"/>
                </a:highlight>
                <a:latin typeface="Meiryo UI" panose="020B0604030504040204" pitchFamily="34" charset="-128"/>
                <a:ea typeface="Meiryo UI" panose="020B0604030504040204" pitchFamily="34" charset="-128"/>
              </a:rPr>
              <a:t>)</a:t>
            </a:r>
            <a:br>
              <a:rPr lang="en-US" altLang="ja-JP" sz="2400" dirty="0">
                <a:effectLst/>
                <a:highlight>
                  <a:srgbClr val="FFFFFF"/>
                </a:highlight>
                <a:latin typeface="Meiryo UI" panose="020B0604030504040204" pitchFamily="34" charset="-128"/>
                <a:ea typeface="Meiryo UI" panose="020B0604030504040204" pitchFamily="34" charset="-128"/>
              </a:rPr>
            </a:br>
            <a:r>
              <a:rPr lang="en-US" altLang="ja-JP" sz="2400" dirty="0">
                <a:effectLst/>
                <a:highlight>
                  <a:srgbClr val="FFFFFF"/>
                </a:highlight>
                <a:latin typeface="Meiryo UI" panose="020B0604030504040204" pitchFamily="34" charset="-128"/>
                <a:ea typeface="Meiryo UI" panose="020B0604030504040204" pitchFamily="34" charset="-128"/>
              </a:rPr>
              <a:t>◉ </a:t>
            </a:r>
            <a:r>
              <a:rPr lang="ja-JP" altLang="en-US" sz="2400">
                <a:effectLst/>
                <a:highlight>
                  <a:srgbClr val="FFFFFF"/>
                </a:highlight>
                <a:latin typeface="Meiryo UI" panose="020B0604030504040204" pitchFamily="34" charset="-128"/>
                <a:ea typeface="Meiryo UI" panose="020B0604030504040204" pitchFamily="34" charset="-128"/>
              </a:rPr>
              <a:t>起因物</a:t>
            </a:r>
            <a:r>
              <a:rPr lang="en-US" altLang="ja-JP" sz="2400" dirty="0">
                <a:effectLst/>
                <a:highlight>
                  <a:srgbClr val="FFFFFF"/>
                </a:highlight>
                <a:latin typeface="Meiryo UI" panose="020B0604030504040204" pitchFamily="34" charset="-128"/>
                <a:ea typeface="Meiryo UI" panose="020B0604030504040204" pitchFamily="34" charset="-128"/>
              </a:rPr>
              <a:t>:</a:t>
            </a:r>
            <a:r>
              <a:rPr lang="ja-JP" altLang="en-US" sz="2400">
                <a:effectLst/>
                <a:highlight>
                  <a:srgbClr val="FFFFFF"/>
                </a:highlight>
                <a:latin typeface="Meiryo UI" panose="020B0604030504040204" pitchFamily="34" charset="-128"/>
                <a:ea typeface="Meiryo UI" panose="020B0604030504040204" pitchFamily="34" charset="-128"/>
              </a:rPr>
              <a:t>高温</a:t>
            </a:r>
            <a:r>
              <a:rPr lang="en-US" altLang="ja-JP" sz="2400" dirty="0">
                <a:effectLst/>
                <a:highlight>
                  <a:srgbClr val="FFFFFF"/>
                </a:highlight>
                <a:latin typeface="Meiryo UI" panose="020B0604030504040204" pitchFamily="34" charset="-128"/>
                <a:ea typeface="Meiryo UI" panose="020B0604030504040204" pitchFamily="34" charset="-128"/>
              </a:rPr>
              <a:t>‧</a:t>
            </a:r>
            <a:r>
              <a:rPr lang="ja-JP" altLang="en-US" sz="2400">
                <a:effectLst/>
                <a:highlight>
                  <a:srgbClr val="FFFFFF"/>
                </a:highlight>
                <a:latin typeface="Meiryo UI" panose="020B0604030504040204" pitchFamily="34" charset="-128"/>
                <a:ea typeface="Meiryo UI" panose="020B0604030504040204" pitchFamily="34" charset="-128"/>
              </a:rPr>
              <a:t>低温環境</a:t>
            </a:r>
            <a:br>
              <a:rPr lang="ja-JP" altLang="en-US" sz="2400">
                <a:effectLst/>
                <a:highlight>
                  <a:srgbClr val="FFFFFF"/>
                </a:highlight>
                <a:latin typeface="Meiryo UI" panose="020B0604030504040204" pitchFamily="34" charset="-128"/>
                <a:ea typeface="Meiryo UI" panose="020B0604030504040204" pitchFamily="34" charset="-128"/>
              </a:rPr>
            </a:br>
            <a:r>
              <a:rPr lang="ja-JP" altLang="en-US" sz="2400">
                <a:effectLst/>
                <a:highlight>
                  <a:srgbClr val="FFFFFF"/>
                </a:highlight>
                <a:latin typeface="Meiryo UI" panose="020B0604030504040204" pitchFamily="34" charset="-128"/>
                <a:ea typeface="Meiryo UI" panose="020B0604030504040204" pitchFamily="34" charset="-128"/>
              </a:rPr>
              <a:t>◉ 作業の概要</a:t>
            </a:r>
            <a:r>
              <a:rPr lang="en-US" altLang="ja-JP" sz="2400" dirty="0">
                <a:effectLst/>
                <a:highlight>
                  <a:srgbClr val="FFFFFF"/>
                </a:highlight>
                <a:latin typeface="Meiryo UI" panose="020B0604030504040204" pitchFamily="34" charset="-128"/>
                <a:ea typeface="Meiryo UI" panose="020B0604030504040204" pitchFamily="34" charset="-128"/>
              </a:rPr>
              <a:t>:</a:t>
            </a:r>
            <a:r>
              <a:rPr lang="ja-JP" altLang="en-US" sz="2400">
                <a:effectLst/>
                <a:highlight>
                  <a:srgbClr val="FFFFFF"/>
                </a:highlight>
                <a:latin typeface="Meiryo UI" panose="020B0604030504040204" pitchFamily="34" charset="-128"/>
                <a:ea typeface="Meiryo UI" panose="020B0604030504040204" pitchFamily="34" charset="-128"/>
              </a:rPr>
              <a:t>工事予定場所</a:t>
            </a:r>
            <a:endParaRPr lang="en-US" altLang="ja-JP" sz="2400" dirty="0">
              <a:effectLst/>
              <a:highlight>
                <a:srgbClr val="FFFFFF"/>
              </a:highlight>
              <a:latin typeface="Meiryo UI" panose="020B0604030504040204" pitchFamily="34" charset="-128"/>
              <a:ea typeface="Meiryo UI" panose="020B0604030504040204" pitchFamily="34" charset="-128"/>
            </a:endParaRPr>
          </a:p>
          <a:p>
            <a:r>
              <a:rPr lang="ja-JP" altLang="en-US" sz="2400">
                <a:highlight>
                  <a:srgbClr val="FFFFFF"/>
                </a:highlight>
                <a:latin typeface="Meiryo UI" panose="020B0604030504040204" pitchFamily="34" charset="-128"/>
                <a:ea typeface="Meiryo UI" panose="020B0604030504040204" pitchFamily="34" charset="-128"/>
              </a:rPr>
              <a:t>　　　　　　　　　　</a:t>
            </a:r>
            <a:r>
              <a:rPr lang="ja-JP" altLang="en-US" sz="2400">
                <a:effectLst/>
                <a:highlight>
                  <a:srgbClr val="FFFFFF"/>
                </a:highlight>
                <a:latin typeface="Meiryo UI" panose="020B0604030504040204" pitchFamily="34" charset="-128"/>
                <a:ea typeface="Meiryo UI" panose="020B0604030504040204" pitchFamily="34" charset="-128"/>
              </a:rPr>
              <a:t>の草刈り作業 </a:t>
            </a:r>
          </a:p>
        </p:txBody>
      </p:sp>
      <p:sp>
        <p:nvSpPr>
          <p:cNvPr id="8" name="テキスト ボックス 7">
            <a:extLst>
              <a:ext uri="{FF2B5EF4-FFF2-40B4-BE49-F238E27FC236}">
                <a16:creationId xmlns:a16="http://schemas.microsoft.com/office/drawing/2014/main" id="{0918D429-731E-31A2-EACB-814212F81B8E}"/>
              </a:ext>
            </a:extLst>
          </p:cNvPr>
          <p:cNvSpPr txBox="1"/>
          <p:nvPr/>
        </p:nvSpPr>
        <p:spPr>
          <a:xfrm>
            <a:off x="78057" y="3349850"/>
            <a:ext cx="8611530" cy="3108543"/>
          </a:xfrm>
          <a:prstGeom prst="rect">
            <a:avLst/>
          </a:prstGeom>
          <a:noFill/>
        </p:spPr>
        <p:txBody>
          <a:bodyPr wrap="square">
            <a:spAutoFit/>
          </a:bodyPr>
          <a:lstStyle/>
          <a:p>
            <a:r>
              <a:rPr lang="ja-JP" altLang="en-US" sz="2800" b="0" i="0" u="none" strike="noStrike">
                <a:solidFill>
                  <a:srgbClr val="000000"/>
                </a:solidFill>
                <a:effectLst/>
                <a:highlight>
                  <a:srgbClr val="FFFFFF"/>
                </a:highlight>
                <a:latin typeface="Meiryo UI" panose="020B0604030504040204" pitchFamily="34" charset="-128"/>
                <a:ea typeface="Meiryo UI" panose="020B0604030504040204" pitchFamily="34" charset="-128"/>
              </a:rPr>
              <a:t>現場事務所建て方準備のため、</a:t>
            </a:r>
            <a:endParaRPr lang="en-US" altLang="ja-JP" sz="2800" b="0" i="0" u="none" strike="noStrike" dirty="0">
              <a:solidFill>
                <a:srgbClr val="000000"/>
              </a:solidFill>
              <a:effectLst/>
              <a:highlight>
                <a:srgbClr val="FFFFFF"/>
              </a:highlight>
              <a:latin typeface="Meiryo UI" panose="020B0604030504040204" pitchFamily="34" charset="-128"/>
              <a:ea typeface="Meiryo UI" panose="020B0604030504040204" pitchFamily="34" charset="-128"/>
            </a:endParaRPr>
          </a:p>
          <a:p>
            <a:r>
              <a:rPr lang="ja-JP" altLang="en-US" sz="2800" b="0" i="0" u="none" strike="noStrike">
                <a:solidFill>
                  <a:srgbClr val="000000"/>
                </a:solidFill>
                <a:effectLst/>
                <a:highlight>
                  <a:srgbClr val="FFFFFF"/>
                </a:highlight>
                <a:latin typeface="Meiryo UI" panose="020B0604030504040204" pitchFamily="34" charset="-128"/>
                <a:ea typeface="Meiryo UI" panose="020B0604030504040204" pitchFamily="34" charset="-128"/>
              </a:rPr>
              <a:t>朝から予定地周辺の草を</a:t>
            </a:r>
            <a:endParaRPr lang="en-US" altLang="ja-JP" sz="2800" b="0" i="0" u="none" strike="noStrike" dirty="0">
              <a:solidFill>
                <a:srgbClr val="000000"/>
              </a:solidFill>
              <a:effectLst/>
              <a:highlight>
                <a:srgbClr val="FFFFFF"/>
              </a:highlight>
              <a:latin typeface="Meiryo UI" panose="020B0604030504040204" pitchFamily="34" charset="-128"/>
              <a:ea typeface="Meiryo UI" panose="020B0604030504040204" pitchFamily="34" charset="-128"/>
            </a:endParaRPr>
          </a:p>
          <a:p>
            <a:r>
              <a:rPr lang="ja-JP" altLang="en-US" sz="2800" b="0" i="0" u="none" strike="noStrike">
                <a:solidFill>
                  <a:srgbClr val="000000"/>
                </a:solidFill>
                <a:effectLst/>
                <a:highlight>
                  <a:srgbClr val="FFFFFF"/>
                </a:highlight>
                <a:latin typeface="Meiryo UI" panose="020B0604030504040204" pitchFamily="34" charset="-128"/>
                <a:ea typeface="Meiryo UI" panose="020B0604030504040204" pitchFamily="34" charset="-128"/>
              </a:rPr>
              <a:t>刈払機で刈り取っていた。</a:t>
            </a:r>
            <a:br>
              <a:rPr lang="ja-JP" altLang="en-US" sz="2800">
                <a:latin typeface="Meiryo UI" panose="020B0604030504040204" pitchFamily="34" charset="-128"/>
                <a:ea typeface="Meiryo UI" panose="020B0604030504040204" pitchFamily="34" charset="-128"/>
              </a:rPr>
            </a:br>
            <a:r>
              <a:rPr lang="en-US" altLang="ja-JP" sz="2800" b="1" i="0" u="sng" strike="noStrike" dirty="0">
                <a:solidFill>
                  <a:srgbClr val="FF0000"/>
                </a:solidFill>
                <a:effectLst/>
                <a:highlight>
                  <a:srgbClr val="FFFFFF"/>
                </a:highlight>
                <a:latin typeface="Meiryo UI" panose="020B0604030504040204" pitchFamily="34" charset="-128"/>
                <a:ea typeface="Meiryo UI" panose="020B0604030504040204" pitchFamily="34" charset="-128"/>
              </a:rPr>
              <a:t>10</a:t>
            </a:r>
            <a:r>
              <a:rPr lang="ja-JP" altLang="en-US" sz="2800" b="1" i="0" u="sng" strike="noStrike">
                <a:solidFill>
                  <a:srgbClr val="FF0000"/>
                </a:solidFill>
                <a:effectLst/>
                <a:highlight>
                  <a:srgbClr val="FFFFFF"/>
                </a:highlight>
                <a:latin typeface="Meiryo UI" panose="020B0604030504040204" pitchFamily="34" charset="-128"/>
                <a:ea typeface="Meiryo UI" panose="020B0604030504040204" pitchFamily="34" charset="-128"/>
              </a:rPr>
              <a:t>時には体調に違和感</a:t>
            </a:r>
            <a:r>
              <a:rPr lang="ja-JP" altLang="en-US" sz="2800" b="0" i="0" u="none" strike="noStrike">
                <a:solidFill>
                  <a:srgbClr val="000000"/>
                </a:solidFill>
                <a:effectLst/>
                <a:highlight>
                  <a:srgbClr val="FFFFFF"/>
                </a:highlight>
                <a:latin typeface="Meiryo UI" panose="020B0604030504040204" pitchFamily="34" charset="-128"/>
                <a:ea typeface="Meiryo UI" panose="020B0604030504040204" pitchFamily="34" charset="-128"/>
              </a:rPr>
              <a:t>を</a:t>
            </a:r>
            <a:endParaRPr lang="en-US" altLang="ja-JP" sz="2800" b="0" i="0" u="none" strike="noStrike" dirty="0">
              <a:solidFill>
                <a:srgbClr val="000000"/>
              </a:solidFill>
              <a:effectLst/>
              <a:highlight>
                <a:srgbClr val="FFFFFF"/>
              </a:highlight>
              <a:latin typeface="Meiryo UI" panose="020B0604030504040204" pitchFamily="34" charset="-128"/>
              <a:ea typeface="Meiryo UI" panose="020B0604030504040204" pitchFamily="34" charset="-128"/>
            </a:endParaRPr>
          </a:p>
          <a:p>
            <a:r>
              <a:rPr lang="ja-JP" altLang="en-US" sz="2800" b="0" i="0" u="none" strike="noStrike">
                <a:solidFill>
                  <a:srgbClr val="000000"/>
                </a:solidFill>
                <a:effectLst/>
                <a:highlight>
                  <a:srgbClr val="FFFFFF"/>
                </a:highlight>
                <a:latin typeface="Meiryo UI" panose="020B0604030504040204" pitchFamily="34" charset="-128"/>
                <a:ea typeface="Meiryo UI" panose="020B0604030504040204" pitchFamily="34" charset="-128"/>
              </a:rPr>
              <a:t>覚えたがそのまま作業を続け、</a:t>
            </a:r>
            <a:endParaRPr lang="en-US" altLang="ja-JP" sz="2800" b="0" i="0" u="none" strike="noStrike" dirty="0">
              <a:solidFill>
                <a:srgbClr val="000000"/>
              </a:solidFill>
              <a:effectLst/>
              <a:highlight>
                <a:srgbClr val="FFFFFF"/>
              </a:highlight>
              <a:latin typeface="Meiryo UI" panose="020B0604030504040204" pitchFamily="34" charset="-128"/>
              <a:ea typeface="Meiryo UI" panose="020B0604030504040204" pitchFamily="34" charset="-128"/>
            </a:endParaRPr>
          </a:p>
          <a:p>
            <a:r>
              <a:rPr lang="en-US" altLang="ja-JP" sz="2800" b="1" i="0" u="sng" strike="noStrike" dirty="0">
                <a:solidFill>
                  <a:srgbClr val="FF0000"/>
                </a:solidFill>
                <a:effectLst/>
                <a:highlight>
                  <a:srgbClr val="FFFFFF"/>
                </a:highlight>
                <a:latin typeface="Meiryo UI" panose="020B0604030504040204" pitchFamily="34" charset="-128"/>
                <a:ea typeface="Meiryo UI" panose="020B0604030504040204" pitchFamily="34" charset="-128"/>
              </a:rPr>
              <a:t>11</a:t>
            </a:r>
            <a:r>
              <a:rPr lang="ja-JP" altLang="en-US" sz="2800" b="1" i="0" u="sng" strike="noStrike">
                <a:solidFill>
                  <a:srgbClr val="FF0000"/>
                </a:solidFill>
                <a:effectLst/>
                <a:highlight>
                  <a:srgbClr val="FFFFFF"/>
                </a:highlight>
                <a:latin typeface="Meiryo UI" panose="020B0604030504040204" pitchFamily="34" charset="-128"/>
                <a:ea typeface="Meiryo UI" panose="020B0604030504040204" pitchFamily="34" charset="-128"/>
              </a:rPr>
              <a:t>時半頃には立っているのもやっとの状態</a:t>
            </a:r>
            <a:r>
              <a:rPr lang="ja-JP" altLang="en-US" sz="2800" b="0" i="0" u="none" strike="noStrike">
                <a:solidFill>
                  <a:srgbClr val="000000"/>
                </a:solidFill>
                <a:effectLst/>
                <a:highlight>
                  <a:srgbClr val="FFFFFF"/>
                </a:highlight>
                <a:latin typeface="Meiryo UI" panose="020B0604030504040204" pitchFamily="34" charset="-128"/>
                <a:ea typeface="Meiryo UI" panose="020B0604030504040204" pitchFamily="34" charset="-128"/>
              </a:rPr>
              <a:t>になり、</a:t>
            </a:r>
            <a:endParaRPr lang="en-US" altLang="ja-JP" sz="2800" b="0" i="0" u="none" strike="noStrike" dirty="0">
              <a:solidFill>
                <a:srgbClr val="000000"/>
              </a:solidFill>
              <a:effectLst/>
              <a:highlight>
                <a:srgbClr val="FFFFFF"/>
              </a:highlight>
              <a:latin typeface="Meiryo UI" panose="020B0604030504040204" pitchFamily="34" charset="-128"/>
              <a:ea typeface="Meiryo UI" panose="020B0604030504040204" pitchFamily="34" charset="-128"/>
            </a:endParaRPr>
          </a:p>
          <a:p>
            <a:r>
              <a:rPr lang="ja-JP" altLang="en-US" sz="2800" b="0" i="0" u="none" strike="noStrike">
                <a:solidFill>
                  <a:srgbClr val="000000"/>
                </a:solidFill>
                <a:effectLst/>
                <a:highlight>
                  <a:srgbClr val="FFFFFF"/>
                </a:highlight>
                <a:latin typeface="Meiryo UI" panose="020B0604030504040204" pitchFamily="34" charset="-128"/>
                <a:ea typeface="Meiryo UI" panose="020B0604030504040204" pitchFamily="34" charset="-128"/>
              </a:rPr>
              <a:t>職長に申告後すぐに病院に行き、</a:t>
            </a:r>
            <a:r>
              <a:rPr lang="ja-JP" altLang="en-US" sz="2800" b="1" i="0" u="sng" strike="noStrike">
                <a:solidFill>
                  <a:srgbClr val="FF0000"/>
                </a:solidFill>
                <a:effectLst/>
                <a:highlight>
                  <a:srgbClr val="FFFFFF"/>
                </a:highlight>
                <a:latin typeface="Meiryo UI" panose="020B0604030504040204" pitchFamily="34" charset="-128"/>
                <a:ea typeface="Meiryo UI" panose="020B0604030504040204" pitchFamily="34" charset="-128"/>
              </a:rPr>
              <a:t>熱中症と診断</a:t>
            </a:r>
            <a:r>
              <a:rPr lang="ja-JP" altLang="en-US" sz="2800" b="0" i="0" u="none" strike="noStrike">
                <a:solidFill>
                  <a:srgbClr val="000000"/>
                </a:solidFill>
                <a:effectLst/>
                <a:highlight>
                  <a:srgbClr val="FFFFFF"/>
                </a:highlight>
                <a:latin typeface="Meiryo UI" panose="020B0604030504040204" pitchFamily="34" charset="-128"/>
                <a:ea typeface="Meiryo UI" panose="020B0604030504040204" pitchFamily="34" charset="-128"/>
              </a:rPr>
              <a:t>された。</a:t>
            </a:r>
            <a:endParaRPr lang="ja-JP" altLang="en-US" sz="28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3778E11A-16CC-F0B6-31CE-DC78BA309862}"/>
              </a:ext>
            </a:extLst>
          </p:cNvPr>
          <p:cNvSpPr txBox="1"/>
          <p:nvPr/>
        </p:nvSpPr>
        <p:spPr>
          <a:xfrm>
            <a:off x="4042021" y="6377156"/>
            <a:ext cx="4969630" cy="369332"/>
          </a:xfrm>
          <a:prstGeom prst="rect">
            <a:avLst/>
          </a:prstGeom>
          <a:solidFill>
            <a:schemeClr val="bg1"/>
          </a:solidFill>
        </p:spPr>
        <p:txBody>
          <a:bodyPr wrap="none" rtlCol="0">
            <a:spAutoFit/>
          </a:bodyPr>
          <a:lstStyle/>
          <a:p>
            <a:r>
              <a:rPr kumimoji="1" lang="ja-JP" altLang="en-US">
                <a:latin typeface="Meiryo UI" panose="020B0604030504040204" pitchFamily="34" charset="-128"/>
                <a:ea typeface="Meiryo UI" panose="020B0604030504040204" pitchFamily="34" charset="-128"/>
              </a:rPr>
              <a:t>建設業労働災害防止協会（建災防）</a:t>
            </a:r>
            <a:r>
              <a:rPr kumimoji="1" lang="en-US" altLang="ja-JP" dirty="0">
                <a:latin typeface="Meiryo UI" panose="020B0604030504040204" pitchFamily="34" charset="-128"/>
                <a:ea typeface="Meiryo UI" panose="020B0604030504040204" pitchFamily="34" charset="-128"/>
              </a:rPr>
              <a:t>HP</a:t>
            </a:r>
            <a:r>
              <a:rPr kumimoji="1" lang="ja-JP" altLang="en-US">
                <a:latin typeface="Meiryo UI" panose="020B0604030504040204" pitchFamily="34" charset="-128"/>
                <a:ea typeface="Meiryo UI" panose="020B0604030504040204" pitchFamily="34" charset="-128"/>
              </a:rPr>
              <a:t>より引用</a:t>
            </a:r>
          </a:p>
        </p:txBody>
      </p:sp>
      <p:pic>
        <p:nvPicPr>
          <p:cNvPr id="10" name="図 9">
            <a:extLst>
              <a:ext uri="{FF2B5EF4-FFF2-40B4-BE49-F238E27FC236}">
                <a16:creationId xmlns:a16="http://schemas.microsoft.com/office/drawing/2014/main" id="{60576448-31AE-88F5-EE5B-2471776F57DE}"/>
              </a:ext>
            </a:extLst>
          </p:cNvPr>
          <p:cNvPicPr>
            <a:picLocks noChangeAspect="1"/>
          </p:cNvPicPr>
          <p:nvPr/>
        </p:nvPicPr>
        <p:blipFill rotWithShape="1">
          <a:blip r:embed="rId3"/>
          <a:srcRect l="19988" t="25691" r="19990" b="55935"/>
          <a:stretch/>
        </p:blipFill>
        <p:spPr>
          <a:xfrm>
            <a:off x="4636868" y="1847096"/>
            <a:ext cx="4419387" cy="3567079"/>
          </a:xfrm>
          <a:prstGeom prst="rect">
            <a:avLst/>
          </a:prstGeom>
          <a:ln w="76200">
            <a:solidFill>
              <a:srgbClr val="00FA00"/>
            </a:solidFill>
          </a:ln>
        </p:spPr>
      </p:pic>
      <p:sp>
        <p:nvSpPr>
          <p:cNvPr id="11" name="右矢印 10">
            <a:extLst>
              <a:ext uri="{FF2B5EF4-FFF2-40B4-BE49-F238E27FC236}">
                <a16:creationId xmlns:a16="http://schemas.microsoft.com/office/drawing/2014/main" id="{22BFEC5D-A61A-C57A-920D-19A98AF8CBC9}"/>
              </a:ext>
            </a:extLst>
          </p:cNvPr>
          <p:cNvSpPr/>
          <p:nvPr/>
        </p:nvSpPr>
        <p:spPr>
          <a:xfrm rot="7579842">
            <a:off x="5444664" y="2267761"/>
            <a:ext cx="576914" cy="762684"/>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a:extLst>
              <a:ext uri="{FF2B5EF4-FFF2-40B4-BE49-F238E27FC236}">
                <a16:creationId xmlns:a16="http://schemas.microsoft.com/office/drawing/2014/main" id="{CC46A039-9458-2969-8AFD-E102BF598493}"/>
              </a:ext>
            </a:extLst>
          </p:cNvPr>
          <p:cNvSpPr/>
          <p:nvPr/>
        </p:nvSpPr>
        <p:spPr>
          <a:xfrm rot="6810766">
            <a:off x="6695656" y="2790984"/>
            <a:ext cx="576914" cy="762684"/>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a:extLst>
              <a:ext uri="{FF2B5EF4-FFF2-40B4-BE49-F238E27FC236}">
                <a16:creationId xmlns:a16="http://schemas.microsoft.com/office/drawing/2014/main" id="{B2C5836D-E651-F4A6-364E-843323FEDA01}"/>
              </a:ext>
            </a:extLst>
          </p:cNvPr>
          <p:cNvSpPr/>
          <p:nvPr/>
        </p:nvSpPr>
        <p:spPr>
          <a:xfrm rot="4736533">
            <a:off x="7989000" y="2851386"/>
            <a:ext cx="576914" cy="762684"/>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07910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55C52673-8379-99A5-87FD-EA8804E8C751}"/>
              </a:ext>
            </a:extLst>
          </p:cNvPr>
          <p:cNvGraphicFramePr>
            <a:graphicFrameLocks noGrp="1"/>
          </p:cNvGraphicFramePr>
          <p:nvPr>
            <p:extLst>
              <p:ext uri="{D42A27DB-BD31-4B8C-83A1-F6EECF244321}">
                <p14:modId xmlns:p14="http://schemas.microsoft.com/office/powerpoint/2010/main" val="278826497"/>
              </p:ext>
            </p:extLst>
          </p:nvPr>
        </p:nvGraphicFramePr>
        <p:xfrm>
          <a:off x="122663" y="66912"/>
          <a:ext cx="8898673" cy="6700476"/>
        </p:xfrm>
        <a:graphic>
          <a:graphicData uri="http://schemas.openxmlformats.org/drawingml/2006/table">
            <a:tbl>
              <a:tblPr firstRow="1" bandRow="1">
                <a:tableStyleId>{5C22544A-7EE6-4342-B048-85BDC9FD1C3A}</a:tableStyleId>
              </a:tblPr>
              <a:tblGrid>
                <a:gridCol w="635620">
                  <a:extLst>
                    <a:ext uri="{9D8B030D-6E8A-4147-A177-3AD203B41FA5}">
                      <a16:colId xmlns:a16="http://schemas.microsoft.com/office/drawing/2014/main" val="2551586657"/>
                    </a:ext>
                  </a:extLst>
                </a:gridCol>
                <a:gridCol w="3356517">
                  <a:extLst>
                    <a:ext uri="{9D8B030D-6E8A-4147-A177-3AD203B41FA5}">
                      <a16:colId xmlns:a16="http://schemas.microsoft.com/office/drawing/2014/main" val="3157572499"/>
                    </a:ext>
                  </a:extLst>
                </a:gridCol>
                <a:gridCol w="4906536">
                  <a:extLst>
                    <a:ext uri="{9D8B030D-6E8A-4147-A177-3AD203B41FA5}">
                      <a16:colId xmlns:a16="http://schemas.microsoft.com/office/drawing/2014/main" val="683413546"/>
                    </a:ext>
                  </a:extLst>
                </a:gridCol>
              </a:tblGrid>
              <a:tr h="383008">
                <a:tc>
                  <a:txBody>
                    <a:bodyPr/>
                    <a:lstStyle/>
                    <a:p>
                      <a:endParaRPr kumimoji="1" lang="ja-JP" altLang="en-US" sz="2000">
                        <a:latin typeface="Meiryo UI" panose="020B0604030504040204" pitchFamily="34" charset="-128"/>
                        <a:ea typeface="Meiryo UI" panose="020B0604030504040204" pitchFamily="34" charset="-128"/>
                      </a:endParaRPr>
                    </a:p>
                  </a:txBody>
                  <a:tcPr/>
                </a:tc>
                <a:tc>
                  <a:txBody>
                    <a:bodyPr/>
                    <a:lstStyle/>
                    <a:p>
                      <a:pPr algn="ctr"/>
                      <a:r>
                        <a:rPr kumimoji="1" lang="ja-JP" altLang="en-US" sz="2000" b="1" i="0" u="none" strike="noStrike" kern="1200">
                          <a:solidFill>
                            <a:schemeClr val="lt1"/>
                          </a:solidFill>
                          <a:effectLst/>
                          <a:latin typeface="Meiryo UI" panose="020B0604030504040204" pitchFamily="34" charset="-128"/>
                          <a:ea typeface="Meiryo UI" panose="020B0604030504040204" pitchFamily="34" charset="-128"/>
                          <a:cs typeface="+mn-cs"/>
                        </a:rPr>
                        <a:t>原因</a:t>
                      </a:r>
                      <a:endParaRPr kumimoji="1" lang="ja-JP" altLang="en-US" sz="2000" b="1">
                        <a:latin typeface="Meiryo UI" panose="020B0604030504040204" pitchFamily="34" charset="-128"/>
                        <a:ea typeface="Meiryo UI" panose="020B0604030504040204" pitchFamily="34" charset="-128"/>
                      </a:endParaRPr>
                    </a:p>
                  </a:txBody>
                  <a:tcPr/>
                </a:tc>
                <a:tc>
                  <a:txBody>
                    <a:bodyPr/>
                    <a:lstStyle/>
                    <a:p>
                      <a:pPr algn="ctr"/>
                      <a:r>
                        <a:rPr kumimoji="1" lang="ja-JP" altLang="en-US" sz="2000" b="1" i="0" u="none" strike="noStrike" kern="1200">
                          <a:solidFill>
                            <a:schemeClr val="lt1"/>
                          </a:solidFill>
                          <a:effectLst/>
                          <a:latin typeface="Meiryo UI" panose="020B0604030504040204" pitchFamily="34" charset="-128"/>
                          <a:ea typeface="Meiryo UI" panose="020B0604030504040204" pitchFamily="34" charset="-128"/>
                          <a:cs typeface="+mn-cs"/>
                        </a:rPr>
                        <a:t>再発防止対策</a:t>
                      </a:r>
                      <a:endParaRPr kumimoji="1" lang="ja-JP" altLang="en-US" sz="2000" b="1">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216729836"/>
                  </a:ext>
                </a:extLst>
              </a:tr>
              <a:tr h="1561493">
                <a:tc>
                  <a:txBody>
                    <a:bodyPr/>
                    <a:lstStyle/>
                    <a:p>
                      <a:r>
                        <a:rPr kumimoji="1" lang="ja-JP" altLang="en-US" sz="2000" b="1">
                          <a:solidFill>
                            <a:schemeClr val="accent6">
                              <a:lumMod val="50000"/>
                            </a:schemeClr>
                          </a:solidFill>
                          <a:latin typeface="Meiryo UI" panose="020B0604030504040204" pitchFamily="34" charset="-128"/>
                          <a:ea typeface="Meiryo UI" panose="020B0604030504040204" pitchFamily="34" charset="-128"/>
                        </a:rPr>
                        <a:t>人的</a:t>
                      </a:r>
                    </a:p>
                  </a:txBody>
                  <a:tcPr/>
                </a:tc>
                <a:tc>
                  <a:txBody>
                    <a:bodyPr/>
                    <a:lstStyle/>
                    <a:p>
                      <a:pPr fontAlgn="base"/>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小まめな</a:t>
                      </a:r>
                      <a:r>
                        <a:rPr kumimoji="1" lang="ja-JP" altLang="en-US" sz="2000" b="1" i="0" u="none" strike="noStrike" kern="1200">
                          <a:solidFill>
                            <a:srgbClr val="FF0000"/>
                          </a:solidFill>
                          <a:effectLst/>
                          <a:latin typeface="Meiryo UI" panose="020B0604030504040204" pitchFamily="34" charset="-128"/>
                          <a:ea typeface="Meiryo UI" panose="020B0604030504040204" pitchFamily="34" charset="-128"/>
                          <a:cs typeface="+mn-cs"/>
                        </a:rPr>
                        <a:t>給水や塩分補給</a:t>
                      </a:r>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a:t>
                      </a:r>
                      <a:endParaRPr kumimoji="1" lang="en-US" altLang="ja-JP" sz="2000" b="0" i="0" u="none" strike="noStrike" kern="1200" dirty="0">
                        <a:solidFill>
                          <a:schemeClr val="dk1"/>
                        </a:solidFill>
                        <a:effectLst/>
                        <a:latin typeface="Meiryo UI" panose="020B0604030504040204" pitchFamily="34" charset="-128"/>
                        <a:ea typeface="Meiryo UI" panose="020B0604030504040204" pitchFamily="34" charset="-128"/>
                        <a:cs typeface="+mn-cs"/>
                      </a:endParaRPr>
                    </a:p>
                    <a:p>
                      <a:pPr fontAlgn="base"/>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休息を取らずに作業を行った。</a:t>
                      </a:r>
                    </a:p>
                    <a:p>
                      <a:pPr fontAlgn="base"/>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体調不良を自覚していたにも</a:t>
                      </a:r>
                      <a:endParaRPr kumimoji="1" lang="en-US" altLang="ja-JP" sz="2000" b="0" i="0" u="none" strike="noStrike" kern="1200" dirty="0">
                        <a:solidFill>
                          <a:schemeClr val="dk1"/>
                        </a:solidFill>
                        <a:effectLst/>
                        <a:latin typeface="Meiryo UI" panose="020B0604030504040204" pitchFamily="34" charset="-128"/>
                        <a:ea typeface="Meiryo UI" panose="020B0604030504040204" pitchFamily="34" charset="-128"/>
                        <a:cs typeface="+mn-cs"/>
                      </a:endParaRPr>
                    </a:p>
                    <a:p>
                      <a:pPr fontAlgn="base"/>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かかわらず、</a:t>
                      </a:r>
                      <a:r>
                        <a:rPr kumimoji="1" lang="ja-JP" altLang="en-US" sz="2000" b="1" i="0" u="none" strike="noStrike" kern="1200">
                          <a:solidFill>
                            <a:srgbClr val="FF0000"/>
                          </a:solidFill>
                          <a:effectLst/>
                          <a:latin typeface="Meiryo UI" panose="020B0604030504040204" pitchFamily="34" charset="-128"/>
                          <a:ea typeface="Meiryo UI" panose="020B0604030504040204" pitchFamily="34" charset="-128"/>
                          <a:cs typeface="+mn-cs"/>
                        </a:rPr>
                        <a:t>作業を継続</a:t>
                      </a:r>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した。</a:t>
                      </a:r>
                    </a:p>
                  </a:txBody>
                  <a:tcPr/>
                </a:tc>
                <a:tc>
                  <a:txBody>
                    <a:bodyPr/>
                    <a:lstStyle/>
                    <a:p>
                      <a:pPr fontAlgn="base"/>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自覚症状にかかわらず、</a:t>
                      </a:r>
                      <a:r>
                        <a:rPr kumimoji="1" lang="ja-JP" altLang="en-US" sz="2000" b="1" i="0" u="none" strike="noStrike" kern="1200">
                          <a:solidFill>
                            <a:srgbClr val="0432FF"/>
                          </a:solidFill>
                          <a:effectLst/>
                          <a:latin typeface="Meiryo UI" panose="020B0604030504040204" pitchFamily="34" charset="-128"/>
                          <a:ea typeface="Meiryo UI" panose="020B0604030504040204" pitchFamily="34" charset="-128"/>
                          <a:cs typeface="+mn-cs"/>
                        </a:rPr>
                        <a:t>小まめな給水や塩分を補給</a:t>
                      </a:r>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し、休息をとる。</a:t>
                      </a:r>
                    </a:p>
                    <a:p>
                      <a:pPr fontAlgn="base"/>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体調不良を自覚した時には、その時点で</a:t>
                      </a:r>
                      <a:r>
                        <a:rPr kumimoji="1" lang="ja-JP" altLang="en-US" sz="2000" b="1" i="0" u="none" strike="noStrike" kern="1200">
                          <a:solidFill>
                            <a:srgbClr val="0432FF"/>
                          </a:solidFill>
                          <a:effectLst/>
                          <a:latin typeface="Meiryo UI" panose="020B0604030504040204" pitchFamily="34" charset="-128"/>
                          <a:ea typeface="Meiryo UI" panose="020B0604030504040204" pitchFamily="34" charset="-128"/>
                          <a:cs typeface="+mn-cs"/>
                        </a:rPr>
                        <a:t>作業を止めて休息</a:t>
                      </a:r>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を取り、現場の職長等に</a:t>
                      </a:r>
                      <a:endParaRPr kumimoji="1" lang="en-US" altLang="ja-JP" sz="2000" b="0" i="0" u="none" strike="noStrike" kern="1200" dirty="0">
                        <a:solidFill>
                          <a:schemeClr val="dk1"/>
                        </a:solidFill>
                        <a:effectLst/>
                        <a:latin typeface="Meiryo UI" panose="020B0604030504040204" pitchFamily="34" charset="-128"/>
                        <a:ea typeface="Meiryo UI" panose="020B0604030504040204" pitchFamily="34" charset="-128"/>
                        <a:cs typeface="+mn-cs"/>
                      </a:endParaRPr>
                    </a:p>
                    <a:p>
                      <a:pPr fontAlgn="base"/>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相談する。</a:t>
                      </a:r>
                    </a:p>
                  </a:txBody>
                  <a:tcPr/>
                </a:tc>
                <a:extLst>
                  <a:ext uri="{0D108BD9-81ED-4DB2-BD59-A6C34878D82A}">
                    <a16:rowId xmlns:a16="http://schemas.microsoft.com/office/drawing/2014/main" val="2871823048"/>
                  </a:ext>
                </a:extLst>
              </a:tr>
              <a:tr h="1266872">
                <a:tc>
                  <a:txBody>
                    <a:bodyPr/>
                    <a:lstStyle/>
                    <a:p>
                      <a:r>
                        <a:rPr kumimoji="1" lang="ja-JP" altLang="en-US" sz="2000" b="1">
                          <a:solidFill>
                            <a:schemeClr val="accent6">
                              <a:lumMod val="50000"/>
                            </a:schemeClr>
                          </a:solidFill>
                          <a:latin typeface="Meiryo UI" panose="020B0604030504040204" pitchFamily="34" charset="-128"/>
                          <a:ea typeface="Meiryo UI" panose="020B0604030504040204" pitchFamily="34" charset="-128"/>
                        </a:rPr>
                        <a:t>設備的</a:t>
                      </a:r>
                    </a:p>
                  </a:txBody>
                  <a:tcPr/>
                </a:tc>
                <a:tc>
                  <a:txBody>
                    <a:bodyPr/>
                    <a:lstStyle/>
                    <a:p>
                      <a:pPr fontAlgn="base"/>
                      <a:r>
                        <a:rPr kumimoji="1" lang="ja-JP" altLang="en-US" sz="2000" b="1" i="0" u="none" strike="noStrike" kern="1200">
                          <a:solidFill>
                            <a:srgbClr val="FF0000"/>
                          </a:solidFill>
                          <a:effectLst/>
                          <a:latin typeface="Meiryo UI" panose="020B0604030504040204" pitchFamily="34" charset="-128"/>
                          <a:ea typeface="Meiryo UI" panose="020B0604030504040204" pitchFamily="34" charset="-128"/>
                          <a:cs typeface="+mn-cs"/>
                        </a:rPr>
                        <a:t>日よけや給水場所等</a:t>
                      </a:r>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が備え付けられていなかった。</a:t>
                      </a:r>
                    </a:p>
                    <a:p>
                      <a:pPr fontAlgn="base"/>
                      <a:r>
                        <a:rPr kumimoji="1" lang="en" altLang="ja-JP" sz="2000" b="0" i="0" u="none" strike="noStrike" kern="1200" dirty="0">
                          <a:solidFill>
                            <a:schemeClr val="dk1"/>
                          </a:solidFill>
                          <a:effectLst/>
                          <a:latin typeface="Meiryo UI" panose="020B0604030504040204" pitchFamily="34" charset="-128"/>
                          <a:ea typeface="Meiryo UI" panose="020B0604030504040204" pitchFamily="34" charset="-128"/>
                          <a:cs typeface="+mn-cs"/>
                        </a:rPr>
                        <a:t>WBGT </a:t>
                      </a:r>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値測定器を設置して</a:t>
                      </a:r>
                      <a:endParaRPr kumimoji="1" lang="en-US" altLang="ja-JP" sz="2000" b="0" i="0" u="none" strike="noStrike" kern="1200" dirty="0">
                        <a:solidFill>
                          <a:schemeClr val="dk1"/>
                        </a:solidFill>
                        <a:effectLst/>
                        <a:latin typeface="Meiryo UI" panose="020B0604030504040204" pitchFamily="34" charset="-128"/>
                        <a:ea typeface="Meiryo UI" panose="020B0604030504040204" pitchFamily="34" charset="-128"/>
                        <a:cs typeface="+mn-cs"/>
                      </a:endParaRPr>
                    </a:p>
                    <a:p>
                      <a:pPr fontAlgn="base"/>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いなかった。</a:t>
                      </a:r>
                    </a:p>
                  </a:txBody>
                  <a:tcPr/>
                </a:tc>
                <a:tc>
                  <a:txBody>
                    <a:bodyPr/>
                    <a:lstStyle/>
                    <a:p>
                      <a:pPr fontAlgn="base"/>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日よけや給水場所等を早めに準備するなど、</a:t>
                      </a:r>
                      <a:endParaRPr kumimoji="1" lang="en-US" altLang="ja-JP" sz="2000" b="0" i="0" u="none" strike="noStrike" kern="1200" dirty="0">
                        <a:solidFill>
                          <a:schemeClr val="dk1"/>
                        </a:solidFill>
                        <a:effectLst/>
                        <a:latin typeface="Meiryo UI" panose="020B0604030504040204" pitchFamily="34" charset="-128"/>
                        <a:ea typeface="Meiryo UI" panose="020B0604030504040204" pitchFamily="34" charset="-128"/>
                        <a:cs typeface="+mn-cs"/>
                      </a:endParaRPr>
                    </a:p>
                    <a:p>
                      <a:pPr fontAlgn="base"/>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暑熱環境から労働者を守る対策を講じる。</a:t>
                      </a:r>
                    </a:p>
                    <a:p>
                      <a:pPr fontAlgn="base"/>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暑くなる前から</a:t>
                      </a:r>
                      <a:r>
                        <a:rPr kumimoji="1" lang="en" altLang="ja-JP" sz="2000" b="1" i="0" u="none" strike="noStrike" kern="1200" dirty="0">
                          <a:solidFill>
                            <a:srgbClr val="0432FF"/>
                          </a:solidFill>
                          <a:effectLst/>
                          <a:latin typeface="Meiryo UI" panose="020B0604030504040204" pitchFamily="34" charset="-128"/>
                          <a:ea typeface="Meiryo UI" panose="020B0604030504040204" pitchFamily="34" charset="-128"/>
                          <a:cs typeface="+mn-cs"/>
                        </a:rPr>
                        <a:t>WBGT </a:t>
                      </a:r>
                      <a:r>
                        <a:rPr kumimoji="1" lang="ja-JP" altLang="en-US" sz="2000" b="1" i="0" u="none" strike="noStrike" kern="1200">
                          <a:solidFill>
                            <a:srgbClr val="0432FF"/>
                          </a:solidFill>
                          <a:effectLst/>
                          <a:latin typeface="Meiryo UI" panose="020B0604030504040204" pitchFamily="34" charset="-128"/>
                          <a:ea typeface="Meiryo UI" panose="020B0604030504040204" pitchFamily="34" charset="-128"/>
                          <a:cs typeface="+mn-cs"/>
                        </a:rPr>
                        <a:t>値測定器を準備</a:t>
                      </a:r>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し、</a:t>
                      </a:r>
                      <a:endParaRPr kumimoji="1" lang="en-US" altLang="ja-JP" sz="2000" b="0" i="0" u="none" strike="noStrike" kern="1200" dirty="0">
                        <a:solidFill>
                          <a:schemeClr val="dk1"/>
                        </a:solidFill>
                        <a:effectLst/>
                        <a:latin typeface="Meiryo UI" panose="020B0604030504040204" pitchFamily="34" charset="-128"/>
                        <a:ea typeface="Meiryo UI" panose="020B0604030504040204" pitchFamily="34" charset="-128"/>
                        <a:cs typeface="+mn-cs"/>
                      </a:endParaRPr>
                    </a:p>
                    <a:p>
                      <a:pPr fontAlgn="base"/>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測定を行う。</a:t>
                      </a:r>
                    </a:p>
                  </a:txBody>
                  <a:tcPr/>
                </a:tc>
                <a:extLst>
                  <a:ext uri="{0D108BD9-81ED-4DB2-BD59-A6C34878D82A}">
                    <a16:rowId xmlns:a16="http://schemas.microsoft.com/office/drawing/2014/main" val="135857024"/>
                  </a:ext>
                </a:extLst>
              </a:tr>
              <a:tr h="1266872">
                <a:tc>
                  <a:txBody>
                    <a:bodyPr/>
                    <a:lstStyle/>
                    <a:p>
                      <a:r>
                        <a:rPr kumimoji="1" lang="ja-JP" altLang="en-US" sz="2000" b="1">
                          <a:solidFill>
                            <a:schemeClr val="accent6">
                              <a:lumMod val="50000"/>
                            </a:schemeClr>
                          </a:solidFill>
                          <a:latin typeface="Meiryo UI" panose="020B0604030504040204" pitchFamily="34" charset="-128"/>
                          <a:ea typeface="Meiryo UI" panose="020B0604030504040204" pitchFamily="34" charset="-128"/>
                        </a:rPr>
                        <a:t>作業的</a:t>
                      </a:r>
                    </a:p>
                  </a:txBody>
                  <a:tcPr/>
                </a:tc>
                <a:tc>
                  <a:txBody>
                    <a:bodyPr/>
                    <a:lstStyle/>
                    <a:p>
                      <a:r>
                        <a:rPr kumimoji="1" lang="ja-JP" altLang="en-US" sz="2000" b="1" i="0" u="none" strike="noStrike" kern="1200">
                          <a:solidFill>
                            <a:srgbClr val="FF0000"/>
                          </a:solidFill>
                          <a:effectLst/>
                          <a:latin typeface="Meiryo UI" panose="020B0604030504040204" pitchFamily="34" charset="-128"/>
                          <a:ea typeface="Meiryo UI" panose="020B0604030504040204" pitchFamily="34" charset="-128"/>
                          <a:cs typeface="+mn-cs"/>
                        </a:rPr>
                        <a:t>朝から暑くなる予報</a:t>
                      </a:r>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だったが、</a:t>
                      </a:r>
                      <a:endParaRPr kumimoji="1" lang="en-US" altLang="ja-JP" sz="2000" b="0" i="0" u="none" strike="noStrike" kern="1200" dirty="0">
                        <a:solidFill>
                          <a:schemeClr val="dk1"/>
                        </a:solidFill>
                        <a:effectLst/>
                        <a:latin typeface="Meiryo UI" panose="020B0604030504040204" pitchFamily="34" charset="-128"/>
                        <a:ea typeface="Meiryo UI" panose="020B0604030504040204" pitchFamily="34" charset="-128"/>
                        <a:cs typeface="+mn-cs"/>
                      </a:endParaRPr>
                    </a:p>
                    <a:p>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連日の暑さから、特に誰も注意をしなかった。（作業当日は最高気温</a:t>
                      </a:r>
                      <a:r>
                        <a:rPr kumimoji="1" lang="en-US" altLang="ja-JP" sz="2000" b="0" i="0" u="none" strike="noStrike" kern="1200" dirty="0">
                          <a:solidFill>
                            <a:schemeClr val="dk1"/>
                          </a:solidFill>
                          <a:effectLst/>
                          <a:latin typeface="Meiryo UI" panose="020B0604030504040204" pitchFamily="34" charset="-128"/>
                          <a:ea typeface="Meiryo UI" panose="020B0604030504040204" pitchFamily="34" charset="-128"/>
                          <a:cs typeface="+mn-cs"/>
                        </a:rPr>
                        <a:t>32℃</a:t>
                      </a:r>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a:t>
                      </a:r>
                      <a:endParaRPr kumimoji="1" lang="ja-JP" altLang="en-US" sz="2000">
                        <a:latin typeface="Meiryo UI" panose="020B0604030504040204" pitchFamily="34" charset="-128"/>
                        <a:ea typeface="Meiryo UI" panose="020B0604030504040204" pitchFamily="34" charset="-128"/>
                      </a:endParaRPr>
                    </a:p>
                  </a:txBody>
                  <a:tcPr/>
                </a:tc>
                <a:tc>
                  <a:txBody>
                    <a:bodyPr/>
                    <a:lstStyle/>
                    <a:p>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夏期の屋外作業の前には必ず</a:t>
                      </a:r>
                      <a:r>
                        <a:rPr kumimoji="1" lang="ja-JP" altLang="en-US" sz="2000" b="1" i="0" u="none" strike="noStrike" kern="1200">
                          <a:solidFill>
                            <a:srgbClr val="0432FF"/>
                          </a:solidFill>
                          <a:effectLst/>
                          <a:latin typeface="Meiryo UI" panose="020B0604030504040204" pitchFamily="34" charset="-128"/>
                          <a:ea typeface="Meiryo UI" panose="020B0604030504040204" pitchFamily="34" charset="-128"/>
                          <a:cs typeface="+mn-cs"/>
                        </a:rPr>
                        <a:t>体調確認</a:t>
                      </a:r>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を行い、作業中も作業者に対して声掛けを行い、体調不良者を早期に見つける。</a:t>
                      </a:r>
                      <a:endParaRPr kumimoji="1" lang="ja-JP" altLang="en-US" sz="2000">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4221166827"/>
                  </a:ext>
                </a:extLst>
              </a:tr>
              <a:tr h="2067516">
                <a:tc>
                  <a:txBody>
                    <a:bodyPr/>
                    <a:lstStyle/>
                    <a:p>
                      <a:r>
                        <a:rPr kumimoji="1" lang="ja-JP" altLang="en-US" sz="2000" b="1">
                          <a:solidFill>
                            <a:schemeClr val="accent6">
                              <a:lumMod val="50000"/>
                            </a:schemeClr>
                          </a:solidFill>
                          <a:latin typeface="Meiryo UI" panose="020B0604030504040204" pitchFamily="34" charset="-128"/>
                          <a:ea typeface="Meiryo UI" panose="020B0604030504040204" pitchFamily="34" charset="-128"/>
                        </a:rPr>
                        <a:t>管理的</a:t>
                      </a:r>
                    </a:p>
                  </a:txBody>
                  <a:tcPr/>
                </a:tc>
                <a:tc>
                  <a:txBody>
                    <a:bodyPr/>
                    <a:lstStyle/>
                    <a:p>
                      <a:pPr fontAlgn="base"/>
                      <a:r>
                        <a:rPr kumimoji="1" lang="ja-JP" altLang="en-US" sz="2000" b="1" i="0" u="none" strike="noStrike" kern="1200">
                          <a:solidFill>
                            <a:srgbClr val="FF0000"/>
                          </a:solidFill>
                          <a:effectLst/>
                          <a:latin typeface="Meiryo UI" panose="020B0604030504040204" pitchFamily="34" charset="-128"/>
                          <a:ea typeface="Meiryo UI" panose="020B0604030504040204" pitchFamily="34" charset="-128"/>
                          <a:cs typeface="+mn-cs"/>
                        </a:rPr>
                        <a:t>作業計画や作業手順書</a:t>
                      </a:r>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に、</a:t>
                      </a:r>
                      <a:r>
                        <a:rPr kumimoji="1" lang="en" altLang="ja-JP" sz="2000" b="0" i="0" u="none" strike="noStrike" kern="1200" dirty="0">
                          <a:solidFill>
                            <a:schemeClr val="dk1"/>
                          </a:solidFill>
                          <a:effectLst/>
                          <a:latin typeface="Meiryo UI" panose="020B0604030504040204" pitchFamily="34" charset="-128"/>
                          <a:ea typeface="Meiryo UI" panose="020B0604030504040204" pitchFamily="34" charset="-128"/>
                          <a:cs typeface="+mn-cs"/>
                        </a:rPr>
                        <a:t>WBGT </a:t>
                      </a:r>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値等を活用した熱中症予防対策を講じていなかった。</a:t>
                      </a:r>
                    </a:p>
                    <a:p>
                      <a:pPr fontAlgn="base"/>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熱中症に対する</a:t>
                      </a:r>
                      <a:r>
                        <a:rPr kumimoji="1" lang="ja-JP" altLang="en-US" sz="2000" b="1" i="0" u="none" strike="noStrike" kern="1200">
                          <a:solidFill>
                            <a:srgbClr val="FF0000"/>
                          </a:solidFill>
                          <a:effectLst/>
                          <a:latin typeface="Meiryo UI" panose="020B0604030504040204" pitchFamily="34" charset="-128"/>
                          <a:ea typeface="Meiryo UI" panose="020B0604030504040204" pitchFamily="34" charset="-128"/>
                          <a:cs typeface="+mn-cs"/>
                        </a:rPr>
                        <a:t>労働衛生教育</a:t>
                      </a:r>
                      <a:r>
                        <a:rPr kumimoji="1" lang="ja-JP" altLang="en-US" sz="2000" b="0" i="0" u="none" strike="noStrike" kern="1200">
                          <a:solidFill>
                            <a:schemeClr val="dk1"/>
                          </a:solidFill>
                          <a:effectLst/>
                          <a:latin typeface="Meiryo UI" panose="020B0604030504040204" pitchFamily="34" charset="-128"/>
                          <a:ea typeface="Meiryo UI" panose="020B0604030504040204" pitchFamily="34" charset="-128"/>
                          <a:cs typeface="+mn-cs"/>
                        </a:rPr>
                        <a:t>を実施していなかった。</a:t>
                      </a:r>
                    </a:p>
                  </a:txBody>
                  <a:tcPr/>
                </a:tc>
                <a:tc>
                  <a:txBody>
                    <a:bodyPr/>
                    <a:lstStyle/>
                    <a:p>
                      <a:pPr fontAlgn="base"/>
                      <a:r>
                        <a:rPr lang="en" altLang="ja-JP" sz="2000" dirty="0">
                          <a:effectLst/>
                          <a:latin typeface="Meiryo UI" panose="020B0604030504040204" pitchFamily="34" charset="-128"/>
                          <a:ea typeface="Meiryo UI" panose="020B0604030504040204" pitchFamily="34" charset="-128"/>
                        </a:rPr>
                        <a:t>WBGT </a:t>
                      </a:r>
                      <a:r>
                        <a:rPr lang="ja-JP" altLang="en-US" sz="2000">
                          <a:effectLst/>
                          <a:latin typeface="Meiryo UI" panose="020B0604030504040204" pitchFamily="34" charset="-128"/>
                          <a:ea typeface="Meiryo UI" panose="020B0604030504040204" pitchFamily="34" charset="-128"/>
                        </a:rPr>
                        <a:t>値測定器を活用し、暑さ指数が</a:t>
                      </a:r>
                      <a:r>
                        <a:rPr lang="en-US" altLang="ja-JP" sz="2000" dirty="0">
                          <a:effectLst/>
                          <a:latin typeface="Meiryo UI" panose="020B0604030504040204" pitchFamily="34" charset="-128"/>
                          <a:ea typeface="Meiryo UI" panose="020B0604030504040204" pitchFamily="34" charset="-128"/>
                        </a:rPr>
                        <a:t>28℃</a:t>
                      </a:r>
                      <a:r>
                        <a:rPr lang="ja-JP" altLang="en-US" sz="2000">
                          <a:effectLst/>
                          <a:latin typeface="Meiryo UI" panose="020B0604030504040204" pitchFamily="34" charset="-128"/>
                          <a:ea typeface="Meiryo UI" panose="020B0604030504040204" pitchFamily="34" charset="-128"/>
                        </a:rPr>
                        <a:t>を超えた場合には</a:t>
                      </a:r>
                      <a:r>
                        <a:rPr lang="ja-JP" altLang="en-US" sz="2000" b="1">
                          <a:solidFill>
                            <a:srgbClr val="0432FF"/>
                          </a:solidFill>
                          <a:effectLst/>
                          <a:latin typeface="Meiryo UI" panose="020B0604030504040204" pitchFamily="34" charset="-128"/>
                          <a:ea typeface="Meiryo UI" panose="020B0604030504040204" pitchFamily="34" charset="-128"/>
                        </a:rPr>
                        <a:t>厳重警戒</a:t>
                      </a:r>
                      <a:r>
                        <a:rPr lang="ja-JP" altLang="en-US" sz="2000">
                          <a:effectLst/>
                          <a:latin typeface="Meiryo UI" panose="020B0604030504040204" pitchFamily="34" charset="-128"/>
                          <a:ea typeface="Meiryo UI" panose="020B0604030504040204" pitchFamily="34" charset="-128"/>
                        </a:rPr>
                        <a:t>を職長に通知するなど、計画的な対策を行う。作業員に熱中症に対する教育を行い、熱中症予防管理者を選任するなど、組織的な</a:t>
                      </a:r>
                      <a:r>
                        <a:rPr lang="ja-JP" altLang="en-US" sz="2000" b="1">
                          <a:solidFill>
                            <a:srgbClr val="0432FF"/>
                          </a:solidFill>
                          <a:effectLst/>
                          <a:latin typeface="Meiryo UI" panose="020B0604030504040204" pitchFamily="34" charset="-128"/>
                          <a:ea typeface="Meiryo UI" panose="020B0604030504040204" pitchFamily="34" charset="-128"/>
                        </a:rPr>
                        <a:t>熱中症予防体制</a:t>
                      </a:r>
                      <a:r>
                        <a:rPr lang="ja-JP" altLang="en-US" sz="2000">
                          <a:effectLst/>
                          <a:latin typeface="Meiryo UI" panose="020B0604030504040204" pitchFamily="34" charset="-128"/>
                          <a:ea typeface="Meiryo UI" panose="020B0604030504040204" pitchFamily="34" charset="-128"/>
                        </a:rPr>
                        <a:t>を整える。また、朝礼等で繰り返し教育を行う。</a:t>
                      </a:r>
                    </a:p>
                  </a:txBody>
                  <a:tcPr/>
                </a:tc>
                <a:extLst>
                  <a:ext uri="{0D108BD9-81ED-4DB2-BD59-A6C34878D82A}">
                    <a16:rowId xmlns:a16="http://schemas.microsoft.com/office/drawing/2014/main" val="2223141457"/>
                  </a:ext>
                </a:extLst>
              </a:tr>
            </a:tbl>
          </a:graphicData>
        </a:graphic>
      </p:graphicFrame>
    </p:spTree>
    <p:extLst>
      <p:ext uri="{BB962C8B-B14F-4D97-AF65-F5344CB8AC3E}">
        <p14:creationId xmlns:p14="http://schemas.microsoft.com/office/powerpoint/2010/main" val="499362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14D8EE6-7D37-4295-EB08-95EEE79D3D79}"/>
              </a:ext>
            </a:extLst>
          </p:cNvPr>
          <p:cNvSpPr txBox="1"/>
          <p:nvPr/>
        </p:nvSpPr>
        <p:spPr>
          <a:xfrm>
            <a:off x="1025797" y="135845"/>
            <a:ext cx="7353295" cy="707886"/>
          </a:xfrm>
          <a:prstGeom prst="rect">
            <a:avLst/>
          </a:prstGeom>
          <a:solidFill>
            <a:schemeClr val="bg1"/>
          </a:solidFill>
        </p:spPr>
        <p:txBody>
          <a:bodyPr wrap="none" rtlCol="0">
            <a:spAutoFit/>
          </a:bodyPr>
          <a:lstStyle/>
          <a:p>
            <a:r>
              <a:rPr kumimoji="1" lang="ja-JP" altLang="en-US" sz="4000" b="1">
                <a:solidFill>
                  <a:srgbClr val="FF0000"/>
                </a:solidFill>
                <a:latin typeface="Meiryo UI" panose="020B0604030504040204" pitchFamily="34" charset="-128"/>
                <a:ea typeface="Meiryo UI" panose="020B0604030504040204" pitchFamily="34" charset="-128"/>
              </a:rPr>
              <a:t>熱中症はこんな症状が出ます！！</a:t>
            </a:r>
          </a:p>
        </p:txBody>
      </p:sp>
      <p:grpSp>
        <p:nvGrpSpPr>
          <p:cNvPr id="10" name="グループ化 9">
            <a:extLst>
              <a:ext uri="{FF2B5EF4-FFF2-40B4-BE49-F238E27FC236}">
                <a16:creationId xmlns:a16="http://schemas.microsoft.com/office/drawing/2014/main" id="{5472A771-C675-DA52-4EA4-6F2EE311F4F8}"/>
              </a:ext>
            </a:extLst>
          </p:cNvPr>
          <p:cNvGrpSpPr/>
          <p:nvPr/>
        </p:nvGrpSpPr>
        <p:grpSpPr>
          <a:xfrm>
            <a:off x="3215633" y="1140205"/>
            <a:ext cx="3703957" cy="4260351"/>
            <a:chOff x="2842993" y="1278037"/>
            <a:chExt cx="3595553" cy="4597060"/>
          </a:xfrm>
        </p:grpSpPr>
        <p:pic>
          <p:nvPicPr>
            <p:cNvPr id="1026" name="Picture 2" descr="暑い人のイラスト（男性会社員）">
              <a:hlinkClick r:id="rId3"/>
              <a:extLst>
                <a:ext uri="{FF2B5EF4-FFF2-40B4-BE49-F238E27FC236}">
                  <a16:creationId xmlns:a16="http://schemas.microsoft.com/office/drawing/2014/main" id="{74D4A7E4-4D25-12C3-2521-86D9843B6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2993" y="1278037"/>
              <a:ext cx="3595553" cy="367831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4F0E5F9C-563C-8C77-9979-0FF99D1F7141}"/>
                </a:ext>
              </a:extLst>
            </p:cNvPr>
            <p:cNvSpPr txBox="1"/>
            <p:nvPr/>
          </p:nvSpPr>
          <p:spPr>
            <a:xfrm>
              <a:off x="3432746" y="4797879"/>
              <a:ext cx="2416046" cy="1077218"/>
            </a:xfrm>
            <a:prstGeom prst="rect">
              <a:avLst/>
            </a:prstGeom>
            <a:gradFill>
              <a:gsLst>
                <a:gs pos="0">
                  <a:srgbClr val="FFFF00"/>
                </a:gs>
                <a:gs pos="100000">
                  <a:srgbClr val="00FA00"/>
                </a:gs>
              </a:gsLst>
              <a:lin ang="5400000" scaled="1"/>
            </a:gradFill>
            <a:ln w="76200">
              <a:solidFill>
                <a:schemeClr val="accent1"/>
              </a:solidFill>
            </a:ln>
          </p:spPr>
          <p:txBody>
            <a:bodyPr wrap="none" rtlCol="0">
              <a:spAutoFit/>
            </a:bodyPr>
            <a:lstStyle/>
            <a:p>
              <a:pPr algn="ctr"/>
              <a:r>
                <a:rPr kumimoji="1" lang="ja-JP" altLang="en-US" sz="3200" b="1">
                  <a:solidFill>
                    <a:schemeClr val="accent6">
                      <a:lumMod val="50000"/>
                    </a:schemeClr>
                  </a:solidFill>
                  <a:latin typeface="Meiryo UI" panose="020B0604030504040204" pitchFamily="34" charset="-128"/>
                  <a:ea typeface="Meiryo UI" panose="020B0604030504040204" pitchFamily="34" charset="-128"/>
                </a:rPr>
                <a:t>体温の上昇・</a:t>
              </a:r>
              <a:endParaRPr kumimoji="1" lang="en-US" altLang="ja-JP" sz="3200" b="1" dirty="0">
                <a:solidFill>
                  <a:schemeClr val="accent6">
                    <a:lumMod val="50000"/>
                  </a:schemeClr>
                </a:solidFill>
                <a:latin typeface="Meiryo UI" panose="020B0604030504040204" pitchFamily="34" charset="-128"/>
                <a:ea typeface="Meiryo UI" panose="020B0604030504040204" pitchFamily="34" charset="-128"/>
              </a:endParaRPr>
            </a:p>
            <a:p>
              <a:pPr algn="ctr"/>
              <a:r>
                <a:rPr kumimoji="1" lang="ja-JP" altLang="en-US" sz="3200" b="1">
                  <a:solidFill>
                    <a:schemeClr val="accent6">
                      <a:lumMod val="50000"/>
                    </a:schemeClr>
                  </a:solidFill>
                  <a:latin typeface="Meiryo UI" panose="020B0604030504040204" pitchFamily="34" charset="-128"/>
                  <a:ea typeface="Meiryo UI" panose="020B0604030504040204" pitchFamily="34" charset="-128"/>
                </a:rPr>
                <a:t>大量な発汗</a:t>
              </a:r>
            </a:p>
          </p:txBody>
        </p:sp>
      </p:grpSp>
      <p:grpSp>
        <p:nvGrpSpPr>
          <p:cNvPr id="14" name="グループ化 13">
            <a:extLst>
              <a:ext uri="{FF2B5EF4-FFF2-40B4-BE49-F238E27FC236}">
                <a16:creationId xmlns:a16="http://schemas.microsoft.com/office/drawing/2014/main" id="{EFB30EBB-F217-AECB-429E-9735185240ED}"/>
              </a:ext>
            </a:extLst>
          </p:cNvPr>
          <p:cNvGrpSpPr/>
          <p:nvPr/>
        </p:nvGrpSpPr>
        <p:grpSpPr>
          <a:xfrm>
            <a:off x="89038" y="3632236"/>
            <a:ext cx="3250498" cy="3136601"/>
            <a:chOff x="69252" y="3541433"/>
            <a:chExt cx="3250498" cy="3136601"/>
          </a:xfrm>
        </p:grpSpPr>
        <p:pic>
          <p:nvPicPr>
            <p:cNvPr id="1030" name="Picture 6" descr="気絶のイラスト">
              <a:hlinkClick r:id="rId5"/>
              <a:extLst>
                <a:ext uri="{FF2B5EF4-FFF2-40B4-BE49-F238E27FC236}">
                  <a16:creationId xmlns:a16="http://schemas.microsoft.com/office/drawing/2014/main" id="{1465CB56-A17E-2864-B540-BF9C089EFD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554" y="3740805"/>
              <a:ext cx="2292196" cy="23691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目が回る人のイラスト（男性）">
              <a:hlinkClick r:id="rId7"/>
              <a:extLst>
                <a:ext uri="{FF2B5EF4-FFF2-40B4-BE49-F238E27FC236}">
                  <a16:creationId xmlns:a16="http://schemas.microsoft.com/office/drawing/2014/main" id="{9B344D4B-7100-7CFA-CB1C-FF6422C9D5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52" y="3541433"/>
              <a:ext cx="1815439" cy="1861989"/>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C1E642F6-781E-DC05-EDDB-604D390D5EA9}"/>
                </a:ext>
              </a:extLst>
            </p:cNvPr>
            <p:cNvSpPr txBox="1"/>
            <p:nvPr/>
          </p:nvSpPr>
          <p:spPr>
            <a:xfrm>
              <a:off x="178464" y="6093259"/>
              <a:ext cx="3082895" cy="584775"/>
            </a:xfrm>
            <a:prstGeom prst="rect">
              <a:avLst/>
            </a:prstGeom>
            <a:gradFill>
              <a:gsLst>
                <a:gs pos="0">
                  <a:srgbClr val="FFFF00"/>
                </a:gs>
                <a:gs pos="100000">
                  <a:srgbClr val="00FA00"/>
                </a:gs>
              </a:gsLst>
              <a:lin ang="5400000" scaled="1"/>
            </a:gradFill>
            <a:ln w="76200">
              <a:solidFill>
                <a:schemeClr val="accent1"/>
              </a:solidFill>
            </a:ln>
          </p:spPr>
          <p:txBody>
            <a:bodyPr wrap="none" rtlCol="0">
              <a:spAutoFit/>
            </a:bodyPr>
            <a:lstStyle/>
            <a:p>
              <a:r>
                <a:rPr kumimoji="1" lang="ja-JP" altLang="en-US" sz="3200" b="1">
                  <a:solidFill>
                    <a:schemeClr val="accent6">
                      <a:lumMod val="50000"/>
                    </a:schemeClr>
                  </a:solidFill>
                  <a:latin typeface="Meiryo UI" panose="020B0604030504040204" pitchFamily="34" charset="-128"/>
                  <a:ea typeface="Meiryo UI" panose="020B0604030504040204" pitchFamily="34" charset="-128"/>
                </a:rPr>
                <a:t>めまい・意識障害</a:t>
              </a:r>
            </a:p>
          </p:txBody>
        </p:sp>
      </p:grpSp>
      <p:grpSp>
        <p:nvGrpSpPr>
          <p:cNvPr id="13" name="グループ化 12">
            <a:extLst>
              <a:ext uri="{FF2B5EF4-FFF2-40B4-BE49-F238E27FC236}">
                <a16:creationId xmlns:a16="http://schemas.microsoft.com/office/drawing/2014/main" id="{80D58C9B-53C2-A829-F6D8-C304B58A9524}"/>
              </a:ext>
            </a:extLst>
          </p:cNvPr>
          <p:cNvGrpSpPr/>
          <p:nvPr/>
        </p:nvGrpSpPr>
        <p:grpSpPr>
          <a:xfrm>
            <a:off x="6342185" y="3632236"/>
            <a:ext cx="2489559" cy="3124775"/>
            <a:chOff x="6139737" y="3419895"/>
            <a:chExt cx="2489559" cy="3124775"/>
          </a:xfrm>
        </p:grpSpPr>
        <p:pic>
          <p:nvPicPr>
            <p:cNvPr id="1034" name="Picture 10" descr="筋肉痛のイラスト">
              <a:hlinkClick r:id="rId9"/>
              <a:extLst>
                <a:ext uri="{FF2B5EF4-FFF2-40B4-BE49-F238E27FC236}">
                  <a16:creationId xmlns:a16="http://schemas.microsoft.com/office/drawing/2014/main" id="{340F9872-A314-3173-8C5E-8F654FDF91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38546" y="3419895"/>
              <a:ext cx="2190750" cy="2540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77724B2E-2FBA-116A-939E-00CCEE3AD97C}"/>
                </a:ext>
              </a:extLst>
            </p:cNvPr>
            <p:cNvSpPr txBox="1"/>
            <p:nvPr/>
          </p:nvSpPr>
          <p:spPr>
            <a:xfrm>
              <a:off x="6139737" y="5959895"/>
              <a:ext cx="2449710" cy="584775"/>
            </a:xfrm>
            <a:prstGeom prst="rect">
              <a:avLst/>
            </a:prstGeom>
            <a:gradFill>
              <a:gsLst>
                <a:gs pos="0">
                  <a:srgbClr val="FFFF00"/>
                </a:gs>
                <a:gs pos="100000">
                  <a:srgbClr val="00FA00"/>
                </a:gs>
              </a:gsLst>
              <a:lin ang="5400000" scaled="1"/>
            </a:gradFill>
            <a:ln w="76200">
              <a:solidFill>
                <a:schemeClr val="accent1"/>
              </a:solidFill>
            </a:ln>
          </p:spPr>
          <p:txBody>
            <a:bodyPr wrap="none" rtlCol="0">
              <a:spAutoFit/>
            </a:bodyPr>
            <a:lstStyle/>
            <a:p>
              <a:r>
                <a:rPr kumimoji="1" lang="ja-JP" altLang="en-US" sz="3200" b="1">
                  <a:solidFill>
                    <a:schemeClr val="accent6">
                      <a:lumMod val="50000"/>
                    </a:schemeClr>
                  </a:solidFill>
                  <a:latin typeface="Meiryo UI" panose="020B0604030504040204" pitchFamily="34" charset="-128"/>
                  <a:ea typeface="Meiryo UI" panose="020B0604030504040204" pitchFamily="34" charset="-128"/>
                </a:rPr>
                <a:t>筋肉痛・硬直</a:t>
              </a:r>
            </a:p>
          </p:txBody>
        </p:sp>
      </p:grpSp>
      <p:pic>
        <p:nvPicPr>
          <p:cNvPr id="1028" name="Picture 4" descr="頭痛のイラスト">
            <a:hlinkClick r:id="rId11"/>
            <a:extLst>
              <a:ext uri="{FF2B5EF4-FFF2-40B4-BE49-F238E27FC236}">
                <a16:creationId xmlns:a16="http://schemas.microsoft.com/office/drawing/2014/main" id="{7169B67E-19DF-E634-9E38-089AF9A465B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038" y="998413"/>
            <a:ext cx="1680445" cy="197958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05C28EF7-3060-5EF8-802A-3F0E4039A97C}"/>
              </a:ext>
            </a:extLst>
          </p:cNvPr>
          <p:cNvSpPr txBox="1"/>
          <p:nvPr/>
        </p:nvSpPr>
        <p:spPr>
          <a:xfrm>
            <a:off x="471990" y="3027074"/>
            <a:ext cx="2351926" cy="584775"/>
          </a:xfrm>
          <a:prstGeom prst="rect">
            <a:avLst/>
          </a:prstGeom>
          <a:gradFill>
            <a:gsLst>
              <a:gs pos="0">
                <a:srgbClr val="FFFF00"/>
              </a:gs>
              <a:gs pos="100000">
                <a:srgbClr val="00FA00"/>
              </a:gs>
            </a:gsLst>
            <a:lin ang="5400000" scaled="1"/>
          </a:gradFill>
          <a:ln w="76200">
            <a:solidFill>
              <a:schemeClr val="accent1"/>
            </a:solidFill>
          </a:ln>
        </p:spPr>
        <p:txBody>
          <a:bodyPr wrap="none" rtlCol="0">
            <a:spAutoFit/>
          </a:bodyPr>
          <a:lstStyle/>
          <a:p>
            <a:r>
              <a:rPr kumimoji="1" lang="ja-JP" altLang="en-US" sz="3200" b="1">
                <a:solidFill>
                  <a:schemeClr val="accent6">
                    <a:lumMod val="50000"/>
                  </a:schemeClr>
                </a:solidFill>
                <a:latin typeface="Meiryo UI" panose="020B0604030504040204" pitchFamily="34" charset="-128"/>
                <a:ea typeface="Meiryo UI" panose="020B0604030504040204" pitchFamily="34" charset="-128"/>
              </a:rPr>
              <a:t>頭痛・吐き気</a:t>
            </a:r>
          </a:p>
        </p:txBody>
      </p:sp>
      <p:pic>
        <p:nvPicPr>
          <p:cNvPr id="2" name="Picture 2" descr="ため息をつく疲れたサラリーマンのイラスト">
            <a:hlinkClick r:id="rId13"/>
            <a:extLst>
              <a:ext uri="{FF2B5EF4-FFF2-40B4-BE49-F238E27FC236}">
                <a16:creationId xmlns:a16="http://schemas.microsoft.com/office/drawing/2014/main" id="{5A4CB708-4042-D54F-A6DE-03C98487712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28799" y="814229"/>
            <a:ext cx="2202945" cy="261477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CAF1BBB7-B556-797B-F18D-0DEA201883FA}"/>
              </a:ext>
            </a:extLst>
          </p:cNvPr>
          <p:cNvSpPr txBox="1"/>
          <p:nvPr/>
        </p:nvSpPr>
        <p:spPr>
          <a:xfrm>
            <a:off x="6970053" y="2977994"/>
            <a:ext cx="1415772" cy="584775"/>
          </a:xfrm>
          <a:prstGeom prst="rect">
            <a:avLst/>
          </a:prstGeom>
          <a:gradFill>
            <a:gsLst>
              <a:gs pos="0">
                <a:srgbClr val="FFFF00"/>
              </a:gs>
              <a:gs pos="100000">
                <a:srgbClr val="00FA00"/>
              </a:gs>
            </a:gsLst>
            <a:lin ang="5400000" scaled="1"/>
          </a:gradFill>
          <a:ln w="76200">
            <a:solidFill>
              <a:schemeClr val="accent1"/>
            </a:solidFill>
          </a:ln>
        </p:spPr>
        <p:txBody>
          <a:bodyPr wrap="none" rtlCol="0">
            <a:spAutoFit/>
          </a:bodyPr>
          <a:lstStyle/>
          <a:p>
            <a:r>
              <a:rPr kumimoji="1" lang="ja-JP" altLang="en-US" sz="3200" b="1">
                <a:solidFill>
                  <a:schemeClr val="accent6">
                    <a:lumMod val="50000"/>
                  </a:schemeClr>
                </a:solidFill>
                <a:latin typeface="Meiryo UI" panose="020B0604030504040204" pitchFamily="34" charset="-128"/>
                <a:ea typeface="Meiryo UI" panose="020B0604030504040204" pitchFamily="34" charset="-128"/>
              </a:rPr>
              <a:t>倦怠感</a:t>
            </a:r>
          </a:p>
        </p:txBody>
      </p:sp>
      <p:pic>
        <p:nvPicPr>
          <p:cNvPr id="15" name="Picture 4" descr="吐き気のイラスト（男性）">
            <a:hlinkClick r:id="rId15"/>
            <a:extLst>
              <a:ext uri="{FF2B5EF4-FFF2-40B4-BE49-F238E27FC236}">
                <a16:creationId xmlns:a16="http://schemas.microsoft.com/office/drawing/2014/main" id="{836ACFFC-543E-6C30-5702-F8D53D037B8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4725" y="1172574"/>
            <a:ext cx="1680445" cy="1861989"/>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FA60761D-C332-E397-97AB-B70371B20A09}"/>
              </a:ext>
            </a:extLst>
          </p:cNvPr>
          <p:cNvSpPr txBox="1"/>
          <p:nvPr/>
        </p:nvSpPr>
        <p:spPr>
          <a:xfrm>
            <a:off x="3881228" y="5494225"/>
            <a:ext cx="2372765" cy="707886"/>
          </a:xfrm>
          <a:prstGeom prst="rect">
            <a:avLst/>
          </a:prstGeom>
          <a:solidFill>
            <a:schemeClr val="bg2">
              <a:lumMod val="20000"/>
              <a:lumOff val="80000"/>
            </a:schemeClr>
          </a:solidFill>
        </p:spPr>
        <p:txBody>
          <a:bodyPr wrap="none" rtlCol="0">
            <a:spAutoFit/>
          </a:bodyPr>
          <a:lstStyle/>
          <a:p>
            <a:r>
              <a:rPr kumimoji="1" lang="ja-JP" altLang="en-US" sz="2000">
                <a:latin typeface="Meiryo UI" panose="020B0604030504040204" pitchFamily="34" charset="-128"/>
                <a:ea typeface="Meiryo UI" panose="020B0604030504040204" pitchFamily="34" charset="-128"/>
              </a:rPr>
              <a:t>↑この汗は目にしみる</a:t>
            </a:r>
            <a:endParaRPr kumimoji="1" lang="en-US" altLang="ja-JP" sz="2000" dirty="0">
              <a:latin typeface="Meiryo UI" panose="020B0604030504040204" pitchFamily="34" charset="-128"/>
              <a:ea typeface="Meiryo UI" panose="020B0604030504040204" pitchFamily="34" charset="-128"/>
            </a:endParaRPr>
          </a:p>
          <a:p>
            <a:r>
              <a:rPr kumimoji="1" lang="ja-JP" altLang="en-US" sz="2000">
                <a:latin typeface="Meiryo UI" panose="020B0604030504040204" pitchFamily="34" charset="-128"/>
                <a:ea typeface="Meiryo UI" panose="020B0604030504040204" pitchFamily="34" charset="-128"/>
              </a:rPr>
              <a:t>しょっぱいです</a:t>
            </a:r>
          </a:p>
        </p:txBody>
      </p:sp>
    </p:spTree>
    <p:extLst>
      <p:ext uri="{BB962C8B-B14F-4D97-AF65-F5344CB8AC3E}">
        <p14:creationId xmlns:p14="http://schemas.microsoft.com/office/powerpoint/2010/main" val="330985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7170" name="Picture 2" descr="河川堤防で草刈り作業中に熱中症となる">
            <a:extLst>
              <a:ext uri="{FF2B5EF4-FFF2-40B4-BE49-F238E27FC236}">
                <a16:creationId xmlns:a16="http://schemas.microsoft.com/office/drawing/2014/main" id="{3D61CEC9-8D87-72A8-1FED-313CF2C61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3442939"/>
            <a:ext cx="4379951" cy="3284963"/>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C1380EFC-8555-88D1-CDEF-824690DBF214}"/>
              </a:ext>
            </a:extLst>
          </p:cNvPr>
          <p:cNvSpPr txBox="1"/>
          <p:nvPr/>
        </p:nvSpPr>
        <p:spPr>
          <a:xfrm>
            <a:off x="625707" y="130097"/>
            <a:ext cx="7892585" cy="646331"/>
          </a:xfrm>
          <a:prstGeom prst="rect">
            <a:avLst/>
          </a:prstGeom>
          <a:solidFill>
            <a:schemeClr val="bg1"/>
          </a:solidFill>
        </p:spPr>
        <p:txBody>
          <a:bodyPr wrap="square">
            <a:spAutoFit/>
          </a:bodyPr>
          <a:lstStyle/>
          <a:p>
            <a:pPr algn="ctr"/>
            <a:r>
              <a:rPr lang="ja-JP" altLang="en-US" sz="3600" b="1" i="0" u="none" strike="noStrike">
                <a:solidFill>
                  <a:srgbClr val="FF0000"/>
                </a:solidFill>
                <a:effectLst/>
                <a:latin typeface="Meiryo UI" panose="020B0604030504040204" pitchFamily="34" charset="-128"/>
                <a:ea typeface="Meiryo UI" panose="020B0604030504040204" pitchFamily="34" charset="-128"/>
              </a:rPr>
              <a:t>河川堤防で草刈り作業中に熱中症となる</a:t>
            </a:r>
          </a:p>
        </p:txBody>
      </p:sp>
      <p:sp>
        <p:nvSpPr>
          <p:cNvPr id="8" name="テキスト ボックス 7">
            <a:extLst>
              <a:ext uri="{FF2B5EF4-FFF2-40B4-BE49-F238E27FC236}">
                <a16:creationId xmlns:a16="http://schemas.microsoft.com/office/drawing/2014/main" id="{608A3E44-7E4D-3113-2487-59B6630BEBEC}"/>
              </a:ext>
            </a:extLst>
          </p:cNvPr>
          <p:cNvSpPr txBox="1"/>
          <p:nvPr/>
        </p:nvSpPr>
        <p:spPr>
          <a:xfrm>
            <a:off x="122663" y="776428"/>
            <a:ext cx="4572000" cy="584775"/>
          </a:xfrm>
          <a:prstGeom prst="rect">
            <a:avLst/>
          </a:prstGeom>
          <a:solidFill>
            <a:schemeClr val="bg1"/>
          </a:solidFill>
        </p:spPr>
        <p:txBody>
          <a:bodyPr wrap="square">
            <a:spAutoFit/>
          </a:bodyPr>
          <a:lstStyle/>
          <a:p>
            <a:pPr algn="l"/>
            <a:r>
              <a:rPr lang="ja-JP" altLang="en-US" sz="3200" b="1" i="0" u="none" strike="noStrike">
                <a:solidFill>
                  <a:srgbClr val="3790E2"/>
                </a:solidFill>
                <a:effectLst/>
                <a:latin typeface="Meiryo UI" panose="020B0604030504040204" pitchFamily="34" charset="-128"/>
                <a:ea typeface="Meiryo UI" panose="020B0604030504040204" pitchFamily="34" charset="-128"/>
              </a:rPr>
              <a:t>発生状況</a:t>
            </a:r>
          </a:p>
        </p:txBody>
      </p:sp>
      <p:sp>
        <p:nvSpPr>
          <p:cNvPr id="10" name="テキスト ボックス 9">
            <a:extLst>
              <a:ext uri="{FF2B5EF4-FFF2-40B4-BE49-F238E27FC236}">
                <a16:creationId xmlns:a16="http://schemas.microsoft.com/office/drawing/2014/main" id="{5B8EB314-F56E-E801-42DF-F2B44735F8BB}"/>
              </a:ext>
            </a:extLst>
          </p:cNvPr>
          <p:cNvSpPr txBox="1"/>
          <p:nvPr/>
        </p:nvSpPr>
        <p:spPr>
          <a:xfrm>
            <a:off x="122663" y="1294297"/>
            <a:ext cx="8990361" cy="5262979"/>
          </a:xfrm>
          <a:prstGeom prst="rect">
            <a:avLst/>
          </a:prstGeom>
          <a:noFill/>
        </p:spPr>
        <p:txBody>
          <a:bodyPr wrap="square">
            <a:spAutoFit/>
          </a:bodyPr>
          <a:lstStyle/>
          <a:p>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この災害は、河川堤防上で草刈りの作業中に発生したものである。</a:t>
            </a:r>
            <a:br>
              <a:rPr lang="ja-JP" altLang="en-US" sz="2200">
                <a:latin typeface="Meiryo UI" panose="020B0604030504040204" pitchFamily="34" charset="-128"/>
                <a:ea typeface="Meiryo UI" panose="020B0604030504040204" pitchFamily="34" charset="-128"/>
              </a:rPr>
            </a:b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　堤防の草刈り作業は、</a:t>
            </a:r>
            <a:r>
              <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3</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つの河川（総延長約</a:t>
            </a:r>
            <a:r>
              <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5</a:t>
            </a:r>
            <a:r>
              <a:rPr lang="en"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km</a:t>
            </a:r>
            <a:r>
              <a:rPr lang="ja-JP" altLang="en"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総面積約</a:t>
            </a:r>
            <a:r>
              <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58,000</a:t>
            </a:r>
            <a:r>
              <a:rPr lang="en"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m</a:t>
            </a:r>
            <a:r>
              <a:rPr lang="en" altLang="ja-JP" sz="2200" b="0" i="0" u="none" strike="noStrike" baseline="30000" dirty="0">
                <a:solidFill>
                  <a:srgbClr val="212529"/>
                </a:solidFill>
                <a:effectLst/>
                <a:latin typeface="Meiryo UI" panose="020B0604030504040204" pitchFamily="34" charset="-128"/>
                <a:ea typeface="Meiryo UI" panose="020B0604030504040204" pitchFamily="34" charset="-128"/>
              </a:rPr>
              <a:t>2</a:t>
            </a:r>
            <a:r>
              <a:rPr lang="ja-JP" altLang="en"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を約</a:t>
            </a:r>
            <a:r>
              <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3</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か月かけて実施するもので、</a:t>
            </a:r>
            <a:r>
              <a:rPr lang="en"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Y</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社は</a:t>
            </a:r>
            <a:r>
              <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2</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次下請として仕事を請負っていた。</a:t>
            </a:r>
            <a:br>
              <a:rPr lang="ja-JP" altLang="en-US" sz="2200">
                <a:latin typeface="Meiryo UI" panose="020B0604030504040204" pitchFamily="34" charset="-128"/>
                <a:ea typeface="Meiryo UI" panose="020B0604030504040204" pitchFamily="34" charset="-128"/>
              </a:rPr>
            </a:b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　災害発生当日、</a:t>
            </a:r>
            <a:r>
              <a:rPr lang="en"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Y</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社の被災者</a:t>
            </a:r>
            <a:r>
              <a:rPr lang="en"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A</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は、午前</a:t>
            </a:r>
            <a:r>
              <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7</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時頃に同僚</a:t>
            </a:r>
            <a:r>
              <a:rPr lang="en"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B</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とともに現場に到着し、同じ</a:t>
            </a:r>
            <a:r>
              <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2</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次下請</a:t>
            </a:r>
            <a:r>
              <a:rPr lang="en"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Z</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社の作業員</a:t>
            </a:r>
            <a:r>
              <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2</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名と一緒に</a:t>
            </a:r>
            <a:r>
              <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1</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次下請</a:t>
            </a:r>
            <a:r>
              <a:rPr lang="en"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X</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社の責任者から作業内容の説明を</a:t>
            </a:r>
            <a:r>
              <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5</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分ほど受けた後、堤防上で前日までに刈り取られた草を</a:t>
            </a:r>
            <a:endPar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竹ホウキでかき集める作業を行った。</a:t>
            </a:r>
            <a:br>
              <a:rPr lang="ja-JP" altLang="en-US" sz="2200">
                <a:latin typeface="Meiryo UI" panose="020B0604030504040204" pitchFamily="34" charset="-128"/>
                <a:ea typeface="Meiryo UI" panose="020B0604030504040204" pitchFamily="34" charset="-128"/>
              </a:rPr>
            </a:b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　昼食後、</a:t>
            </a:r>
            <a:r>
              <a:rPr lang="en"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A</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は、橋付近の堤防上で</a:t>
            </a:r>
            <a:endPar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r>
              <a:rPr lang="ja-JP" altLang="en-US" sz="2400" b="1" i="0" u="sng" strike="noStrike">
                <a:solidFill>
                  <a:srgbClr val="FF0000"/>
                </a:solidFill>
                <a:effectLst/>
                <a:highlight>
                  <a:srgbClr val="EEF7FF"/>
                </a:highlight>
                <a:latin typeface="Meiryo UI" panose="020B0604030504040204" pitchFamily="34" charset="-128"/>
                <a:ea typeface="Meiryo UI" panose="020B0604030504040204" pitchFamily="34" charset="-128"/>
              </a:rPr>
              <a:t>草刈り機</a:t>
            </a:r>
            <a:endParaRPr lang="en-US" altLang="ja-JP" sz="2400" b="1" i="0" u="sng" strike="noStrike" dirty="0">
              <a:solidFill>
                <a:srgbClr val="FF0000"/>
              </a:solidFill>
              <a:effectLst/>
              <a:highlight>
                <a:srgbClr val="EEF7FF"/>
              </a:highlight>
              <a:latin typeface="Meiryo UI" panose="020B0604030504040204" pitchFamily="34" charset="-128"/>
              <a:ea typeface="Meiryo UI" panose="020B0604030504040204" pitchFamily="34" charset="-128"/>
            </a:endParaRPr>
          </a:p>
          <a:p>
            <a:r>
              <a:rPr lang="ja-JP" altLang="en-US" sz="2400" b="1" i="0" u="sng" strike="noStrike">
                <a:solidFill>
                  <a:srgbClr val="FF0000"/>
                </a:solidFill>
                <a:effectLst/>
                <a:highlight>
                  <a:srgbClr val="EEF7FF"/>
                </a:highlight>
                <a:latin typeface="Meiryo UI" panose="020B0604030504040204" pitchFamily="34" charset="-128"/>
                <a:ea typeface="Meiryo UI" panose="020B0604030504040204" pitchFamily="34" charset="-128"/>
              </a:rPr>
              <a:t>（長さ</a:t>
            </a:r>
            <a:r>
              <a:rPr lang="en-US" altLang="ja-JP" sz="2400" b="1" i="0" u="sng" strike="noStrike" dirty="0">
                <a:solidFill>
                  <a:srgbClr val="FF0000"/>
                </a:solidFill>
                <a:effectLst/>
                <a:highlight>
                  <a:srgbClr val="EEF7FF"/>
                </a:highlight>
                <a:latin typeface="Meiryo UI" panose="020B0604030504040204" pitchFamily="34" charset="-128"/>
                <a:ea typeface="Meiryo UI" panose="020B0604030504040204" pitchFamily="34" charset="-128"/>
              </a:rPr>
              <a:t>180</a:t>
            </a:r>
            <a:r>
              <a:rPr lang="en" altLang="ja-JP" sz="2400" b="1" i="0" u="sng" strike="noStrike" dirty="0">
                <a:solidFill>
                  <a:srgbClr val="FF0000"/>
                </a:solidFill>
                <a:effectLst/>
                <a:highlight>
                  <a:srgbClr val="EEF7FF"/>
                </a:highlight>
                <a:latin typeface="Meiryo UI" panose="020B0604030504040204" pitchFamily="34" charset="-128"/>
                <a:ea typeface="Meiryo UI" panose="020B0604030504040204" pitchFamily="34" charset="-128"/>
              </a:rPr>
              <a:t>cm</a:t>
            </a:r>
            <a:r>
              <a:rPr lang="ja-JP" altLang="en" sz="2400" b="1" i="0" u="sng" strike="noStrike">
                <a:solidFill>
                  <a:srgbClr val="FF0000"/>
                </a:solidFill>
                <a:effectLst/>
                <a:highlight>
                  <a:srgbClr val="EEF7FF"/>
                </a:highlight>
                <a:latin typeface="Meiryo UI" panose="020B0604030504040204" pitchFamily="34" charset="-128"/>
                <a:ea typeface="Meiryo UI" panose="020B0604030504040204" pitchFamily="34" charset="-128"/>
              </a:rPr>
              <a:t>、</a:t>
            </a:r>
            <a:r>
              <a:rPr lang="ja-JP" altLang="en-US" sz="2400" b="1" i="0" u="sng" strike="noStrike">
                <a:solidFill>
                  <a:srgbClr val="FF0000"/>
                </a:solidFill>
                <a:effectLst/>
                <a:highlight>
                  <a:srgbClr val="EEF7FF"/>
                </a:highlight>
                <a:latin typeface="Meiryo UI" panose="020B0604030504040204" pitchFamily="34" charset="-128"/>
                <a:ea typeface="Meiryo UI" panose="020B0604030504040204" pitchFamily="34" charset="-128"/>
              </a:rPr>
              <a:t>質量</a:t>
            </a:r>
            <a:r>
              <a:rPr lang="en-US" altLang="ja-JP" sz="2400" b="1" i="0" u="sng" strike="noStrike" dirty="0">
                <a:solidFill>
                  <a:srgbClr val="FF0000"/>
                </a:solidFill>
                <a:effectLst/>
                <a:highlight>
                  <a:srgbClr val="EEF7FF"/>
                </a:highlight>
                <a:latin typeface="Meiryo UI" panose="020B0604030504040204" pitchFamily="34" charset="-128"/>
                <a:ea typeface="Meiryo UI" panose="020B0604030504040204" pitchFamily="34" charset="-128"/>
              </a:rPr>
              <a:t>6.5</a:t>
            </a:r>
            <a:r>
              <a:rPr lang="en" altLang="ja-JP" sz="2400" b="1" i="0" u="sng" strike="noStrike" dirty="0">
                <a:solidFill>
                  <a:srgbClr val="FF0000"/>
                </a:solidFill>
                <a:effectLst/>
                <a:highlight>
                  <a:srgbClr val="EEF7FF"/>
                </a:highlight>
                <a:latin typeface="Meiryo UI" panose="020B0604030504040204" pitchFamily="34" charset="-128"/>
                <a:ea typeface="Meiryo UI" panose="020B0604030504040204" pitchFamily="34" charset="-128"/>
              </a:rPr>
              <a:t>kg</a:t>
            </a:r>
            <a:r>
              <a:rPr lang="ja-JP" altLang="en" sz="2400" b="1" i="0" u="sng" strike="noStrike">
                <a:solidFill>
                  <a:srgbClr val="FF0000"/>
                </a:solidFill>
                <a:effectLst/>
                <a:highlight>
                  <a:srgbClr val="EEF7FF"/>
                </a:highlight>
                <a:latin typeface="Meiryo UI" panose="020B0604030504040204" pitchFamily="34" charset="-128"/>
                <a:ea typeface="Meiryo UI" panose="020B0604030504040204" pitchFamily="34" charset="-128"/>
              </a:rPr>
              <a:t>、</a:t>
            </a:r>
            <a:endParaRPr lang="en-US" altLang="ja-JP" sz="2400" b="1" i="0" u="sng" strike="noStrike" dirty="0">
              <a:solidFill>
                <a:srgbClr val="FF0000"/>
              </a:solidFill>
              <a:effectLst/>
              <a:highlight>
                <a:srgbClr val="EEF7FF"/>
              </a:highlight>
              <a:latin typeface="Meiryo UI" panose="020B0604030504040204" pitchFamily="34" charset="-128"/>
              <a:ea typeface="Meiryo UI" panose="020B0604030504040204" pitchFamily="34" charset="-128"/>
            </a:endParaRPr>
          </a:p>
          <a:p>
            <a:r>
              <a:rPr lang="ja-JP" altLang="en-US" sz="2400" b="1" i="0" u="sng" strike="noStrike">
                <a:solidFill>
                  <a:srgbClr val="FF0000"/>
                </a:solidFill>
                <a:effectLst/>
                <a:highlight>
                  <a:srgbClr val="EEF7FF"/>
                </a:highlight>
                <a:latin typeface="Meiryo UI" panose="020B0604030504040204" pitchFamily="34" charset="-128"/>
                <a:ea typeface="Meiryo UI" panose="020B0604030504040204" pitchFamily="34" charset="-128"/>
              </a:rPr>
              <a:t>鋸径</a:t>
            </a:r>
            <a:r>
              <a:rPr lang="en-US" altLang="ja-JP" sz="2400" b="1" i="0" u="sng" strike="noStrike" dirty="0">
                <a:solidFill>
                  <a:srgbClr val="FF0000"/>
                </a:solidFill>
                <a:effectLst/>
                <a:highlight>
                  <a:srgbClr val="EEF7FF"/>
                </a:highlight>
                <a:latin typeface="Meiryo UI" panose="020B0604030504040204" pitchFamily="34" charset="-128"/>
                <a:ea typeface="Meiryo UI" panose="020B0604030504040204" pitchFamily="34" charset="-128"/>
              </a:rPr>
              <a:t>22</a:t>
            </a:r>
            <a:r>
              <a:rPr lang="en" altLang="ja-JP" sz="2400" b="1" i="0" u="sng" strike="noStrike" dirty="0">
                <a:solidFill>
                  <a:srgbClr val="FF0000"/>
                </a:solidFill>
                <a:effectLst/>
                <a:highlight>
                  <a:srgbClr val="EEF7FF"/>
                </a:highlight>
                <a:latin typeface="Meiryo UI" panose="020B0604030504040204" pitchFamily="34" charset="-128"/>
                <a:ea typeface="Meiryo UI" panose="020B0604030504040204" pitchFamily="34" charset="-128"/>
              </a:rPr>
              <a:t>cm</a:t>
            </a:r>
            <a:r>
              <a:rPr lang="ja-JP" altLang="en" sz="2400" b="1" i="0" u="sng" strike="noStrike">
                <a:solidFill>
                  <a:srgbClr val="FF0000"/>
                </a:solidFill>
                <a:effectLst/>
                <a:highlight>
                  <a:srgbClr val="EEF7FF"/>
                </a:highlight>
                <a:latin typeface="Meiryo UI" panose="020B0604030504040204" pitchFamily="34" charset="-128"/>
                <a:ea typeface="Meiryo UI" panose="020B0604030504040204" pitchFamily="34" charset="-128"/>
              </a:rPr>
              <a:t>）</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を使用して</a:t>
            </a:r>
            <a:endPar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草刈り作業を開始、途中、</a:t>
            </a:r>
            <a:endPar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午後</a:t>
            </a:r>
            <a:r>
              <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2</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時より</a:t>
            </a:r>
            <a:r>
              <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15</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分間他の作業者らと</a:t>
            </a:r>
            <a:endPar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高架橋下で休憩し、その後引き続いて</a:t>
            </a:r>
            <a:endPar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橋付近の堤防上で草刈り作業を行った。　</a:t>
            </a:r>
            <a:endParaRPr lang="ja-JP" altLang="en-US" sz="22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574339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CC1618C-A438-4998-6955-4A10237B5C17}"/>
              </a:ext>
            </a:extLst>
          </p:cNvPr>
          <p:cNvSpPr txBox="1"/>
          <p:nvPr/>
        </p:nvSpPr>
        <p:spPr>
          <a:xfrm>
            <a:off x="167269" y="204275"/>
            <a:ext cx="8798312" cy="3416320"/>
          </a:xfrm>
          <a:prstGeom prst="rect">
            <a:avLst/>
          </a:prstGeom>
          <a:noFill/>
        </p:spPr>
        <p:txBody>
          <a:bodyPr wrap="square">
            <a:spAutoFit/>
          </a:bodyPr>
          <a:lstStyle/>
          <a:p>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午後</a:t>
            </a:r>
            <a:r>
              <a:rPr lang="en-US"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3</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時頃、</a:t>
            </a:r>
            <a:r>
              <a:rPr lang="en"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B</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が休憩を知らせに</a:t>
            </a:r>
            <a:r>
              <a:rPr lang="en"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A</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の作業場所に行くと、</a:t>
            </a:r>
            <a:endParaRPr lang="en-US"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r>
              <a:rPr lang="en"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A</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は草刈り機を抱えたまま座り込むような格好で倒れていた。</a:t>
            </a:r>
            <a:br>
              <a:rPr lang="ja-JP" altLang="en-US" sz="2400">
                <a:latin typeface="Meiryo UI" panose="020B0604030504040204" pitchFamily="34" charset="-128"/>
                <a:ea typeface="Meiryo UI" panose="020B0604030504040204" pitchFamily="34" charset="-128"/>
              </a:rPr>
            </a:b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　そこで、抱き起こしたが、</a:t>
            </a:r>
            <a:r>
              <a:rPr lang="ja-JP" altLang="en-US" sz="2400" b="1" i="0" u="sng" strike="noStrike">
                <a:solidFill>
                  <a:srgbClr val="FF0000"/>
                </a:solidFill>
                <a:effectLst/>
                <a:highlight>
                  <a:srgbClr val="EEF7FF"/>
                </a:highlight>
                <a:latin typeface="Meiryo UI" panose="020B0604030504040204" pitchFamily="34" charset="-128"/>
                <a:ea typeface="Meiryo UI" panose="020B0604030504040204" pitchFamily="34" charset="-128"/>
              </a:rPr>
              <a:t>朦朧とした状態</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であったため、</a:t>
            </a:r>
            <a:r>
              <a:rPr lang="en-US"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1</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次下請の現場責任者を呼んで救急車を手配した。</a:t>
            </a:r>
            <a:br>
              <a:rPr lang="ja-JP" altLang="en-US" sz="2400">
                <a:latin typeface="Meiryo UI" panose="020B0604030504040204" pitchFamily="34" charset="-128"/>
                <a:ea typeface="Meiryo UI" panose="020B0604030504040204" pitchFamily="34" charset="-128"/>
              </a:rPr>
            </a:b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　その間、</a:t>
            </a:r>
            <a:r>
              <a:rPr lang="en"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A</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を休憩場所の高架橋下の堤防上へ運んで寝かせるとともに、氷で冷やしたタオルで</a:t>
            </a:r>
            <a:r>
              <a:rPr lang="en"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A</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の頭を冷やした。その後、病院に移送したが、</a:t>
            </a:r>
            <a:endParaRPr lang="en-US"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r>
              <a:rPr lang="ja-JP" altLang="en-US" sz="2400" b="1" i="0" u="sng" strike="noStrike">
                <a:solidFill>
                  <a:srgbClr val="C00000"/>
                </a:solidFill>
                <a:effectLst/>
                <a:highlight>
                  <a:srgbClr val="EEF7FF"/>
                </a:highlight>
                <a:latin typeface="Meiryo UI" panose="020B0604030504040204" pitchFamily="34" charset="-128"/>
                <a:ea typeface="Meiryo UI" panose="020B0604030504040204" pitchFamily="34" charset="-128"/>
              </a:rPr>
              <a:t>熱中症のため同日中に死亡</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した。</a:t>
            </a:r>
            <a:br>
              <a:rPr lang="ja-JP" altLang="en-US" sz="2400">
                <a:latin typeface="Meiryo UI" panose="020B0604030504040204" pitchFamily="34" charset="-128"/>
                <a:ea typeface="Meiryo UI" panose="020B0604030504040204" pitchFamily="34" charset="-128"/>
              </a:rPr>
            </a:b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　なお、</a:t>
            </a:r>
            <a:r>
              <a:rPr lang="en"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A</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は前夜に社長宅を訪れて仕事と住居を求めたので</a:t>
            </a:r>
            <a:r>
              <a:rPr lang="ja-JP" altLang="en-US" sz="2400" b="1" i="0" u="sng" strike="noStrike">
                <a:solidFill>
                  <a:srgbClr val="C00000"/>
                </a:solidFill>
                <a:effectLst/>
                <a:highlight>
                  <a:srgbClr val="EEF7FF"/>
                </a:highlight>
                <a:latin typeface="Meiryo UI" panose="020B0604030504040204" pitchFamily="34" charset="-128"/>
                <a:ea typeface="Meiryo UI" panose="020B0604030504040204" pitchFamily="34" charset="-128"/>
              </a:rPr>
              <a:t>当日から</a:t>
            </a:r>
            <a:endParaRPr lang="en-US" altLang="ja-JP" sz="2400" b="1" i="0" u="sng" strike="noStrike" dirty="0">
              <a:solidFill>
                <a:srgbClr val="C00000"/>
              </a:solidFill>
              <a:effectLst/>
              <a:highlight>
                <a:srgbClr val="EEF7FF"/>
              </a:highlight>
              <a:latin typeface="Meiryo UI" panose="020B0604030504040204" pitchFamily="34" charset="-128"/>
              <a:ea typeface="Meiryo UI" panose="020B0604030504040204" pitchFamily="34" charset="-128"/>
            </a:endParaRPr>
          </a:p>
          <a:p>
            <a:r>
              <a:rPr lang="ja-JP" altLang="en-US" sz="2400" b="1" i="0" u="sng" strike="noStrike">
                <a:solidFill>
                  <a:srgbClr val="C00000"/>
                </a:solidFill>
                <a:effectLst/>
                <a:highlight>
                  <a:srgbClr val="EEF7FF"/>
                </a:highlight>
                <a:latin typeface="Meiryo UI" panose="020B0604030504040204" pitchFamily="34" charset="-128"/>
                <a:ea typeface="Meiryo UI" panose="020B0604030504040204" pitchFamily="34" charset="-128"/>
              </a:rPr>
              <a:t>採用した者</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であった。</a:t>
            </a:r>
            <a:endParaRPr lang="ja-JP" altLang="en-US" sz="2400">
              <a:latin typeface="Meiryo UI" panose="020B0604030504040204" pitchFamily="34" charset="-128"/>
              <a:ea typeface="Meiryo UI" panose="020B0604030504040204" pitchFamily="34" charset="-128"/>
            </a:endParaRPr>
          </a:p>
        </p:txBody>
      </p:sp>
      <p:pic>
        <p:nvPicPr>
          <p:cNvPr id="4" name="図 3">
            <a:extLst>
              <a:ext uri="{FF2B5EF4-FFF2-40B4-BE49-F238E27FC236}">
                <a16:creationId xmlns:a16="http://schemas.microsoft.com/office/drawing/2014/main" id="{B2E2A097-3350-6268-81EA-52F9AE8179F9}"/>
              </a:ext>
            </a:extLst>
          </p:cNvPr>
          <p:cNvPicPr>
            <a:picLocks noChangeAspect="1"/>
          </p:cNvPicPr>
          <p:nvPr/>
        </p:nvPicPr>
        <p:blipFill rotWithShape="1">
          <a:blip r:embed="rId3"/>
          <a:srcRect l="56558" t="12602" r="4325" b="12276"/>
          <a:stretch/>
        </p:blipFill>
        <p:spPr>
          <a:xfrm rot="5400000">
            <a:off x="2143573" y="2229232"/>
            <a:ext cx="2416262" cy="6566544"/>
          </a:xfrm>
          <a:prstGeom prst="rect">
            <a:avLst/>
          </a:prstGeom>
        </p:spPr>
      </p:pic>
      <p:sp>
        <p:nvSpPr>
          <p:cNvPr id="5" name="テキスト ボックス 4">
            <a:extLst>
              <a:ext uri="{FF2B5EF4-FFF2-40B4-BE49-F238E27FC236}">
                <a16:creationId xmlns:a16="http://schemas.microsoft.com/office/drawing/2014/main" id="{D3D15079-1F37-22C2-3DDF-5040BD9F7835}"/>
              </a:ext>
            </a:extLst>
          </p:cNvPr>
          <p:cNvSpPr txBox="1"/>
          <p:nvPr/>
        </p:nvSpPr>
        <p:spPr>
          <a:xfrm>
            <a:off x="6465899" y="4304373"/>
            <a:ext cx="2544286" cy="1569660"/>
          </a:xfrm>
          <a:prstGeom prst="rect">
            <a:avLst/>
          </a:prstGeom>
          <a:solidFill>
            <a:schemeClr val="bg1"/>
          </a:solidFill>
        </p:spPr>
        <p:txBody>
          <a:bodyPr wrap="none" rtlCol="0">
            <a:spAutoFit/>
          </a:bodyPr>
          <a:lstStyle/>
          <a:p>
            <a:pPr algn="ctr"/>
            <a:r>
              <a:rPr kumimoji="1" lang="ja-JP" altLang="en-US" sz="2400">
                <a:latin typeface="Meiryo UI" panose="020B0604030504040204" pitchFamily="34" charset="-128"/>
                <a:ea typeface="Meiryo UI" panose="020B0604030504040204" pitchFamily="34" charset="-128"/>
              </a:rPr>
              <a:t>外国人労働者、</a:t>
            </a:r>
            <a:endParaRPr kumimoji="1" lang="en-US" altLang="ja-JP" sz="24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健康診断未実施、</a:t>
            </a:r>
            <a:endParaRPr kumimoji="1" lang="en-US" altLang="ja-JP" sz="24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医療機関受診者</a:t>
            </a:r>
            <a:endParaRPr kumimoji="1" lang="en-US" altLang="ja-JP" sz="24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なども注意！</a:t>
            </a:r>
            <a:endParaRPr kumimoji="1" lang="en-US" altLang="ja-JP" sz="2400" dirty="0">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0E6FF8B8-55F6-34F8-61BA-45C067AF8764}"/>
              </a:ext>
            </a:extLst>
          </p:cNvPr>
          <p:cNvSpPr txBox="1"/>
          <p:nvPr/>
        </p:nvSpPr>
        <p:spPr>
          <a:xfrm>
            <a:off x="2770559" y="3378820"/>
            <a:ext cx="6306535" cy="830997"/>
          </a:xfrm>
          <a:prstGeom prst="rect">
            <a:avLst/>
          </a:prstGeom>
          <a:solidFill>
            <a:srgbClr val="FFFF00"/>
          </a:solidFill>
        </p:spPr>
        <p:txBody>
          <a:bodyPr wrap="none" rtlCol="0">
            <a:spAutoFit/>
          </a:bodyPr>
          <a:lstStyle/>
          <a:p>
            <a:r>
              <a:rPr kumimoji="1" lang="ja-JP" altLang="en-US" sz="2400" b="1">
                <a:latin typeface="Meiryo UI" panose="020B0604030504040204" pitchFamily="34" charset="-128"/>
                <a:ea typeface="Meiryo UI" panose="020B0604030504040204" pitchFamily="34" charset="-128"/>
              </a:rPr>
              <a:t>作業環境は常に変動します！</a:t>
            </a:r>
            <a:endParaRPr kumimoji="1" lang="en-US" altLang="ja-JP" sz="2400" b="1" dirty="0">
              <a:latin typeface="Meiryo UI" panose="020B0604030504040204" pitchFamily="34" charset="-128"/>
              <a:ea typeface="Meiryo UI" panose="020B0604030504040204" pitchFamily="34" charset="-128"/>
            </a:endParaRPr>
          </a:p>
          <a:p>
            <a:r>
              <a:rPr kumimoji="1" lang="ja-JP" altLang="en-US" sz="2400" b="1">
                <a:latin typeface="Meiryo UI" panose="020B0604030504040204" pitchFamily="34" charset="-128"/>
                <a:ea typeface="Meiryo UI" panose="020B0604030504040204" pitchFamily="34" charset="-128"/>
              </a:rPr>
              <a:t>地面に近い場所、機械付近は熱輻射にも考慮！</a:t>
            </a:r>
          </a:p>
        </p:txBody>
      </p:sp>
    </p:spTree>
    <p:extLst>
      <p:ext uri="{BB962C8B-B14F-4D97-AF65-F5344CB8AC3E}">
        <p14:creationId xmlns:p14="http://schemas.microsoft.com/office/powerpoint/2010/main" val="132772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97B9FCE-C521-2CE0-BC1A-6B2AE86D0FEB}"/>
              </a:ext>
            </a:extLst>
          </p:cNvPr>
          <p:cNvSpPr txBox="1"/>
          <p:nvPr/>
        </p:nvSpPr>
        <p:spPr>
          <a:xfrm>
            <a:off x="189570" y="181957"/>
            <a:ext cx="8764859" cy="6494085"/>
          </a:xfrm>
          <a:prstGeom prst="rect">
            <a:avLst/>
          </a:prstGeom>
          <a:noFill/>
        </p:spPr>
        <p:txBody>
          <a:bodyPr wrap="square">
            <a:spAutoFit/>
          </a:bodyPr>
          <a:lstStyle/>
          <a:p>
            <a:pPr marL="342900" indent="-342900">
              <a:buFont typeface="Wingdings" pitchFamily="2" charset="2"/>
              <a:buChar char="Ø"/>
            </a:pPr>
            <a:r>
              <a:rPr lang="ja-JP" altLang="en-US" sz="2400" b="0" i="0" u="none" strike="noStrike">
                <a:solidFill>
                  <a:srgbClr val="FF0000"/>
                </a:solidFill>
                <a:effectLst/>
                <a:highlight>
                  <a:srgbClr val="EEF7FF"/>
                </a:highlight>
                <a:latin typeface="Meiryo UI" panose="020B0604030504040204" pitchFamily="34" charset="-128"/>
                <a:ea typeface="Meiryo UI" panose="020B0604030504040204" pitchFamily="34" charset="-128"/>
              </a:rPr>
              <a:t>炎天下での作業における</a:t>
            </a:r>
            <a:r>
              <a:rPr lang="ja-JP" altLang="en-US" sz="2800" b="1" i="0" u="sng" strike="noStrike">
                <a:solidFill>
                  <a:srgbClr val="FF0000"/>
                </a:solidFill>
                <a:effectLst/>
                <a:highlight>
                  <a:srgbClr val="EEF7FF"/>
                </a:highlight>
                <a:latin typeface="Meiryo UI" panose="020B0604030504040204" pitchFamily="34" charset="-128"/>
                <a:ea typeface="Meiryo UI" panose="020B0604030504040204" pitchFamily="34" charset="-128"/>
              </a:rPr>
              <a:t>健康対策が不十分</a:t>
            </a:r>
            <a:r>
              <a:rPr lang="ja-JP" altLang="en-US" sz="2400" b="0" i="0" u="none" strike="noStrike">
                <a:solidFill>
                  <a:srgbClr val="FF0000"/>
                </a:solidFill>
                <a:effectLst/>
                <a:highlight>
                  <a:srgbClr val="EEF7FF"/>
                </a:highlight>
                <a:latin typeface="Meiryo UI" panose="020B0604030504040204" pitchFamily="34" charset="-128"/>
                <a:ea typeface="Meiryo UI" panose="020B0604030504040204" pitchFamily="34" charset="-128"/>
              </a:rPr>
              <a:t>であったこと</a:t>
            </a:r>
            <a:br>
              <a:rPr lang="ja-JP" altLang="en-US" sz="2400">
                <a:latin typeface="Meiryo UI" panose="020B0604030504040204" pitchFamily="34" charset="-128"/>
                <a:ea typeface="Meiryo UI" panose="020B0604030504040204" pitchFamily="34" charset="-128"/>
              </a:rPr>
            </a:b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　当日、午後</a:t>
            </a:r>
            <a:r>
              <a:rPr lang="en-US"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3</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時頃の気候は、気温が</a:t>
            </a:r>
            <a:r>
              <a:rPr lang="en-US"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30℃</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を越え、湿度も</a:t>
            </a:r>
            <a:r>
              <a:rPr lang="en-US"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50</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％を</a:t>
            </a:r>
            <a:endParaRPr lang="en-US"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　　　超える炎天下での屋外作業となっていた。</a:t>
            </a:r>
            <a:br>
              <a:rPr lang="ja-JP" altLang="en-US" sz="2400">
                <a:latin typeface="Meiryo UI" panose="020B0604030504040204" pitchFamily="34" charset="-128"/>
                <a:ea typeface="Meiryo UI" panose="020B0604030504040204" pitchFamily="34" charset="-128"/>
              </a:rPr>
            </a:b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　　　事業場としては、</a:t>
            </a:r>
            <a:r>
              <a:rPr lang="en-US"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1</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時間の休憩、</a:t>
            </a:r>
            <a:r>
              <a:rPr lang="en-US"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10</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リットルの氷入りのお茶</a:t>
            </a:r>
            <a:r>
              <a:rPr lang="en-US"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2</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本、　　</a:t>
            </a:r>
            <a:r>
              <a:rPr lang="en-US"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1.8</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リットル入りのスポーツドリンク</a:t>
            </a:r>
            <a:r>
              <a:rPr lang="en-US"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3</a:t>
            </a: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本を用意していたが、作業者個々の体調に合わせた管理等の面では対策が不十分であったと推定される。</a:t>
            </a:r>
            <a:endParaRPr lang="en-US"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endParaRPr lang="en-US" altLang="ja-JP" sz="8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pPr marL="342900" indent="-342900">
              <a:buFont typeface="Wingdings" pitchFamily="2" charset="2"/>
              <a:buChar char="Ø"/>
            </a:pPr>
            <a:r>
              <a:rPr lang="ja-JP" altLang="en-US" sz="2400" b="0" i="0" u="none" strike="noStrike">
                <a:solidFill>
                  <a:srgbClr val="FF0000"/>
                </a:solidFill>
                <a:effectLst/>
                <a:highlight>
                  <a:srgbClr val="EEF7FF"/>
                </a:highlight>
                <a:latin typeface="Meiryo UI" panose="020B0604030504040204" pitchFamily="34" charset="-128"/>
                <a:ea typeface="Meiryo UI" panose="020B0604030504040204" pitchFamily="34" charset="-128"/>
              </a:rPr>
              <a:t>被災者の</a:t>
            </a:r>
            <a:r>
              <a:rPr lang="ja-JP" altLang="en-US" sz="2800" b="1" i="0" u="sng" strike="noStrike">
                <a:solidFill>
                  <a:srgbClr val="FF0000"/>
                </a:solidFill>
                <a:effectLst/>
                <a:highlight>
                  <a:srgbClr val="EEF7FF"/>
                </a:highlight>
                <a:latin typeface="Meiryo UI" panose="020B0604030504040204" pitchFamily="34" charset="-128"/>
                <a:ea typeface="Meiryo UI" panose="020B0604030504040204" pitchFamily="34" charset="-128"/>
              </a:rPr>
              <a:t>健康状態の確認が不十分</a:t>
            </a:r>
            <a:r>
              <a:rPr lang="ja-JP" altLang="en-US" sz="2400" b="0" i="0" u="none" strike="noStrike">
                <a:solidFill>
                  <a:srgbClr val="FF0000"/>
                </a:solidFill>
                <a:effectLst/>
                <a:highlight>
                  <a:srgbClr val="EEF7FF"/>
                </a:highlight>
                <a:latin typeface="Meiryo UI" panose="020B0604030504040204" pitchFamily="34" charset="-128"/>
                <a:ea typeface="Meiryo UI" panose="020B0604030504040204" pitchFamily="34" charset="-128"/>
              </a:rPr>
              <a:t>であったこと</a:t>
            </a:r>
            <a:br>
              <a:rPr lang="ja-JP" altLang="en-US" sz="2400">
                <a:latin typeface="Meiryo UI" panose="020B0604030504040204" pitchFamily="34" charset="-128"/>
                <a:ea typeface="Meiryo UI" panose="020B0604030504040204" pitchFamily="34" charset="-128"/>
              </a:rPr>
            </a:b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　被災者は前夜、社長宅を訪れて仕事と住居、食事を求めているが、これから推定すると無職で住居がなく、食事もほとんどとっていなかったため、かなり衰弱していて、炎天下での作業に耐えられる健康状態ではなかったと推定される。</a:t>
            </a:r>
            <a:endParaRPr lang="en-US" altLang="ja-JP" sz="24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endParaRPr lang="en-US" altLang="ja-JP" sz="800" dirty="0">
              <a:solidFill>
                <a:srgbClr val="212529"/>
              </a:solidFill>
              <a:highlight>
                <a:srgbClr val="EEF7FF"/>
              </a:highlight>
              <a:latin typeface="Meiryo UI" panose="020B0604030504040204" pitchFamily="34" charset="-128"/>
              <a:ea typeface="Meiryo UI" panose="020B0604030504040204" pitchFamily="34" charset="-128"/>
            </a:endParaRPr>
          </a:p>
          <a:p>
            <a:pPr marL="342900" indent="-342900">
              <a:buFont typeface="Wingdings" pitchFamily="2" charset="2"/>
              <a:buChar char="Ø"/>
            </a:pPr>
            <a:r>
              <a:rPr lang="ja-JP" altLang="en-US" sz="2800" b="1" i="0" u="sng" strike="noStrike">
                <a:solidFill>
                  <a:srgbClr val="FF0000"/>
                </a:solidFill>
                <a:effectLst/>
                <a:highlight>
                  <a:srgbClr val="EEF7FF"/>
                </a:highlight>
                <a:latin typeface="Meiryo UI" panose="020B0604030504040204" pitchFamily="34" charset="-128"/>
                <a:ea typeface="Meiryo UI" panose="020B0604030504040204" pitchFamily="34" charset="-128"/>
              </a:rPr>
              <a:t>安全衛生管理体制</a:t>
            </a:r>
            <a:r>
              <a:rPr lang="ja-JP" altLang="en-US" sz="2400" b="0" i="0" u="none" strike="noStrike">
                <a:solidFill>
                  <a:srgbClr val="FF0000"/>
                </a:solidFill>
                <a:effectLst/>
                <a:highlight>
                  <a:srgbClr val="EEF7FF"/>
                </a:highlight>
                <a:latin typeface="Meiryo UI" panose="020B0604030504040204" pitchFamily="34" charset="-128"/>
                <a:ea typeface="Meiryo UI" panose="020B0604030504040204" pitchFamily="34" charset="-128"/>
              </a:rPr>
              <a:t>がなかったこと</a:t>
            </a:r>
            <a:br>
              <a:rPr lang="ja-JP" altLang="en-US" sz="2400">
                <a:latin typeface="Meiryo UI" panose="020B0604030504040204" pitchFamily="34" charset="-128"/>
                <a:ea typeface="Meiryo UI" panose="020B0604030504040204" pitchFamily="34" charset="-128"/>
              </a:rPr>
            </a:br>
            <a:r>
              <a:rPr lang="ja-JP" altLang="en-US" sz="24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　この事業場は、小規模の事業であって、多くの場合下請として作業員を派遣するような体制で仕事を行っており、作業に関する指揮監督も上位の下請業者に任せきりで、労働者に関する安全衛生管理をほとんど実施していなかった。</a:t>
            </a:r>
            <a:endParaRPr lang="ja-JP" altLang="en-US" sz="24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502226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B88D407-F47B-4A07-8544-7AC977743CC9}"/>
              </a:ext>
            </a:extLst>
          </p:cNvPr>
          <p:cNvSpPr txBox="1"/>
          <p:nvPr/>
        </p:nvSpPr>
        <p:spPr>
          <a:xfrm>
            <a:off x="122661" y="267379"/>
            <a:ext cx="8854067" cy="5847755"/>
          </a:xfrm>
          <a:prstGeom prst="rect">
            <a:avLst/>
          </a:prstGeom>
          <a:noFill/>
        </p:spPr>
        <p:txBody>
          <a:bodyPr wrap="square">
            <a:spAutoFit/>
          </a:bodyPr>
          <a:lstStyle/>
          <a:p>
            <a:pPr marL="285750" indent="-285750">
              <a:buFont typeface="Wingdings" pitchFamily="2" charset="2"/>
              <a:buChar char="ü"/>
            </a:pPr>
            <a:r>
              <a:rPr lang="ja-JP" altLang="en-US" sz="2400" b="1" i="0" u="none" strike="noStrike">
                <a:solidFill>
                  <a:srgbClr val="7030A0"/>
                </a:solidFill>
                <a:effectLst/>
                <a:highlight>
                  <a:srgbClr val="EEF7FF"/>
                </a:highlight>
                <a:latin typeface="Meiryo UI" panose="020B0604030504040204" pitchFamily="34" charset="-128"/>
                <a:ea typeface="Meiryo UI" panose="020B0604030504040204" pitchFamily="34" charset="-128"/>
              </a:rPr>
              <a:t>熱中症対策を十分に行うこと</a:t>
            </a:r>
            <a:br>
              <a:rPr lang="ja-JP" altLang="en-US" sz="2200">
                <a:latin typeface="Meiryo UI" panose="020B0604030504040204" pitchFamily="34" charset="-128"/>
                <a:ea typeface="Meiryo UI" panose="020B0604030504040204" pitchFamily="34" charset="-128"/>
              </a:rPr>
            </a:b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　夏期の高温環境下で筋肉労働に従事する者は、体温調節が乱されて</a:t>
            </a:r>
            <a:endPar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r>
              <a:rPr lang="en-US" altLang="ja-JP" sz="2200" dirty="0">
                <a:solidFill>
                  <a:srgbClr val="212529"/>
                </a:solidFill>
                <a:highlight>
                  <a:srgbClr val="EEF7FF"/>
                </a:highlight>
                <a:latin typeface="Meiryo UI" panose="020B0604030504040204" pitchFamily="34" charset="-128"/>
                <a:ea typeface="Meiryo UI" panose="020B0604030504040204" pitchFamily="34" charset="-128"/>
              </a:rPr>
              <a:t>     </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熱中症（熱射病）にかかる危険性が高いので、</a:t>
            </a:r>
            <a:r>
              <a:rPr lang="ja-JP" altLang="en-US" sz="2200" b="1" i="0" u="sng" strike="noStrike">
                <a:solidFill>
                  <a:srgbClr val="FF2F92"/>
                </a:solidFill>
                <a:effectLst/>
                <a:highlight>
                  <a:srgbClr val="EEF7FF"/>
                </a:highlight>
                <a:latin typeface="Meiryo UI" panose="020B0604030504040204" pitchFamily="34" charset="-128"/>
                <a:ea typeface="Meiryo UI" panose="020B0604030504040204" pitchFamily="34" charset="-128"/>
              </a:rPr>
              <a:t>できるだけ涼しい</a:t>
            </a:r>
            <a:endParaRPr lang="en-US" altLang="ja-JP" sz="2200" b="1" i="0" u="sng" strike="noStrike" dirty="0">
              <a:solidFill>
                <a:srgbClr val="FF2F92"/>
              </a:solidFill>
              <a:effectLst/>
              <a:highlight>
                <a:srgbClr val="EEF7FF"/>
              </a:highlight>
              <a:latin typeface="Meiryo UI" panose="020B0604030504040204" pitchFamily="34" charset="-128"/>
              <a:ea typeface="Meiryo UI" panose="020B0604030504040204" pitchFamily="34" charset="-128"/>
            </a:endParaRPr>
          </a:p>
          <a:p>
            <a:r>
              <a:rPr lang="en-US" altLang="ja-JP" sz="2200" dirty="0">
                <a:solidFill>
                  <a:srgbClr val="212529"/>
                </a:solidFill>
                <a:highlight>
                  <a:srgbClr val="EEF7FF"/>
                </a:highlight>
                <a:latin typeface="Meiryo UI" panose="020B0604030504040204" pitchFamily="34" charset="-128"/>
                <a:ea typeface="Meiryo UI" panose="020B0604030504040204" pitchFamily="34" charset="-128"/>
              </a:rPr>
              <a:t>     </a:t>
            </a:r>
            <a:r>
              <a:rPr lang="ja-JP" altLang="en-US" sz="2200" b="1" i="0" u="sng" strike="noStrike">
                <a:solidFill>
                  <a:srgbClr val="FF2F92"/>
                </a:solidFill>
                <a:effectLst/>
                <a:highlight>
                  <a:srgbClr val="EEF7FF"/>
                </a:highlight>
                <a:latin typeface="Meiryo UI" panose="020B0604030504040204" pitchFamily="34" charset="-128"/>
                <a:ea typeface="Meiryo UI" panose="020B0604030504040204" pitchFamily="34" charset="-128"/>
              </a:rPr>
              <a:t>休憩場所の確保、適当な間隔の休憩の付与、水分・塩分の補給等</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を</a:t>
            </a:r>
            <a:endPar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r>
              <a:rPr lang="en-US" altLang="ja-JP" sz="2200" dirty="0">
                <a:solidFill>
                  <a:srgbClr val="212529"/>
                </a:solidFill>
                <a:highlight>
                  <a:srgbClr val="EEF7FF"/>
                </a:highlight>
                <a:latin typeface="Meiryo UI" panose="020B0604030504040204" pitchFamily="34" charset="-128"/>
                <a:ea typeface="Meiryo UI" panose="020B0604030504040204" pitchFamily="34" charset="-128"/>
              </a:rPr>
              <a:t>     </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行うことが重要である。</a:t>
            </a:r>
            <a:br>
              <a:rPr lang="ja-JP" altLang="en-US" sz="2200">
                <a:latin typeface="Meiryo UI" panose="020B0604030504040204" pitchFamily="34" charset="-128"/>
                <a:ea typeface="Meiryo UI" panose="020B0604030504040204" pitchFamily="34" charset="-128"/>
              </a:rPr>
            </a:b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　</a:t>
            </a:r>
            <a:r>
              <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rPr>
              <a:t>   </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また、日頃から労働日数や労働時間の削減、食欲増進、水分・塩分を</a:t>
            </a:r>
            <a:endPar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r>
              <a:rPr lang="en-US" altLang="ja-JP" sz="2200" dirty="0">
                <a:solidFill>
                  <a:srgbClr val="212529"/>
                </a:solidFill>
                <a:highlight>
                  <a:srgbClr val="EEF7FF"/>
                </a:highlight>
                <a:latin typeface="Meiryo UI" panose="020B0604030504040204" pitchFamily="34" charset="-128"/>
                <a:ea typeface="Meiryo UI" panose="020B0604030504040204" pitchFamily="34" charset="-128"/>
              </a:rPr>
              <a:t>     </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食品の形で補給する食生活の改善、十分な睡眠時間の確保等に</a:t>
            </a:r>
            <a:endPar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r>
              <a:rPr lang="en-US" altLang="ja-JP" sz="2200" dirty="0">
                <a:solidFill>
                  <a:srgbClr val="212529"/>
                </a:solidFill>
                <a:highlight>
                  <a:srgbClr val="EEF7FF"/>
                </a:highlight>
                <a:latin typeface="Meiryo UI" panose="020B0604030504040204" pitchFamily="34" charset="-128"/>
                <a:ea typeface="Meiryo UI" panose="020B0604030504040204" pitchFamily="34" charset="-128"/>
              </a:rPr>
              <a:t>     </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努めることが望ましい。</a:t>
            </a:r>
            <a:endPar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endParaRPr lang="en-US" altLang="ja-JP" sz="8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pPr marL="285750" indent="-285750">
              <a:buFont typeface="Wingdings" pitchFamily="2" charset="2"/>
              <a:buChar char="ü"/>
            </a:pPr>
            <a:r>
              <a:rPr lang="ja-JP" altLang="en-US" sz="2400" b="1" i="0" u="none" strike="noStrike">
                <a:solidFill>
                  <a:srgbClr val="7030A0"/>
                </a:solidFill>
                <a:effectLst/>
                <a:highlight>
                  <a:srgbClr val="EEF7FF"/>
                </a:highlight>
                <a:latin typeface="Meiryo UI" panose="020B0604030504040204" pitchFamily="34" charset="-128"/>
                <a:ea typeface="Meiryo UI" panose="020B0604030504040204" pitchFamily="34" charset="-128"/>
              </a:rPr>
              <a:t>作業者の健康状態を把握すること</a:t>
            </a:r>
            <a:br>
              <a:rPr lang="ja-JP" altLang="en-US" sz="2200">
                <a:latin typeface="Meiryo UI" panose="020B0604030504040204" pitchFamily="34" charset="-128"/>
                <a:ea typeface="Meiryo UI" panose="020B0604030504040204" pitchFamily="34" charset="-128"/>
              </a:rPr>
            </a:b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　熱中症等のおそれのある夏期の炎天下の作業などに従事させる者に</a:t>
            </a:r>
            <a:endPar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r>
              <a:rPr lang="ja-JP" altLang="en-US" sz="2200">
                <a:solidFill>
                  <a:srgbClr val="212529"/>
                </a:solidFill>
                <a:highlight>
                  <a:srgbClr val="EEF7FF"/>
                </a:highlight>
                <a:latin typeface="Meiryo UI" panose="020B0604030504040204" pitchFamily="34" charset="-128"/>
                <a:ea typeface="Meiryo UI" panose="020B0604030504040204" pitchFamily="34" charset="-128"/>
              </a:rPr>
              <a:t>　　</a:t>
            </a:r>
            <a:r>
              <a:rPr lang="en-US" altLang="ja-JP" sz="2200" dirty="0">
                <a:solidFill>
                  <a:srgbClr val="212529"/>
                </a:solidFill>
                <a:highlight>
                  <a:srgbClr val="EEF7FF"/>
                </a:highlight>
                <a:latin typeface="Meiryo UI" panose="020B0604030504040204" pitchFamily="34" charset="-128"/>
                <a:ea typeface="Meiryo UI" panose="020B0604030504040204" pitchFamily="34" charset="-128"/>
              </a:rPr>
              <a:t> </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対しては、</a:t>
            </a:r>
            <a:r>
              <a:rPr lang="ja-JP" altLang="en-US" sz="2200" b="1" i="0" u="sng" strike="noStrike">
                <a:solidFill>
                  <a:srgbClr val="FF2F92"/>
                </a:solidFill>
                <a:effectLst/>
                <a:highlight>
                  <a:srgbClr val="EEF7FF"/>
                </a:highlight>
                <a:latin typeface="Meiryo UI" panose="020B0604030504040204" pitchFamily="34" charset="-128"/>
                <a:ea typeface="Meiryo UI" panose="020B0604030504040204" pitchFamily="34" charset="-128"/>
              </a:rPr>
              <a:t>雇い入れ時および定期健康診断による健康状態の把握</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を行う</a:t>
            </a:r>
            <a:endPar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r>
              <a:rPr lang="ja-JP" altLang="en-US" sz="2200">
                <a:solidFill>
                  <a:srgbClr val="212529"/>
                </a:solidFill>
                <a:highlight>
                  <a:srgbClr val="EEF7FF"/>
                </a:highlight>
                <a:latin typeface="Meiryo UI" panose="020B0604030504040204" pitchFamily="34" charset="-128"/>
                <a:ea typeface="Meiryo UI" panose="020B0604030504040204" pitchFamily="34" charset="-128"/>
              </a:rPr>
              <a:t>　　</a:t>
            </a:r>
            <a:r>
              <a:rPr lang="en-US" altLang="ja-JP" sz="2200" dirty="0">
                <a:solidFill>
                  <a:srgbClr val="212529"/>
                </a:solidFill>
                <a:highlight>
                  <a:srgbClr val="EEF7FF"/>
                </a:highlight>
                <a:latin typeface="Meiryo UI" panose="020B0604030504040204" pitchFamily="34" charset="-128"/>
                <a:ea typeface="Meiryo UI" panose="020B0604030504040204" pitchFamily="34" charset="-128"/>
              </a:rPr>
              <a:t> </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ほか、</a:t>
            </a:r>
            <a:r>
              <a:rPr lang="ja-JP" altLang="en-US" sz="2200" b="1" i="0" u="sng" strike="noStrike">
                <a:solidFill>
                  <a:srgbClr val="FF2F92"/>
                </a:solidFill>
                <a:effectLst/>
                <a:highlight>
                  <a:srgbClr val="EEF7FF"/>
                </a:highlight>
                <a:latin typeface="Meiryo UI" panose="020B0604030504040204" pitchFamily="34" charset="-128"/>
                <a:ea typeface="Meiryo UI" panose="020B0604030504040204" pitchFamily="34" charset="-128"/>
              </a:rPr>
              <a:t>その日の作業開始前に体調の確認等を必ず実施</a:t>
            </a:r>
            <a:r>
              <a:rPr lang="ja-JP" altLang="en-US" sz="2200" b="0" i="0" u="none" strike="noStrike">
                <a:solidFill>
                  <a:srgbClr val="212529"/>
                </a:solidFill>
                <a:effectLst/>
                <a:highlight>
                  <a:srgbClr val="EEF7FF"/>
                </a:highlight>
                <a:latin typeface="Meiryo UI" panose="020B0604030504040204" pitchFamily="34" charset="-128"/>
                <a:ea typeface="Meiryo UI" panose="020B0604030504040204" pitchFamily="34" charset="-128"/>
              </a:rPr>
              <a:t>する。</a:t>
            </a:r>
            <a:endParaRPr lang="en-US" altLang="ja-JP" sz="2200" b="0" i="0" u="none" strike="noStrike" dirty="0">
              <a:solidFill>
                <a:srgbClr val="212529"/>
              </a:solidFill>
              <a:effectLst/>
              <a:highlight>
                <a:srgbClr val="EEF7FF"/>
              </a:highlight>
              <a:latin typeface="Meiryo UI" panose="020B0604030504040204" pitchFamily="34" charset="-128"/>
              <a:ea typeface="Meiryo UI" panose="020B0604030504040204" pitchFamily="34" charset="-128"/>
            </a:endParaRPr>
          </a:p>
          <a:p>
            <a:pPr marL="285750" indent="-285750">
              <a:buFont typeface="Wingdings" pitchFamily="2" charset="2"/>
              <a:buChar char="ü"/>
            </a:pPr>
            <a:endParaRPr lang="en-US" altLang="ja-JP" sz="800" dirty="0">
              <a:solidFill>
                <a:srgbClr val="212529"/>
              </a:solidFill>
              <a:highlight>
                <a:srgbClr val="EEF7FF"/>
              </a:highlight>
              <a:latin typeface="Meiryo UI" panose="020B0604030504040204" pitchFamily="34" charset="-128"/>
              <a:ea typeface="Meiryo UI" panose="020B0604030504040204" pitchFamily="34" charset="-128"/>
            </a:endParaRPr>
          </a:p>
          <a:p>
            <a:pPr marL="285750" indent="-285750">
              <a:buFont typeface="Wingdings" pitchFamily="2" charset="2"/>
              <a:buChar char="ü"/>
            </a:pPr>
            <a:r>
              <a:rPr lang="ja-JP" altLang="en-US" sz="2400" b="1">
                <a:solidFill>
                  <a:srgbClr val="7030A0"/>
                </a:solidFill>
                <a:effectLst/>
                <a:latin typeface="Meiryo UI" panose="020B0604030504040204" pitchFamily="34" charset="-128"/>
                <a:ea typeface="Meiryo UI" panose="020B0604030504040204" pitchFamily="34" charset="-128"/>
              </a:rPr>
              <a:t>安全衛生管理を実施すること</a:t>
            </a:r>
            <a:br>
              <a:rPr lang="ja-JP" altLang="en-US" sz="2200">
                <a:effectLst/>
                <a:latin typeface="Meiryo UI" panose="020B0604030504040204" pitchFamily="34" charset="-128"/>
                <a:ea typeface="Meiryo UI" panose="020B0604030504040204" pitchFamily="34" charset="-128"/>
              </a:rPr>
            </a:br>
            <a:r>
              <a:rPr lang="ja-JP" altLang="en-US" sz="2200">
                <a:effectLst/>
                <a:latin typeface="Meiryo UI" panose="020B0604030504040204" pitchFamily="34" charset="-128"/>
                <a:ea typeface="Meiryo UI" panose="020B0604030504040204" pitchFamily="34" charset="-128"/>
              </a:rPr>
              <a:t>　事業者は、労働者の安全衛生を確保するために、担当者の選任、</a:t>
            </a:r>
            <a:endParaRPr lang="en-US" altLang="ja-JP" sz="2200" dirty="0">
              <a:effectLst/>
              <a:latin typeface="Meiryo UI" panose="020B0604030504040204" pitchFamily="34" charset="-128"/>
              <a:ea typeface="Meiryo UI" panose="020B0604030504040204" pitchFamily="34" charset="-128"/>
            </a:endParaRPr>
          </a:p>
          <a:p>
            <a:r>
              <a:rPr lang="en-US" altLang="ja-JP" sz="2200" dirty="0">
                <a:latin typeface="Meiryo UI" panose="020B0604030504040204" pitchFamily="34" charset="-128"/>
                <a:ea typeface="Meiryo UI" panose="020B0604030504040204" pitchFamily="34" charset="-128"/>
              </a:rPr>
              <a:t>     </a:t>
            </a:r>
            <a:r>
              <a:rPr lang="ja-JP" altLang="en-US" sz="2200" b="1" u="sng">
                <a:solidFill>
                  <a:srgbClr val="FF2F92"/>
                </a:solidFill>
                <a:effectLst/>
                <a:latin typeface="Meiryo UI" panose="020B0604030504040204" pitchFamily="34" charset="-128"/>
                <a:ea typeface="Meiryo UI" panose="020B0604030504040204" pitchFamily="34" charset="-128"/>
              </a:rPr>
              <a:t>定期健康診断等の健康管理の実施</a:t>
            </a:r>
            <a:r>
              <a:rPr lang="ja-JP" altLang="en-US" sz="2200">
                <a:effectLst/>
                <a:latin typeface="Meiryo UI" panose="020B0604030504040204" pitchFamily="34" charset="-128"/>
                <a:ea typeface="Meiryo UI" panose="020B0604030504040204" pitchFamily="34" charset="-128"/>
              </a:rPr>
              <a:t>、熱中症等に関する</a:t>
            </a:r>
            <a:r>
              <a:rPr lang="ja-JP" altLang="en-US" sz="2200" b="1" u="sng">
                <a:solidFill>
                  <a:srgbClr val="FF2F92"/>
                </a:solidFill>
                <a:effectLst/>
                <a:latin typeface="Meiryo UI" panose="020B0604030504040204" pitchFamily="34" charset="-128"/>
                <a:ea typeface="Meiryo UI" panose="020B0604030504040204" pitchFamily="34" charset="-128"/>
              </a:rPr>
              <a:t>安全衛生教育</a:t>
            </a:r>
            <a:r>
              <a:rPr lang="en-US" altLang="ja-JP" sz="2200" dirty="0">
                <a:effectLst/>
                <a:latin typeface="Meiryo UI" panose="020B0604030504040204" pitchFamily="34" charset="-128"/>
                <a:ea typeface="Meiryo UI" panose="020B0604030504040204" pitchFamily="34" charset="-128"/>
              </a:rPr>
              <a:t>  </a:t>
            </a:r>
          </a:p>
          <a:p>
            <a:r>
              <a:rPr lang="en-US" altLang="ja-JP" sz="2200" dirty="0">
                <a:latin typeface="Meiryo UI" panose="020B0604030504040204" pitchFamily="34" charset="-128"/>
                <a:ea typeface="Meiryo UI" panose="020B0604030504040204" pitchFamily="34" charset="-128"/>
              </a:rPr>
              <a:t>     </a:t>
            </a:r>
            <a:r>
              <a:rPr lang="ja-JP" altLang="en-US" sz="2200" b="1" u="sng">
                <a:solidFill>
                  <a:srgbClr val="FF2F92"/>
                </a:solidFill>
                <a:effectLst/>
                <a:latin typeface="Meiryo UI" panose="020B0604030504040204" pitchFamily="34" charset="-128"/>
                <a:ea typeface="Meiryo UI" panose="020B0604030504040204" pitchFamily="34" charset="-128"/>
              </a:rPr>
              <a:t>の実施、作業場所の巡視と適切な指示</a:t>
            </a:r>
            <a:r>
              <a:rPr lang="ja-JP" altLang="en-US" sz="2200">
                <a:effectLst/>
                <a:latin typeface="Meiryo UI" panose="020B0604030504040204" pitchFamily="34" charset="-128"/>
                <a:ea typeface="Meiryo UI" panose="020B0604030504040204" pitchFamily="34" charset="-128"/>
              </a:rPr>
              <a:t>などを実施する。</a:t>
            </a:r>
            <a:endParaRPr lang="ja-JP" altLang="en-US" sz="220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0833BF7B-7A36-C607-380E-FB8582501535}"/>
              </a:ext>
            </a:extLst>
          </p:cNvPr>
          <p:cNvSpPr txBox="1"/>
          <p:nvPr/>
        </p:nvSpPr>
        <p:spPr>
          <a:xfrm>
            <a:off x="5096107" y="2798057"/>
            <a:ext cx="3751348" cy="400110"/>
          </a:xfrm>
          <a:prstGeom prst="rect">
            <a:avLst/>
          </a:prstGeom>
          <a:solidFill>
            <a:srgbClr val="FFFF00"/>
          </a:solidFill>
        </p:spPr>
        <p:txBody>
          <a:bodyPr wrap="none" rtlCol="0">
            <a:spAutoFit/>
          </a:bodyPr>
          <a:lstStyle/>
          <a:p>
            <a:r>
              <a:rPr kumimoji="1" lang="ja-JP" altLang="en-US" sz="2000" b="1">
                <a:solidFill>
                  <a:schemeClr val="accent3">
                    <a:lumMod val="50000"/>
                  </a:schemeClr>
                </a:solidFill>
                <a:latin typeface="Meiryo UI" panose="020B0604030504040204" pitchFamily="34" charset="-128"/>
                <a:ea typeface="Meiryo UI" panose="020B0604030504040204" pitchFamily="34" charset="-128"/>
              </a:rPr>
              <a:t>適切な労働時間を管理しましょう</a:t>
            </a:r>
          </a:p>
        </p:txBody>
      </p:sp>
      <p:sp>
        <p:nvSpPr>
          <p:cNvPr id="5" name="テキスト ボックス 4">
            <a:extLst>
              <a:ext uri="{FF2B5EF4-FFF2-40B4-BE49-F238E27FC236}">
                <a16:creationId xmlns:a16="http://schemas.microsoft.com/office/drawing/2014/main" id="{79A9DB56-66B8-DBD5-3B56-8CE2362C2989}"/>
              </a:ext>
            </a:extLst>
          </p:cNvPr>
          <p:cNvSpPr txBox="1"/>
          <p:nvPr/>
        </p:nvSpPr>
        <p:spPr>
          <a:xfrm>
            <a:off x="728640" y="6190511"/>
            <a:ext cx="7686720" cy="400110"/>
          </a:xfrm>
          <a:prstGeom prst="rect">
            <a:avLst/>
          </a:prstGeom>
          <a:solidFill>
            <a:srgbClr val="FFFF00"/>
          </a:solidFill>
        </p:spPr>
        <p:txBody>
          <a:bodyPr wrap="none" rtlCol="0">
            <a:spAutoFit/>
          </a:bodyPr>
          <a:lstStyle/>
          <a:p>
            <a:r>
              <a:rPr kumimoji="1" lang="ja-JP" altLang="en-US" sz="2000" b="1">
                <a:solidFill>
                  <a:schemeClr val="accent3">
                    <a:lumMod val="50000"/>
                  </a:schemeClr>
                </a:solidFill>
                <a:latin typeface="Meiryo UI" panose="020B0604030504040204" pitchFamily="34" charset="-128"/>
                <a:ea typeface="Meiryo UI" panose="020B0604030504040204" pitchFamily="34" charset="-128"/>
              </a:rPr>
              <a:t>作業前の体調確認は必ず実施し、普段から教育をしつこく行いましょう！</a:t>
            </a:r>
          </a:p>
        </p:txBody>
      </p:sp>
    </p:spTree>
    <p:extLst>
      <p:ext uri="{BB962C8B-B14F-4D97-AF65-F5344CB8AC3E}">
        <p14:creationId xmlns:p14="http://schemas.microsoft.com/office/powerpoint/2010/main" val="24514664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C04B097-A569-3E23-1B57-EB7E7B42A7A0}"/>
              </a:ext>
            </a:extLst>
          </p:cNvPr>
          <p:cNvSpPr txBox="1"/>
          <p:nvPr/>
        </p:nvSpPr>
        <p:spPr>
          <a:xfrm>
            <a:off x="987677" y="33455"/>
            <a:ext cx="7133684" cy="646331"/>
          </a:xfrm>
          <a:prstGeom prst="rect">
            <a:avLst/>
          </a:prstGeom>
          <a:solidFill>
            <a:schemeClr val="bg1"/>
          </a:solidFill>
        </p:spPr>
        <p:txBody>
          <a:bodyPr wrap="none" rtlCol="0">
            <a:spAutoFit/>
          </a:bodyPr>
          <a:lstStyle/>
          <a:p>
            <a:r>
              <a:rPr kumimoji="1" lang="ja-JP" altLang="en-US" sz="3600" b="1">
                <a:solidFill>
                  <a:srgbClr val="FF2F92"/>
                </a:solidFill>
                <a:latin typeface="Meiryo UI" panose="020B0604030504040204" pitchFamily="34" charset="-128"/>
                <a:ea typeface="Meiryo UI" panose="020B0604030504040204" pitchFamily="34" charset="-128"/>
              </a:rPr>
              <a:t>草刈作業前のチェックポイント（例）</a:t>
            </a:r>
          </a:p>
        </p:txBody>
      </p:sp>
      <p:sp>
        <p:nvSpPr>
          <p:cNvPr id="3" name="テキスト ボックス 2">
            <a:extLst>
              <a:ext uri="{FF2B5EF4-FFF2-40B4-BE49-F238E27FC236}">
                <a16:creationId xmlns:a16="http://schemas.microsoft.com/office/drawing/2014/main" id="{97B56DE9-978D-16F6-6815-CCC7F44C6D08}"/>
              </a:ext>
            </a:extLst>
          </p:cNvPr>
          <p:cNvSpPr txBox="1"/>
          <p:nvPr/>
        </p:nvSpPr>
        <p:spPr>
          <a:xfrm>
            <a:off x="189305" y="616190"/>
            <a:ext cx="8954695" cy="5693866"/>
          </a:xfrm>
          <a:prstGeom prst="rect">
            <a:avLst/>
          </a:prstGeom>
          <a:gradFill>
            <a:gsLst>
              <a:gs pos="0">
                <a:schemeClr val="bg1"/>
              </a:gs>
              <a:gs pos="100000">
                <a:schemeClr val="accent2">
                  <a:lumMod val="20000"/>
                  <a:lumOff val="80000"/>
                </a:schemeClr>
              </a:gs>
            </a:gsLst>
            <a:lin ang="5400000" scaled="0"/>
          </a:gradFill>
        </p:spPr>
        <p:txBody>
          <a:bodyPr wrap="none" rtlCol="0">
            <a:spAutoFit/>
          </a:bodyPr>
          <a:lstStyle/>
          <a:p>
            <a:pPr marL="285750" indent="-285750">
              <a:buFont typeface="Wingdings" pitchFamily="2" charset="2"/>
              <a:buChar char="Ø"/>
            </a:pPr>
            <a:r>
              <a:rPr kumimoji="1" lang="ja-JP" altLang="en-US" sz="2800" b="1">
                <a:solidFill>
                  <a:schemeClr val="accent1">
                    <a:lumMod val="50000"/>
                  </a:schemeClr>
                </a:solidFill>
                <a:latin typeface="Meiryo UI" panose="020B0604030504040204" pitchFamily="34" charset="-128"/>
                <a:ea typeface="Meiryo UI" panose="020B0604030504040204" pitchFamily="34" charset="-128"/>
              </a:rPr>
              <a:t>作業環境管理</a:t>
            </a:r>
            <a:endParaRPr kumimoji="1" lang="en-US" altLang="ja-JP" sz="2800" b="1" dirty="0">
              <a:solidFill>
                <a:schemeClr val="accent1">
                  <a:lumMod val="50000"/>
                </a:schemeClr>
              </a:solidFill>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285750" indent="-285750">
              <a:buFont typeface="Wingdings" pitchFamily="2" charset="2"/>
              <a:buChar char="p"/>
            </a:pPr>
            <a:r>
              <a:rPr kumimoji="1" lang="ja-JP" altLang="en-US" sz="2400">
                <a:latin typeface="Meiryo UI" panose="020B0604030504040204" pitchFamily="34" charset="-128"/>
                <a:ea typeface="Meiryo UI" panose="020B0604030504040204" pitchFamily="34" charset="-128"/>
              </a:rPr>
              <a:t>当日の作業開始前の</a:t>
            </a:r>
            <a:r>
              <a:rPr kumimoji="1" lang="en-US" altLang="ja-JP" sz="2400" dirty="0">
                <a:latin typeface="Meiryo UI" panose="020B0604030504040204" pitchFamily="34" charset="-128"/>
                <a:ea typeface="Meiryo UI" panose="020B0604030504040204" pitchFamily="34" charset="-128"/>
              </a:rPr>
              <a:t>WBGT</a:t>
            </a:r>
            <a:r>
              <a:rPr kumimoji="1" lang="ja-JP" altLang="en-US" sz="2400">
                <a:latin typeface="Meiryo UI" panose="020B0604030504040204" pitchFamily="34" charset="-128"/>
                <a:ea typeface="Meiryo UI" panose="020B0604030504040204" pitchFamily="34" charset="-128"/>
              </a:rPr>
              <a:t>値、作業時の</a:t>
            </a:r>
            <a:r>
              <a:rPr kumimoji="1" lang="en-US" altLang="ja-JP" sz="2400" dirty="0">
                <a:latin typeface="Meiryo UI" panose="020B0604030504040204" pitchFamily="34" charset="-128"/>
                <a:ea typeface="Meiryo UI" panose="020B0604030504040204" pitchFamily="34" charset="-128"/>
              </a:rPr>
              <a:t>WBGT</a:t>
            </a:r>
            <a:r>
              <a:rPr kumimoji="1" lang="ja-JP" altLang="en-US" sz="2400">
                <a:latin typeface="Meiryo UI" panose="020B0604030504040204" pitchFamily="34" charset="-128"/>
                <a:ea typeface="Meiryo UI" panose="020B0604030504040204" pitchFamily="34" charset="-128"/>
              </a:rPr>
              <a:t>値</a:t>
            </a:r>
            <a:endParaRPr kumimoji="1" lang="en-US" altLang="ja-JP" sz="2400" dirty="0">
              <a:latin typeface="Meiryo UI" panose="020B0604030504040204" pitchFamily="34" charset="-128"/>
              <a:ea typeface="Meiryo UI" panose="020B0604030504040204" pitchFamily="34" charset="-128"/>
            </a:endParaRPr>
          </a:p>
          <a:p>
            <a:pPr marL="285750" indent="-285750">
              <a:buFont typeface="Wingdings" pitchFamily="2" charset="2"/>
              <a:buChar char="p"/>
            </a:pPr>
            <a:r>
              <a:rPr kumimoji="1" lang="ja-JP" altLang="en-US" sz="2400">
                <a:latin typeface="Meiryo UI" panose="020B0604030504040204" pitchFamily="34" charset="-128"/>
                <a:ea typeface="Meiryo UI" panose="020B0604030504040204" pitchFamily="34" charset="-128"/>
              </a:rPr>
              <a:t>作業場所の</a:t>
            </a:r>
            <a:r>
              <a:rPr kumimoji="1" lang="en-US" altLang="ja-JP" sz="2400" dirty="0">
                <a:latin typeface="Meiryo UI" panose="020B0604030504040204" pitchFamily="34" charset="-128"/>
                <a:ea typeface="Meiryo UI" panose="020B0604030504040204" pitchFamily="34" charset="-128"/>
              </a:rPr>
              <a:t>WBGT</a:t>
            </a:r>
            <a:r>
              <a:rPr kumimoji="1" lang="ja-JP" altLang="en-US" sz="2400">
                <a:latin typeface="Meiryo UI" panose="020B0604030504040204" pitchFamily="34" charset="-128"/>
                <a:ea typeface="Meiryo UI" panose="020B0604030504040204" pitchFamily="34" charset="-128"/>
              </a:rPr>
              <a:t>値　（</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屋外</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で一括りにしない！）</a:t>
            </a:r>
            <a:endParaRPr kumimoji="1" lang="en-US" altLang="ja-JP" sz="2400" dirty="0">
              <a:latin typeface="Meiryo UI" panose="020B0604030504040204" pitchFamily="34" charset="-128"/>
              <a:ea typeface="Meiryo UI" panose="020B0604030504040204" pitchFamily="34" charset="-128"/>
            </a:endParaRPr>
          </a:p>
          <a:p>
            <a:pPr marL="285750" indent="-285750">
              <a:buFont typeface="Wingdings" pitchFamily="2" charset="2"/>
              <a:buChar char="p"/>
            </a:pPr>
            <a:r>
              <a:rPr kumimoji="1" lang="ja-JP" altLang="en-US" sz="2400">
                <a:latin typeface="Meiryo UI" panose="020B0604030504040204" pitchFamily="34" charset="-128"/>
                <a:ea typeface="Meiryo UI" panose="020B0604030504040204" pitchFamily="34" charset="-128"/>
              </a:rPr>
              <a:t>風はあるか、輻射熱の影響はないか、地面の湿り具合など</a:t>
            </a:r>
            <a:endParaRPr kumimoji="1" lang="en-US" altLang="ja-JP" sz="2400" dirty="0">
              <a:latin typeface="Meiryo UI" panose="020B0604030504040204" pitchFamily="34" charset="-128"/>
              <a:ea typeface="Meiryo UI" panose="020B0604030504040204" pitchFamily="34" charset="-128"/>
            </a:endParaRPr>
          </a:p>
          <a:p>
            <a:pPr marL="285750" indent="-285750">
              <a:buFont typeface="Wingdings" pitchFamily="2" charset="2"/>
              <a:buChar char="p"/>
            </a:pPr>
            <a:r>
              <a:rPr kumimoji="1" lang="ja-JP" altLang="en-US" sz="2400">
                <a:latin typeface="Meiryo UI" panose="020B0604030504040204" pitchFamily="34" charset="-128"/>
                <a:ea typeface="Meiryo UI" panose="020B0604030504040204" pitchFamily="34" charset="-128"/>
              </a:rPr>
              <a:t>休憩場所は適切か（設置場所、広さ、冷却用品完備）</a:t>
            </a:r>
            <a:endParaRPr kumimoji="1" lang="en-US" altLang="ja-JP" sz="24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2800" b="1">
                <a:solidFill>
                  <a:srgbClr val="7030A0"/>
                </a:solidFill>
                <a:latin typeface="Meiryo UI" panose="020B0604030504040204" pitchFamily="34" charset="-128"/>
                <a:ea typeface="Meiryo UI" panose="020B0604030504040204" pitchFamily="34" charset="-128"/>
              </a:rPr>
              <a:t>作業管理</a:t>
            </a:r>
            <a:endParaRPr kumimoji="1" lang="en-US" altLang="ja-JP" sz="2800" b="1" dirty="0">
              <a:solidFill>
                <a:srgbClr val="7030A0"/>
              </a:solidFill>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285750" indent="-285750">
              <a:buFont typeface="Wingdings" pitchFamily="2" charset="2"/>
              <a:buChar char="p"/>
            </a:pPr>
            <a:r>
              <a:rPr kumimoji="1" lang="ja-JP" altLang="en-US" sz="2400">
                <a:latin typeface="Meiryo UI" panose="020B0604030504040204" pitchFamily="34" charset="-128"/>
                <a:ea typeface="Meiryo UI" panose="020B0604030504040204" pitchFamily="34" charset="-128"/>
              </a:rPr>
              <a:t>作業者の服装は適切か</a:t>
            </a:r>
            <a:endParaRPr kumimoji="1" lang="en-US" altLang="ja-JP" sz="2400" dirty="0">
              <a:latin typeface="Meiryo UI" panose="020B0604030504040204" pitchFamily="34" charset="-128"/>
              <a:ea typeface="Meiryo UI" panose="020B0604030504040204" pitchFamily="34" charset="-128"/>
            </a:endParaRPr>
          </a:p>
          <a:p>
            <a:pPr marL="285750" indent="-285750">
              <a:buFont typeface="Wingdings" pitchFamily="2" charset="2"/>
              <a:buChar char="p"/>
            </a:pPr>
            <a:r>
              <a:rPr kumimoji="1" lang="ja-JP" altLang="en-US" sz="2400">
                <a:latin typeface="Meiryo UI" panose="020B0604030504040204" pitchFamily="34" charset="-128"/>
                <a:ea typeface="Meiryo UI" panose="020B0604030504040204" pitchFamily="34" charset="-128"/>
              </a:rPr>
              <a:t>作業強度、作業形態、作業標準、作業手順</a:t>
            </a:r>
            <a:endParaRPr kumimoji="1" lang="en-US" altLang="ja-JP" sz="2400" dirty="0">
              <a:latin typeface="Meiryo UI" panose="020B0604030504040204" pitchFamily="34" charset="-128"/>
              <a:ea typeface="Meiryo UI" panose="020B0604030504040204" pitchFamily="34" charset="-128"/>
            </a:endParaRPr>
          </a:p>
          <a:p>
            <a:pPr marL="285750" indent="-285750">
              <a:buFont typeface="Wingdings" pitchFamily="2" charset="2"/>
              <a:buChar char="p"/>
            </a:pPr>
            <a:r>
              <a:rPr kumimoji="1" lang="ja-JP" altLang="en-US" sz="2400">
                <a:latin typeface="Meiryo UI" panose="020B0604030504040204" pitchFamily="34" charset="-128"/>
                <a:ea typeface="Meiryo UI" panose="020B0604030504040204" pitchFamily="34" charset="-128"/>
              </a:rPr>
              <a:t>作業スケジュールに無理がないか</a:t>
            </a:r>
            <a:endParaRPr kumimoji="1" lang="en-US" altLang="ja-JP" sz="2400" dirty="0">
              <a:latin typeface="Meiryo UI" panose="020B0604030504040204" pitchFamily="34" charset="-128"/>
              <a:ea typeface="Meiryo UI" panose="020B0604030504040204" pitchFamily="34" charset="-128"/>
            </a:endParaRPr>
          </a:p>
          <a:p>
            <a:pPr marL="285750" indent="-285750">
              <a:buFont typeface="Wingdings" pitchFamily="2" charset="2"/>
              <a:buChar char="ü"/>
            </a:pPr>
            <a:endParaRPr kumimoji="1" lang="en-US" altLang="ja-JP" sz="800" dirty="0">
              <a:latin typeface="Meiryo UI" panose="020B0604030504040204" pitchFamily="34" charset="-128"/>
              <a:ea typeface="Meiryo UI" panose="020B0604030504040204" pitchFamily="34" charset="-128"/>
            </a:endParaRPr>
          </a:p>
          <a:p>
            <a:pPr marL="457200" indent="-457200">
              <a:buFont typeface="Wingdings" pitchFamily="2" charset="2"/>
              <a:buChar char="Ø"/>
            </a:pPr>
            <a:r>
              <a:rPr kumimoji="1" lang="ja-JP" altLang="en-US" sz="2800" b="1">
                <a:solidFill>
                  <a:schemeClr val="accent3">
                    <a:lumMod val="50000"/>
                  </a:schemeClr>
                </a:solidFill>
                <a:latin typeface="Meiryo UI" panose="020B0604030504040204" pitchFamily="34" charset="-128"/>
                <a:ea typeface="Meiryo UI" panose="020B0604030504040204" pitchFamily="34" charset="-128"/>
              </a:rPr>
              <a:t>健康管理</a:t>
            </a:r>
            <a:endParaRPr kumimoji="1" lang="en-US" altLang="ja-JP" sz="2800" b="1" dirty="0">
              <a:solidFill>
                <a:schemeClr val="accent3">
                  <a:lumMod val="50000"/>
                </a:schemeClr>
              </a:solidFill>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285750" indent="-285750">
              <a:buFont typeface="Wingdings" pitchFamily="2" charset="2"/>
              <a:buChar char="p"/>
            </a:pPr>
            <a:r>
              <a:rPr kumimoji="1" lang="ja-JP" altLang="en-US" sz="2400">
                <a:latin typeface="Meiryo UI" panose="020B0604030504040204" pitchFamily="34" charset="-128"/>
                <a:ea typeface="Meiryo UI" panose="020B0604030504040204" pitchFamily="34" charset="-128"/>
              </a:rPr>
              <a:t>健康状態が把握できていないものはいないか（健康診断、通院など）</a:t>
            </a:r>
            <a:endParaRPr kumimoji="1" lang="en-US" altLang="ja-JP" sz="2400" dirty="0">
              <a:latin typeface="Meiryo UI" panose="020B0604030504040204" pitchFamily="34" charset="-128"/>
              <a:ea typeface="Meiryo UI" panose="020B0604030504040204" pitchFamily="34" charset="-128"/>
            </a:endParaRPr>
          </a:p>
          <a:p>
            <a:pPr marL="285750" indent="-285750">
              <a:buFont typeface="Wingdings" pitchFamily="2" charset="2"/>
              <a:buChar char="p"/>
            </a:pPr>
            <a:r>
              <a:rPr kumimoji="1" lang="ja-JP" altLang="en-US" sz="2400">
                <a:latin typeface="Meiryo UI" panose="020B0604030504040204" pitchFamily="34" charset="-128"/>
                <a:ea typeface="Meiryo UI" panose="020B0604030504040204" pitchFamily="34" charset="-128"/>
              </a:rPr>
              <a:t>当日の健康状態に問題はないか</a:t>
            </a:r>
            <a:endParaRPr kumimoji="1" lang="en-US" altLang="ja-JP" sz="2400" dirty="0">
              <a:latin typeface="Meiryo UI" panose="020B0604030504040204" pitchFamily="34" charset="-128"/>
              <a:ea typeface="Meiryo UI" panose="020B0604030504040204" pitchFamily="34" charset="-128"/>
            </a:endParaRPr>
          </a:p>
          <a:p>
            <a:pPr marL="285750" indent="-285750">
              <a:buFont typeface="Wingdings" pitchFamily="2" charset="2"/>
              <a:buChar char="p"/>
            </a:pPr>
            <a:r>
              <a:rPr kumimoji="1" lang="ja-JP" altLang="en-US" sz="2400">
                <a:latin typeface="Meiryo UI" panose="020B0604030504040204" pitchFamily="34" charset="-128"/>
                <a:ea typeface="Meiryo UI" panose="020B0604030504040204" pitchFamily="34" charset="-128"/>
              </a:rPr>
              <a:t>緊急事態発生時の情報共有は周知できているか　　など</a:t>
            </a:r>
          </a:p>
        </p:txBody>
      </p:sp>
      <p:sp>
        <p:nvSpPr>
          <p:cNvPr id="5" name="テキスト ボックス 4">
            <a:extLst>
              <a:ext uri="{FF2B5EF4-FFF2-40B4-BE49-F238E27FC236}">
                <a16:creationId xmlns:a16="http://schemas.microsoft.com/office/drawing/2014/main" id="{26EF4907-1D28-DA06-19E7-6FF9AD637B21}"/>
              </a:ext>
            </a:extLst>
          </p:cNvPr>
          <p:cNvSpPr txBox="1"/>
          <p:nvPr/>
        </p:nvSpPr>
        <p:spPr>
          <a:xfrm>
            <a:off x="1211942" y="6273670"/>
            <a:ext cx="6909419" cy="461665"/>
          </a:xfrm>
          <a:prstGeom prst="rect">
            <a:avLst/>
          </a:prstGeom>
          <a:solidFill>
            <a:schemeClr val="bg1"/>
          </a:solidFill>
          <a:ln w="76200">
            <a:solidFill>
              <a:srgbClr val="00FA00"/>
            </a:solidFill>
          </a:ln>
        </p:spPr>
        <p:txBody>
          <a:bodyPr wrap="square">
            <a:spAutoFit/>
          </a:bodyPr>
          <a:lstStyle/>
          <a:p>
            <a:pPr marL="285750" indent="-285750" algn="ctr">
              <a:buFont typeface="Wingdings" pitchFamily="2" charset="2"/>
              <a:buChar char="Ø"/>
            </a:pPr>
            <a:r>
              <a:rPr kumimoji="1" lang="ja-JP" altLang="en-US" sz="2400">
                <a:latin typeface="Meiryo UI" panose="020B0604030504040204" pitchFamily="34" charset="-128"/>
                <a:ea typeface="Meiryo UI" panose="020B0604030504040204" pitchFamily="34" charset="-128"/>
              </a:rPr>
              <a:t>誰が行っても安全にできる作業かチェックしましょう！！</a:t>
            </a:r>
            <a:endParaRPr kumimoji="1" lang="en-US" altLang="ja-JP" sz="2400" dirty="0">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8A73410B-0A7E-2F6A-7D4E-5B2AC4BB97BE}"/>
              </a:ext>
            </a:extLst>
          </p:cNvPr>
          <p:cNvSpPr txBox="1"/>
          <p:nvPr/>
        </p:nvSpPr>
        <p:spPr>
          <a:xfrm>
            <a:off x="6345045" y="3278458"/>
            <a:ext cx="2609650" cy="1569660"/>
          </a:xfrm>
          <a:prstGeom prst="rect">
            <a:avLst/>
          </a:prstGeom>
          <a:solidFill>
            <a:schemeClr val="bg1"/>
          </a:solidFill>
          <a:ln w="76200">
            <a:solidFill>
              <a:srgbClr val="FF40FF"/>
            </a:solidFill>
          </a:ln>
        </p:spPr>
        <p:txBody>
          <a:bodyPr wrap="square" rtlCol="0">
            <a:spAutoFit/>
          </a:bodyPr>
          <a:lstStyle/>
          <a:p>
            <a:pPr algn="ctr"/>
            <a:r>
              <a:rPr kumimoji="1" lang="ja-JP" altLang="en-US" sz="2400">
                <a:latin typeface="Meiryo UI" panose="020B0604030504040204" pitchFamily="34" charset="-128"/>
                <a:ea typeface="Meiryo UI" panose="020B0604030504040204" pitchFamily="34" charset="-128"/>
              </a:rPr>
              <a:t>休憩時には</a:t>
            </a:r>
            <a:endParaRPr kumimoji="1" lang="en-US" altLang="ja-JP" sz="2400" dirty="0">
              <a:latin typeface="Meiryo UI" panose="020B0604030504040204" pitchFamily="34" charset="-128"/>
              <a:ea typeface="Meiryo UI" panose="020B0604030504040204" pitchFamily="34" charset="-128"/>
            </a:endParaRPr>
          </a:p>
          <a:p>
            <a:pPr marL="342900" indent="-342900" algn="ctr">
              <a:buFont typeface="Wingdings" pitchFamily="2" charset="2"/>
              <a:buChar char="u"/>
            </a:pPr>
            <a:r>
              <a:rPr kumimoji="1" lang="ja-JP" altLang="en-US" sz="2400">
                <a:latin typeface="Meiryo UI" panose="020B0604030504040204" pitchFamily="34" charset="-128"/>
                <a:ea typeface="Meiryo UI" panose="020B0604030504040204" pitchFamily="34" charset="-128"/>
              </a:rPr>
              <a:t>人員チェック！</a:t>
            </a:r>
            <a:endParaRPr kumimoji="1" lang="en-US" altLang="ja-JP" sz="2400" dirty="0">
              <a:latin typeface="Meiryo UI" panose="020B0604030504040204" pitchFamily="34" charset="-128"/>
              <a:ea typeface="Meiryo UI" panose="020B0604030504040204" pitchFamily="34" charset="-128"/>
            </a:endParaRPr>
          </a:p>
          <a:p>
            <a:pPr marL="342900" indent="-342900" algn="ctr">
              <a:buFont typeface="Wingdings" pitchFamily="2" charset="2"/>
              <a:buChar char="u"/>
            </a:pPr>
            <a:r>
              <a:rPr kumimoji="1" lang="ja-JP" altLang="en-US" sz="2400">
                <a:latin typeface="Meiryo UI" panose="020B0604030504040204" pitchFamily="34" charset="-128"/>
                <a:ea typeface="Meiryo UI" panose="020B0604030504040204" pitchFamily="34" charset="-128"/>
              </a:rPr>
              <a:t>水分、塩分補給チェック！！</a:t>
            </a:r>
          </a:p>
        </p:txBody>
      </p:sp>
    </p:spTree>
    <p:extLst>
      <p:ext uri="{BB962C8B-B14F-4D97-AF65-F5344CB8AC3E}">
        <p14:creationId xmlns:p14="http://schemas.microsoft.com/office/powerpoint/2010/main" val="17033265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858886B-DBB1-6250-1571-E8AC9177CF0B}"/>
              </a:ext>
            </a:extLst>
          </p:cNvPr>
          <p:cNvSpPr/>
          <p:nvPr/>
        </p:nvSpPr>
        <p:spPr>
          <a:xfrm>
            <a:off x="2693119" y="109527"/>
            <a:ext cx="3757760" cy="769441"/>
          </a:xfrm>
          <a:prstGeom prst="rect">
            <a:avLst/>
          </a:prstGeom>
        </p:spPr>
        <p:txBody>
          <a:bodyPr wrap="none">
            <a:spAutoFit/>
          </a:bodyPr>
          <a:lstStyle/>
          <a:p>
            <a:r>
              <a:rPr lang="ja-JP" altLang="en-US" sz="4400" b="1">
                <a:solidFill>
                  <a:srgbClr val="002060"/>
                </a:solidFill>
                <a:latin typeface="Meiryo UI" panose="020B0604030504040204" pitchFamily="34" charset="-128"/>
                <a:ea typeface="Meiryo UI" panose="020B0604030504040204" pitchFamily="34" charset="-128"/>
              </a:rPr>
              <a:t>労働衛生教育 </a:t>
            </a:r>
          </a:p>
        </p:txBody>
      </p:sp>
      <p:sp>
        <p:nvSpPr>
          <p:cNvPr id="3" name="正方形/長方形 2">
            <a:extLst>
              <a:ext uri="{FF2B5EF4-FFF2-40B4-BE49-F238E27FC236}">
                <a16:creationId xmlns:a16="http://schemas.microsoft.com/office/drawing/2014/main" id="{14729A02-B77B-59AC-E406-FB0D3B0168C6}"/>
              </a:ext>
            </a:extLst>
          </p:cNvPr>
          <p:cNvSpPr/>
          <p:nvPr/>
        </p:nvSpPr>
        <p:spPr>
          <a:xfrm>
            <a:off x="2285998" y="1769678"/>
            <a:ext cx="4572000" cy="2062103"/>
          </a:xfrm>
          <a:prstGeom prst="rect">
            <a:avLst/>
          </a:prstGeom>
        </p:spPr>
        <p:txBody>
          <a:bodyPr>
            <a:spAutoFit/>
          </a:bodyPr>
          <a:lstStyle/>
          <a:p>
            <a:r>
              <a:rPr lang="en-US" altLang="ja-JP" sz="3200" b="1" dirty="0">
                <a:solidFill>
                  <a:srgbClr val="FF2F92"/>
                </a:solidFill>
                <a:latin typeface="Meiryo UI" panose="020B0604030504040204" pitchFamily="34" charset="-128"/>
                <a:ea typeface="Meiryo UI" panose="020B0604030504040204" pitchFamily="34" charset="-128"/>
              </a:rPr>
              <a:t>(1)</a:t>
            </a:r>
            <a:r>
              <a:rPr lang="ja-JP" altLang="en-US" sz="3200" b="1">
                <a:solidFill>
                  <a:srgbClr val="FF2F92"/>
                </a:solidFill>
                <a:latin typeface="Meiryo UI" panose="020B0604030504040204" pitchFamily="34" charset="-128"/>
                <a:ea typeface="Meiryo UI" panose="020B0604030504040204" pitchFamily="34" charset="-128"/>
              </a:rPr>
              <a:t>熱中症の症状 </a:t>
            </a:r>
            <a:endParaRPr lang="en-US" altLang="ja-JP" sz="3200" b="1" dirty="0">
              <a:solidFill>
                <a:srgbClr val="FF2F92"/>
              </a:solidFill>
              <a:latin typeface="Meiryo UI" panose="020B0604030504040204" pitchFamily="34" charset="-128"/>
              <a:ea typeface="Meiryo UI" panose="020B0604030504040204" pitchFamily="34" charset="-128"/>
            </a:endParaRPr>
          </a:p>
          <a:p>
            <a:r>
              <a:rPr lang="en-US" altLang="ja-JP" sz="3200" b="1" dirty="0">
                <a:solidFill>
                  <a:srgbClr val="FF2F92"/>
                </a:solidFill>
                <a:latin typeface="Meiryo UI" panose="020B0604030504040204" pitchFamily="34" charset="-128"/>
                <a:ea typeface="Meiryo UI" panose="020B0604030504040204" pitchFamily="34" charset="-128"/>
              </a:rPr>
              <a:t>(2)</a:t>
            </a:r>
            <a:r>
              <a:rPr lang="ja-JP" altLang="en-US" sz="3200" b="1">
                <a:solidFill>
                  <a:srgbClr val="FF2F92"/>
                </a:solidFill>
                <a:latin typeface="Meiryo UI" panose="020B0604030504040204" pitchFamily="34" charset="-128"/>
                <a:ea typeface="Meiryo UI" panose="020B0604030504040204" pitchFamily="34" charset="-128"/>
              </a:rPr>
              <a:t>熱中症の予防方法 </a:t>
            </a:r>
            <a:endParaRPr lang="en-US" altLang="ja-JP" sz="3200" b="1" dirty="0">
              <a:solidFill>
                <a:srgbClr val="FF2F92"/>
              </a:solidFill>
              <a:latin typeface="Meiryo UI" panose="020B0604030504040204" pitchFamily="34" charset="-128"/>
              <a:ea typeface="Meiryo UI" panose="020B0604030504040204" pitchFamily="34" charset="-128"/>
            </a:endParaRPr>
          </a:p>
          <a:p>
            <a:r>
              <a:rPr lang="en-US" altLang="ja-JP" sz="3200" b="1" dirty="0">
                <a:solidFill>
                  <a:srgbClr val="FF2F92"/>
                </a:solidFill>
                <a:latin typeface="Meiryo UI" panose="020B0604030504040204" pitchFamily="34" charset="-128"/>
                <a:ea typeface="Meiryo UI" panose="020B0604030504040204" pitchFamily="34" charset="-128"/>
              </a:rPr>
              <a:t>(3)</a:t>
            </a:r>
            <a:r>
              <a:rPr lang="ja-JP" altLang="en-US" sz="3200" b="1">
                <a:solidFill>
                  <a:srgbClr val="FF2F92"/>
                </a:solidFill>
                <a:latin typeface="Meiryo UI" panose="020B0604030504040204" pitchFamily="34" charset="-128"/>
                <a:ea typeface="Meiryo UI" panose="020B0604030504040204" pitchFamily="34" charset="-128"/>
              </a:rPr>
              <a:t>緊急時の救急処置 </a:t>
            </a:r>
            <a:endParaRPr lang="en-US" altLang="ja-JP" sz="3200" b="1" dirty="0">
              <a:solidFill>
                <a:srgbClr val="FF2F92"/>
              </a:solidFill>
              <a:latin typeface="Meiryo UI" panose="020B0604030504040204" pitchFamily="34" charset="-128"/>
              <a:ea typeface="Meiryo UI" panose="020B0604030504040204" pitchFamily="34" charset="-128"/>
            </a:endParaRPr>
          </a:p>
          <a:p>
            <a:r>
              <a:rPr lang="en-US" altLang="ja-JP" sz="3200" b="1" dirty="0">
                <a:solidFill>
                  <a:srgbClr val="FF2F92"/>
                </a:solidFill>
                <a:latin typeface="Meiryo UI" panose="020B0604030504040204" pitchFamily="34" charset="-128"/>
                <a:ea typeface="Meiryo UI" panose="020B0604030504040204" pitchFamily="34" charset="-128"/>
              </a:rPr>
              <a:t>(4)</a:t>
            </a:r>
            <a:r>
              <a:rPr lang="ja-JP" altLang="en-US" sz="3200" b="1">
                <a:solidFill>
                  <a:srgbClr val="FF2F92"/>
                </a:solidFill>
                <a:latin typeface="Meiryo UI" panose="020B0604030504040204" pitchFamily="34" charset="-128"/>
                <a:ea typeface="Meiryo UI" panose="020B0604030504040204" pitchFamily="34" charset="-128"/>
              </a:rPr>
              <a:t>熱中症の事例 </a:t>
            </a:r>
          </a:p>
        </p:txBody>
      </p:sp>
      <p:sp>
        <p:nvSpPr>
          <p:cNvPr id="4" name="正方形/長方形 3">
            <a:extLst>
              <a:ext uri="{FF2B5EF4-FFF2-40B4-BE49-F238E27FC236}">
                <a16:creationId xmlns:a16="http://schemas.microsoft.com/office/drawing/2014/main" id="{185EDBB5-FE56-9761-4156-2A24CA1C86C4}"/>
              </a:ext>
            </a:extLst>
          </p:cNvPr>
          <p:cNvSpPr/>
          <p:nvPr/>
        </p:nvSpPr>
        <p:spPr>
          <a:xfrm>
            <a:off x="3366379" y="3823204"/>
            <a:ext cx="2411238" cy="707886"/>
          </a:xfrm>
          <a:prstGeom prst="rect">
            <a:avLst/>
          </a:prstGeom>
        </p:spPr>
        <p:txBody>
          <a:bodyPr wrap="none">
            <a:spAutoFit/>
          </a:bodyPr>
          <a:lstStyle/>
          <a:p>
            <a:r>
              <a:rPr lang="ja-JP" altLang="en-US" sz="4000" b="1">
                <a:solidFill>
                  <a:srgbClr val="002060"/>
                </a:solidFill>
                <a:latin typeface="Meiryo UI" panose="020B0604030504040204" pitchFamily="34" charset="-128"/>
                <a:ea typeface="Meiryo UI" panose="020B0604030504040204" pitchFamily="34" charset="-128"/>
              </a:rPr>
              <a:t>救急処置 </a:t>
            </a:r>
          </a:p>
        </p:txBody>
      </p:sp>
      <p:sp>
        <p:nvSpPr>
          <p:cNvPr id="5" name="正方形/長方形 4">
            <a:extLst>
              <a:ext uri="{FF2B5EF4-FFF2-40B4-BE49-F238E27FC236}">
                <a16:creationId xmlns:a16="http://schemas.microsoft.com/office/drawing/2014/main" id="{C4EBB3DA-265C-7E11-949E-91E17083DB25}"/>
              </a:ext>
            </a:extLst>
          </p:cNvPr>
          <p:cNvSpPr/>
          <p:nvPr/>
        </p:nvSpPr>
        <p:spPr>
          <a:xfrm>
            <a:off x="257604" y="4414567"/>
            <a:ext cx="8656537" cy="2308324"/>
          </a:xfrm>
          <a:prstGeom prst="rect">
            <a:avLst/>
          </a:prstGeom>
          <a:gradFill>
            <a:gsLst>
              <a:gs pos="0">
                <a:schemeClr val="bg2">
                  <a:tint val="90000"/>
                  <a:lumMod val="120000"/>
                </a:schemeClr>
              </a:gs>
              <a:gs pos="100000">
                <a:schemeClr val="accent5">
                  <a:lumMod val="20000"/>
                  <a:lumOff val="80000"/>
                </a:schemeClr>
              </a:gs>
            </a:gsLst>
            <a:lin ang="5400000" scaled="0"/>
          </a:gradFill>
        </p:spPr>
        <p:txBody>
          <a:bodyPr wrap="none">
            <a:spAutoFit/>
          </a:bodyPr>
          <a:lstStyle/>
          <a:p>
            <a:pPr marL="457200" indent="-457200">
              <a:buFont typeface="Wingdings" pitchFamily="2" charset="2"/>
              <a:buChar char="u"/>
            </a:pPr>
            <a:r>
              <a:rPr lang="ja-JP" altLang="en-US" sz="3200" b="1">
                <a:solidFill>
                  <a:schemeClr val="accent6">
                    <a:lumMod val="50000"/>
                  </a:schemeClr>
                </a:solidFill>
                <a:latin typeface="Meiryo UI" panose="020B0604030504040204" pitchFamily="34" charset="-128"/>
                <a:ea typeface="Meiryo UI" panose="020B0604030504040204" pitchFamily="34" charset="-128"/>
              </a:rPr>
              <a:t>緊急連絡網の作成・周知 </a:t>
            </a:r>
            <a:endParaRPr lang="en-US" altLang="ja-JP" sz="3200" b="1" dirty="0">
              <a:solidFill>
                <a:schemeClr val="accent6">
                  <a:lumMod val="50000"/>
                </a:schemeClr>
              </a:solidFill>
              <a:latin typeface="Meiryo UI" panose="020B0604030504040204" pitchFamily="34" charset="-128"/>
              <a:ea typeface="Meiryo UI" panose="020B0604030504040204" pitchFamily="34" charset="-128"/>
            </a:endParaRPr>
          </a:p>
          <a:p>
            <a:pPr marL="457200" indent="-457200">
              <a:buFont typeface="Wingdings" pitchFamily="2" charset="2"/>
              <a:buChar char="u"/>
            </a:pPr>
            <a:r>
              <a:rPr lang="ja-JP" altLang="en-US" sz="3200" b="1">
                <a:solidFill>
                  <a:schemeClr val="accent6">
                    <a:lumMod val="50000"/>
                  </a:schemeClr>
                </a:solidFill>
                <a:latin typeface="Meiryo UI" panose="020B0604030504040204" pitchFamily="34" charset="-128"/>
                <a:ea typeface="Meiryo UI" panose="020B0604030504040204" pitchFamily="34" charset="-128"/>
              </a:rPr>
              <a:t>救急措置 </a:t>
            </a:r>
            <a:endParaRPr lang="en-US" altLang="ja-JP" sz="3200" b="1" dirty="0">
              <a:solidFill>
                <a:schemeClr val="accent6">
                  <a:lumMod val="50000"/>
                </a:schemeClr>
              </a:solidFill>
              <a:latin typeface="Meiryo UI" panose="020B0604030504040204" pitchFamily="34" charset="-128"/>
              <a:ea typeface="Meiryo UI" panose="020B0604030504040204" pitchFamily="34" charset="-128"/>
            </a:endParaRPr>
          </a:p>
          <a:p>
            <a:pPr marL="457200" indent="-457200">
              <a:buFont typeface="Wingdings" pitchFamily="2" charset="2"/>
              <a:buChar char="u"/>
            </a:pPr>
            <a:endParaRPr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marL="342900" indent="-342900">
              <a:buFont typeface="Wingdings" pitchFamily="2" charset="2"/>
              <a:buChar char="Ø"/>
            </a:pPr>
            <a:r>
              <a:rPr lang="ja-JP" altLang="en-US" sz="2400">
                <a:solidFill>
                  <a:srgbClr val="941651"/>
                </a:solidFill>
                <a:latin typeface="Meiryo UI" panose="020B0604030504040204" pitchFamily="34" charset="-128"/>
                <a:ea typeface="Meiryo UI" panose="020B0604030504040204" pitchFamily="34" charset="-128"/>
              </a:rPr>
              <a:t>あらかじめ関係者間で、</a:t>
            </a:r>
            <a:r>
              <a:rPr lang="ja-JP" altLang="en-US" sz="2400" b="1" u="sng">
                <a:solidFill>
                  <a:srgbClr val="941651"/>
                </a:solidFill>
                <a:latin typeface="Meiryo UI" panose="020B0604030504040204" pitchFamily="34" charset="-128"/>
                <a:ea typeface="Meiryo UI" panose="020B0604030504040204" pitchFamily="34" charset="-128"/>
              </a:rPr>
              <a:t>緊急時のマニュアル、病院、診療所などの</a:t>
            </a:r>
            <a:endParaRPr lang="en-US" altLang="ja-JP" sz="2400" b="1" u="sng" dirty="0">
              <a:solidFill>
                <a:srgbClr val="941651"/>
              </a:solidFill>
              <a:latin typeface="Meiryo UI" panose="020B0604030504040204" pitchFamily="34" charset="-128"/>
              <a:ea typeface="Meiryo UI" panose="020B0604030504040204" pitchFamily="34" charset="-128"/>
            </a:endParaRPr>
          </a:p>
          <a:p>
            <a:r>
              <a:rPr lang="ja-JP" altLang="en-US" sz="2400" b="1">
                <a:solidFill>
                  <a:srgbClr val="941651"/>
                </a:solidFill>
                <a:latin typeface="Meiryo UI" panose="020B0604030504040204" pitchFamily="34" charset="-128"/>
                <a:ea typeface="Meiryo UI" panose="020B0604030504040204" pitchFamily="34" charset="-128"/>
              </a:rPr>
              <a:t>　</a:t>
            </a:r>
            <a:r>
              <a:rPr lang="en-US" altLang="ja-JP" sz="2400" b="1" dirty="0">
                <a:solidFill>
                  <a:srgbClr val="941651"/>
                </a:solidFill>
                <a:latin typeface="Meiryo UI" panose="020B0604030504040204" pitchFamily="34" charset="-128"/>
                <a:ea typeface="Meiryo UI" panose="020B0604030504040204" pitchFamily="34" charset="-128"/>
              </a:rPr>
              <a:t> </a:t>
            </a:r>
            <a:r>
              <a:rPr lang="ja-JP" altLang="en-US" sz="2400" b="1" u="sng">
                <a:solidFill>
                  <a:srgbClr val="941651"/>
                </a:solidFill>
                <a:latin typeface="Meiryo UI" panose="020B0604030504040204" pitchFamily="34" charset="-128"/>
                <a:ea typeface="Meiryo UI" panose="020B0604030504040204" pitchFamily="34" charset="-128"/>
              </a:rPr>
              <a:t>電話番号や所在地を把握</a:t>
            </a:r>
            <a:r>
              <a:rPr lang="ja-JP" altLang="en-US" sz="2400">
                <a:solidFill>
                  <a:srgbClr val="941651"/>
                </a:solidFill>
                <a:latin typeface="Meiryo UI" panose="020B0604030504040204" pitchFamily="34" charset="-128"/>
                <a:ea typeface="Meiryo UI" panose="020B0604030504040204" pitchFamily="34" charset="-128"/>
              </a:rPr>
              <a:t>して周知しておくこと</a:t>
            </a:r>
            <a:endParaRPr lang="en-US" altLang="ja-JP" sz="2400" dirty="0">
              <a:solidFill>
                <a:srgbClr val="941651"/>
              </a:solidFill>
              <a:latin typeface="Meiryo UI" panose="020B0604030504040204" pitchFamily="34" charset="-128"/>
              <a:ea typeface="Meiryo UI" panose="020B0604030504040204" pitchFamily="34" charset="-128"/>
            </a:endParaRPr>
          </a:p>
          <a:p>
            <a:pPr marL="342900" indent="-342900">
              <a:buFont typeface="Wingdings" pitchFamily="2" charset="2"/>
              <a:buChar char="Ø"/>
            </a:pPr>
            <a:r>
              <a:rPr lang="ja-JP" altLang="en-US" sz="2400">
                <a:solidFill>
                  <a:srgbClr val="941651"/>
                </a:solidFill>
                <a:latin typeface="Meiryo UI" panose="020B0604030504040204" pitchFamily="34" charset="-128"/>
                <a:ea typeface="Meiryo UI" panose="020B0604030504040204" pitchFamily="34" charset="-128"/>
              </a:rPr>
              <a:t>自力で水分が取れない場合には意識があっても医療機関受診を！</a:t>
            </a:r>
            <a:endParaRPr lang="ja-JP" altLang="en-US" sz="4000">
              <a:solidFill>
                <a:srgbClr val="941651"/>
              </a:solidFill>
              <a:latin typeface="Meiryo UI" panose="020B0604030504040204" pitchFamily="34" charset="-128"/>
              <a:ea typeface="Meiryo UI" panose="020B0604030504040204" pitchFamily="34" charset="-128"/>
            </a:endParaRPr>
          </a:p>
        </p:txBody>
      </p:sp>
      <p:pic>
        <p:nvPicPr>
          <p:cNvPr id="6" name="Picture 2" descr="指揮棒を持った会社員のイラスト（女性）">
            <a:hlinkClick r:id="rId3"/>
            <a:extLst>
              <a:ext uri="{FF2B5EF4-FFF2-40B4-BE49-F238E27FC236}">
                <a16:creationId xmlns:a16="http://schemas.microsoft.com/office/drawing/2014/main" id="{D534E3A8-CCB4-7C2C-EC9D-7F816B65BC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777" y="2017124"/>
            <a:ext cx="2679585" cy="3247982"/>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1D5BB96F-C14E-AB20-9D03-99E3A31756EA}"/>
              </a:ext>
            </a:extLst>
          </p:cNvPr>
          <p:cNvSpPr txBox="1"/>
          <p:nvPr/>
        </p:nvSpPr>
        <p:spPr>
          <a:xfrm>
            <a:off x="860886" y="854025"/>
            <a:ext cx="7422225" cy="800219"/>
          </a:xfrm>
          <a:prstGeom prst="rect">
            <a:avLst/>
          </a:prstGeom>
          <a:gradFill>
            <a:gsLst>
              <a:gs pos="0">
                <a:schemeClr val="bg1"/>
              </a:gs>
              <a:gs pos="100000">
                <a:schemeClr val="accent5">
                  <a:lumMod val="20000"/>
                  <a:lumOff val="80000"/>
                </a:schemeClr>
              </a:gs>
            </a:gsLst>
            <a:lin ang="2700000" scaled="1"/>
          </a:gradFill>
        </p:spPr>
        <p:txBody>
          <a:bodyPr wrap="none" rtlCol="0">
            <a:spAutoFit/>
          </a:bodyPr>
          <a:lstStyle/>
          <a:p>
            <a:r>
              <a:rPr kumimoji="1" lang="ja-JP" altLang="en-US" sz="2200">
                <a:latin typeface="Meiryo UI" panose="020B0604030504040204" pitchFamily="34" charset="-128"/>
                <a:ea typeface="Meiryo UI" panose="020B0604030504040204" pitchFamily="34" charset="-128"/>
              </a:rPr>
              <a:t>高温多湿作業場所において作業者のほか、事業所全員に対して</a:t>
            </a:r>
            <a:endParaRPr kumimoji="1" lang="en-US" altLang="ja-JP" sz="2200" dirty="0">
              <a:latin typeface="Meiryo UI" panose="020B0604030504040204" pitchFamily="34" charset="-128"/>
              <a:ea typeface="Meiryo UI" panose="020B0604030504040204" pitchFamily="34" charset="-128"/>
            </a:endParaRPr>
          </a:p>
          <a:p>
            <a:r>
              <a:rPr kumimoji="1" lang="ja-JP" altLang="en-US" sz="2400" b="1">
                <a:solidFill>
                  <a:srgbClr val="941651"/>
                </a:solidFill>
                <a:latin typeface="Meiryo UI" panose="020B0604030504040204" pitchFamily="34" charset="-128"/>
                <a:ea typeface="Meiryo UI" panose="020B0604030504040204" pitchFamily="34" charset="-128"/>
              </a:rPr>
              <a:t>繰り返し教育</a:t>
            </a:r>
            <a:r>
              <a:rPr kumimoji="1" lang="ja-JP" altLang="en-US" sz="2200">
                <a:latin typeface="Meiryo UI" panose="020B0604030504040204" pitchFamily="34" charset="-128"/>
                <a:ea typeface="Meiryo UI" panose="020B0604030504040204" pitchFamily="34" charset="-128"/>
              </a:rPr>
              <a:t>を行い、</a:t>
            </a:r>
            <a:r>
              <a:rPr kumimoji="1" lang="ja-JP" altLang="en-US" sz="2400" b="1">
                <a:solidFill>
                  <a:srgbClr val="941651"/>
                </a:solidFill>
                <a:latin typeface="Meiryo UI" panose="020B0604030504040204" pitchFamily="34" charset="-128"/>
                <a:ea typeface="Meiryo UI" panose="020B0604030504040204" pitchFamily="34" charset="-128"/>
              </a:rPr>
              <a:t>日々の注意喚起</a:t>
            </a:r>
            <a:r>
              <a:rPr kumimoji="1" lang="ja-JP" altLang="en-US" sz="2200">
                <a:latin typeface="Meiryo UI" panose="020B0604030504040204" pitchFamily="34" charset="-128"/>
                <a:ea typeface="Meiryo UI" panose="020B0604030504040204" pitchFamily="34" charset="-128"/>
              </a:rPr>
              <a:t>を図りましょう！！</a:t>
            </a:r>
          </a:p>
        </p:txBody>
      </p:sp>
      <p:sp>
        <p:nvSpPr>
          <p:cNvPr id="9" name="角丸四角形吹き出し 8">
            <a:extLst>
              <a:ext uri="{FF2B5EF4-FFF2-40B4-BE49-F238E27FC236}">
                <a16:creationId xmlns:a16="http://schemas.microsoft.com/office/drawing/2014/main" id="{A702A778-01E5-F65E-8560-2F56CDFC7172}"/>
              </a:ext>
            </a:extLst>
          </p:cNvPr>
          <p:cNvSpPr/>
          <p:nvPr/>
        </p:nvSpPr>
        <p:spPr>
          <a:xfrm>
            <a:off x="376597" y="1938322"/>
            <a:ext cx="1701209" cy="942105"/>
          </a:xfrm>
          <a:prstGeom prst="wedgeRoundRectCallout">
            <a:avLst>
              <a:gd name="adj1" fmla="val 41667"/>
              <a:gd name="adj2" fmla="val 68143"/>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3451B41-8513-4F95-73B0-A0EF8A0002A4}"/>
              </a:ext>
            </a:extLst>
          </p:cNvPr>
          <p:cNvSpPr txBox="1"/>
          <p:nvPr/>
        </p:nvSpPr>
        <p:spPr>
          <a:xfrm>
            <a:off x="422720" y="2110242"/>
            <a:ext cx="1620957" cy="523220"/>
          </a:xfrm>
          <a:prstGeom prst="rect">
            <a:avLst/>
          </a:prstGeom>
          <a:noFill/>
        </p:spPr>
        <p:txBody>
          <a:bodyPr wrap="none" rtlCol="0">
            <a:spAutoFit/>
          </a:bodyPr>
          <a:lstStyle/>
          <a:p>
            <a:r>
              <a:rPr kumimoji="1" lang="ja-JP" altLang="en-US" sz="2800" b="1">
                <a:solidFill>
                  <a:schemeClr val="accent3">
                    <a:lumMod val="50000"/>
                  </a:schemeClr>
                </a:solidFill>
                <a:latin typeface="Meiryo UI" panose="020B0604030504040204" pitchFamily="34" charset="-128"/>
                <a:ea typeface="Meiryo UI" panose="020B0604030504040204" pitchFamily="34" charset="-128"/>
              </a:rPr>
              <a:t>教育内容</a:t>
            </a:r>
          </a:p>
        </p:txBody>
      </p:sp>
    </p:spTree>
    <p:extLst>
      <p:ext uri="{BB962C8B-B14F-4D97-AF65-F5344CB8AC3E}">
        <p14:creationId xmlns:p14="http://schemas.microsoft.com/office/powerpoint/2010/main" val="1533223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graphicFrame>
        <p:nvGraphicFramePr>
          <p:cNvPr id="2" name="表 8">
            <a:extLst>
              <a:ext uri="{FF2B5EF4-FFF2-40B4-BE49-F238E27FC236}">
                <a16:creationId xmlns:a16="http://schemas.microsoft.com/office/drawing/2014/main" id="{EB1DB005-4B2E-8EC3-6A99-25D4959BCB03}"/>
              </a:ext>
            </a:extLst>
          </p:cNvPr>
          <p:cNvGraphicFramePr>
            <a:graphicFrameLocks noGrp="1"/>
          </p:cNvGraphicFramePr>
          <p:nvPr>
            <p:extLst>
              <p:ext uri="{D42A27DB-BD31-4B8C-83A1-F6EECF244321}">
                <p14:modId xmlns:p14="http://schemas.microsoft.com/office/powerpoint/2010/main" val="444519903"/>
              </p:ext>
            </p:extLst>
          </p:nvPr>
        </p:nvGraphicFramePr>
        <p:xfrm>
          <a:off x="96554" y="557826"/>
          <a:ext cx="8802030" cy="2960382"/>
        </p:xfrm>
        <a:graphic>
          <a:graphicData uri="http://schemas.openxmlformats.org/drawingml/2006/table">
            <a:tbl>
              <a:tblPr firstRow="1" bandRow="1">
                <a:tableStyleId>{5C22544A-7EE6-4342-B048-85BDC9FD1C3A}</a:tableStyleId>
              </a:tblPr>
              <a:tblGrid>
                <a:gridCol w="1776761">
                  <a:extLst>
                    <a:ext uri="{9D8B030D-6E8A-4147-A177-3AD203B41FA5}">
                      <a16:colId xmlns:a16="http://schemas.microsoft.com/office/drawing/2014/main" val="2668142020"/>
                    </a:ext>
                  </a:extLst>
                </a:gridCol>
                <a:gridCol w="1260088">
                  <a:extLst>
                    <a:ext uri="{9D8B030D-6E8A-4147-A177-3AD203B41FA5}">
                      <a16:colId xmlns:a16="http://schemas.microsoft.com/office/drawing/2014/main" val="4010955623"/>
                    </a:ext>
                  </a:extLst>
                </a:gridCol>
                <a:gridCol w="1364166">
                  <a:extLst>
                    <a:ext uri="{9D8B030D-6E8A-4147-A177-3AD203B41FA5}">
                      <a16:colId xmlns:a16="http://schemas.microsoft.com/office/drawing/2014/main" val="3479288540"/>
                    </a:ext>
                  </a:extLst>
                </a:gridCol>
                <a:gridCol w="1345581">
                  <a:extLst>
                    <a:ext uri="{9D8B030D-6E8A-4147-A177-3AD203B41FA5}">
                      <a16:colId xmlns:a16="http://schemas.microsoft.com/office/drawing/2014/main" val="398302440"/>
                    </a:ext>
                  </a:extLst>
                </a:gridCol>
                <a:gridCol w="1588429">
                  <a:extLst>
                    <a:ext uri="{9D8B030D-6E8A-4147-A177-3AD203B41FA5}">
                      <a16:colId xmlns:a16="http://schemas.microsoft.com/office/drawing/2014/main" val="424973754"/>
                    </a:ext>
                  </a:extLst>
                </a:gridCol>
                <a:gridCol w="1467005">
                  <a:extLst>
                    <a:ext uri="{9D8B030D-6E8A-4147-A177-3AD203B41FA5}">
                      <a16:colId xmlns:a16="http://schemas.microsoft.com/office/drawing/2014/main" val="2364718126"/>
                    </a:ext>
                  </a:extLst>
                </a:gridCol>
              </a:tblGrid>
              <a:tr h="493397">
                <a:tc>
                  <a:txBody>
                    <a:bodyPr/>
                    <a:lstStyle/>
                    <a:p>
                      <a:pPr algn="ctr"/>
                      <a:r>
                        <a:rPr kumimoji="1" lang="ja-JP" altLang="en-US" sz="2400" b="1">
                          <a:latin typeface="Meiryo UI" panose="020B0604030504040204" pitchFamily="34" charset="-128"/>
                          <a:ea typeface="Meiryo UI" panose="020B0604030504040204" pitchFamily="34" charset="-128"/>
                        </a:rPr>
                        <a:t>衣服</a:t>
                      </a:r>
                    </a:p>
                  </a:txBody>
                  <a:tcPr/>
                </a:tc>
                <a:tc>
                  <a:txBody>
                    <a:bodyPr/>
                    <a:lstStyle/>
                    <a:p>
                      <a:pPr algn="ctr"/>
                      <a:r>
                        <a:rPr kumimoji="1" lang="ja-JP" altLang="en-US" sz="2400" b="1">
                          <a:latin typeface="Meiryo UI" panose="020B0604030504040204" pitchFamily="34" charset="-128"/>
                          <a:ea typeface="Meiryo UI" panose="020B0604030504040204" pitchFamily="34" charset="-128"/>
                        </a:rPr>
                        <a:t>座作業</a:t>
                      </a:r>
                    </a:p>
                  </a:txBody>
                  <a:tcPr/>
                </a:tc>
                <a:tc>
                  <a:txBody>
                    <a:bodyPr/>
                    <a:lstStyle/>
                    <a:p>
                      <a:pPr algn="ctr"/>
                      <a:r>
                        <a:rPr kumimoji="1" lang="ja-JP" altLang="en-US" sz="2400" b="1">
                          <a:latin typeface="Meiryo UI" panose="020B0604030504040204" pitchFamily="34" charset="-128"/>
                          <a:ea typeface="Meiryo UI" panose="020B0604030504040204" pitchFamily="34" charset="-128"/>
                        </a:rPr>
                        <a:t>歩行</a:t>
                      </a:r>
                    </a:p>
                  </a:txBody>
                  <a:tcPr/>
                </a:tc>
                <a:tc>
                  <a:txBody>
                    <a:bodyPr/>
                    <a:lstStyle/>
                    <a:p>
                      <a:pPr algn="ctr"/>
                      <a:r>
                        <a:rPr kumimoji="1" lang="ja-JP" altLang="en-US" sz="2400" b="1">
                          <a:latin typeface="Meiryo UI" panose="020B0604030504040204" pitchFamily="34" charset="-128"/>
                          <a:ea typeface="Meiryo UI" panose="020B0604030504040204" pitchFamily="34" charset="-128"/>
                        </a:rPr>
                        <a:t>速歩</a:t>
                      </a:r>
                    </a:p>
                  </a:txBody>
                  <a:tcPr/>
                </a:tc>
                <a:tc>
                  <a:txBody>
                    <a:bodyPr/>
                    <a:lstStyle/>
                    <a:p>
                      <a:pPr algn="ctr"/>
                      <a:r>
                        <a:rPr kumimoji="1" lang="ja-JP" altLang="en-US" sz="2400" b="1">
                          <a:latin typeface="Meiryo UI" panose="020B0604030504040204" pitchFamily="34" charset="-128"/>
                          <a:ea typeface="Meiryo UI" panose="020B0604030504040204" pitchFamily="34" charset="-128"/>
                        </a:rPr>
                        <a:t>階段昇降</a:t>
                      </a:r>
                    </a:p>
                  </a:txBody>
                  <a:tcPr/>
                </a:tc>
                <a:tc>
                  <a:txBody>
                    <a:bodyPr/>
                    <a:lstStyle/>
                    <a:p>
                      <a:pPr algn="ctr"/>
                      <a:r>
                        <a:rPr kumimoji="1" lang="ja-JP" altLang="en-US" sz="2400" b="1">
                          <a:latin typeface="Meiryo UI" panose="020B0604030504040204" pitchFamily="34" charset="-128"/>
                          <a:ea typeface="Meiryo UI" panose="020B0604030504040204" pitchFamily="34" charset="-128"/>
                        </a:rPr>
                        <a:t>重作業</a:t>
                      </a:r>
                    </a:p>
                  </a:txBody>
                  <a:tcPr/>
                </a:tc>
                <a:extLst>
                  <a:ext uri="{0D108BD9-81ED-4DB2-BD59-A6C34878D82A}">
                    <a16:rowId xmlns:a16="http://schemas.microsoft.com/office/drawing/2014/main" val="3947791755"/>
                  </a:ext>
                </a:extLst>
              </a:tr>
              <a:tr h="493397">
                <a:tc>
                  <a:txBody>
                    <a:bodyPr/>
                    <a:lstStyle/>
                    <a:p>
                      <a:pPr algn="ctr"/>
                      <a:r>
                        <a:rPr kumimoji="1" lang="ja-JP" altLang="en-US" sz="2400" b="1">
                          <a:latin typeface="Meiryo UI" panose="020B0604030504040204" pitchFamily="34" charset="-128"/>
                          <a:ea typeface="Meiryo UI" panose="020B0604030504040204" pitchFamily="34" charset="-128"/>
                        </a:rPr>
                        <a:t>軽装</a:t>
                      </a:r>
                    </a:p>
                  </a:txBody>
                  <a:tcPr/>
                </a:tc>
                <a:tc>
                  <a:txBody>
                    <a:bodyPr/>
                    <a:lstStyle/>
                    <a:p>
                      <a:pPr algn="ctr"/>
                      <a:r>
                        <a:rPr kumimoji="1" lang="ja-JP" altLang="en-US" sz="2400" b="1">
                          <a:solidFill>
                            <a:schemeClr val="tx1"/>
                          </a:solidFill>
                          <a:latin typeface="Meiryo UI" panose="020B0604030504040204" pitchFamily="34" charset="-128"/>
                          <a:ea typeface="Meiryo UI" panose="020B0604030504040204" pitchFamily="34" charset="-128"/>
                        </a:rPr>
                        <a:t>１</a:t>
                      </a:r>
                      <a:endParaRPr kumimoji="1" lang="en-US" altLang="ja-JP" sz="2400" b="1" dirty="0">
                        <a:solidFill>
                          <a:schemeClr val="tx1"/>
                        </a:solidFill>
                        <a:latin typeface="Meiryo UI" panose="020B0604030504040204" pitchFamily="34" charset="-128"/>
                        <a:ea typeface="Meiryo UI" panose="020B0604030504040204" pitchFamily="34" charset="-128"/>
                      </a:endParaRPr>
                    </a:p>
                  </a:txBody>
                  <a:tcPr>
                    <a:solidFill>
                      <a:srgbClr val="6D9EF4"/>
                    </a:solidFill>
                  </a:tcPr>
                </a:tc>
                <a:tc>
                  <a:txBody>
                    <a:bodyPr/>
                    <a:lstStyle/>
                    <a:p>
                      <a:pPr algn="ctr"/>
                      <a:r>
                        <a:rPr kumimoji="1" lang="en-US" altLang="ja-JP" sz="2400" b="1" dirty="0">
                          <a:solidFill>
                            <a:schemeClr val="tx1"/>
                          </a:solidFill>
                          <a:latin typeface="Meiryo UI" panose="020B0604030504040204" pitchFamily="34" charset="-128"/>
                          <a:ea typeface="Meiryo UI" panose="020B0604030504040204" pitchFamily="34" charset="-128"/>
                        </a:rPr>
                        <a:t>1</a:t>
                      </a:r>
                      <a:endParaRPr kumimoji="1" lang="ja-JP" altLang="en-US" sz="2400" b="1">
                        <a:solidFill>
                          <a:schemeClr val="tx1"/>
                        </a:solidFill>
                        <a:latin typeface="Meiryo UI" panose="020B0604030504040204" pitchFamily="34" charset="-128"/>
                        <a:ea typeface="Meiryo UI" panose="020B0604030504040204" pitchFamily="34" charset="-128"/>
                      </a:endParaRPr>
                    </a:p>
                  </a:txBody>
                  <a:tcPr>
                    <a:solidFill>
                      <a:srgbClr val="6D9EF4"/>
                    </a:solidFill>
                  </a:tcPr>
                </a:tc>
                <a:tc>
                  <a:txBody>
                    <a:bodyPr/>
                    <a:lstStyle/>
                    <a:p>
                      <a:pPr algn="ctr"/>
                      <a:r>
                        <a:rPr kumimoji="1" lang="ja-JP" altLang="en-US" sz="2400" b="1">
                          <a:latin typeface="Meiryo UI" panose="020B0604030504040204" pitchFamily="34" charset="-128"/>
                          <a:ea typeface="Meiryo UI" panose="020B0604030504040204" pitchFamily="34" charset="-128"/>
                        </a:rPr>
                        <a:t>２</a:t>
                      </a:r>
                      <a:endParaRPr kumimoji="1" lang="en-US" altLang="ja-JP" sz="2400" b="1" dirty="0">
                        <a:latin typeface="Meiryo UI" panose="020B0604030504040204" pitchFamily="34" charset="-128"/>
                        <a:ea typeface="Meiryo UI" panose="020B0604030504040204" pitchFamily="34" charset="-128"/>
                      </a:endParaRPr>
                    </a:p>
                  </a:txBody>
                  <a:tcPr>
                    <a:solidFill>
                      <a:srgbClr val="8EF391"/>
                    </a:solidFill>
                  </a:tcPr>
                </a:tc>
                <a:tc>
                  <a:txBody>
                    <a:bodyPr/>
                    <a:lstStyle/>
                    <a:p>
                      <a:pPr algn="ctr"/>
                      <a:r>
                        <a:rPr kumimoji="1" lang="ja-JP" altLang="en-US" sz="2400" b="1">
                          <a:latin typeface="Meiryo UI" panose="020B0604030504040204" pitchFamily="34" charset="-128"/>
                          <a:ea typeface="Meiryo UI" panose="020B0604030504040204" pitchFamily="34" charset="-128"/>
                        </a:rPr>
                        <a:t>３</a:t>
                      </a:r>
                    </a:p>
                  </a:txBody>
                  <a:tcPr>
                    <a:solidFill>
                      <a:srgbClr val="F6F471"/>
                    </a:solidFill>
                  </a:tcPr>
                </a:tc>
                <a:tc>
                  <a:txBody>
                    <a:bodyPr/>
                    <a:lstStyle/>
                    <a:p>
                      <a:pPr algn="ctr"/>
                      <a:r>
                        <a:rPr kumimoji="1" lang="ja-JP" altLang="en-US" sz="2400" b="1">
                          <a:latin typeface="Meiryo UI" panose="020B0604030504040204" pitchFamily="34" charset="-128"/>
                          <a:ea typeface="Meiryo UI" panose="020B0604030504040204" pitchFamily="34" charset="-128"/>
                        </a:rPr>
                        <a:t>４</a:t>
                      </a:r>
                    </a:p>
                  </a:txBody>
                  <a:tcPr>
                    <a:solidFill>
                      <a:srgbClr val="ECBB6C"/>
                    </a:solidFill>
                  </a:tcPr>
                </a:tc>
                <a:extLst>
                  <a:ext uri="{0D108BD9-81ED-4DB2-BD59-A6C34878D82A}">
                    <a16:rowId xmlns:a16="http://schemas.microsoft.com/office/drawing/2014/main" val="624373796"/>
                  </a:ext>
                </a:extLst>
              </a:tr>
              <a:tr h="493397">
                <a:tc>
                  <a:txBody>
                    <a:bodyPr/>
                    <a:lstStyle/>
                    <a:p>
                      <a:pPr algn="ctr"/>
                      <a:r>
                        <a:rPr kumimoji="1" lang="ja-JP" altLang="en-US" sz="2400" b="1">
                          <a:latin typeface="Meiryo UI" panose="020B0604030504040204" pitchFamily="34" charset="-128"/>
                          <a:ea typeface="Meiryo UI" panose="020B0604030504040204" pitchFamily="34" charset="-128"/>
                        </a:rPr>
                        <a:t>一般服</a:t>
                      </a:r>
                      <a:endParaRPr kumimoji="1" lang="en-US" altLang="ja-JP" sz="2400" b="1">
                        <a:latin typeface="Meiryo UI" panose="020B0604030504040204" pitchFamily="34" charset="-128"/>
                        <a:ea typeface="Meiryo UI" panose="020B0604030504040204" pitchFamily="34" charset="-128"/>
                      </a:endParaRPr>
                    </a:p>
                  </a:txBody>
                  <a:tcPr/>
                </a:tc>
                <a:tc>
                  <a:txBody>
                    <a:bodyPr/>
                    <a:lstStyle/>
                    <a:p>
                      <a:pPr algn="ctr"/>
                      <a:r>
                        <a:rPr kumimoji="1" lang="ja-JP" altLang="en-US" sz="2400" b="1">
                          <a:latin typeface="Meiryo UI" panose="020B0604030504040204" pitchFamily="34" charset="-128"/>
                          <a:ea typeface="Meiryo UI" panose="020B0604030504040204" pitchFamily="34" charset="-128"/>
                        </a:rPr>
                        <a:t>１</a:t>
                      </a:r>
                    </a:p>
                  </a:txBody>
                  <a:tcPr>
                    <a:solidFill>
                      <a:srgbClr val="6D9EF4"/>
                    </a:solidFill>
                  </a:tcPr>
                </a:tc>
                <a:tc>
                  <a:txBody>
                    <a:bodyPr/>
                    <a:lstStyle/>
                    <a:p>
                      <a:pPr algn="ctr"/>
                      <a:r>
                        <a:rPr kumimoji="1" lang="ja-JP" altLang="en-US" sz="2400" b="1">
                          <a:latin typeface="Meiryo UI" panose="020B0604030504040204" pitchFamily="34" charset="-128"/>
                          <a:ea typeface="Meiryo UI" panose="020B0604030504040204" pitchFamily="34" charset="-128"/>
                        </a:rPr>
                        <a:t>２</a:t>
                      </a:r>
                    </a:p>
                  </a:txBody>
                  <a:tcPr>
                    <a:solidFill>
                      <a:srgbClr val="8EF391"/>
                    </a:solidFill>
                  </a:tcPr>
                </a:tc>
                <a:tc>
                  <a:txBody>
                    <a:bodyPr/>
                    <a:lstStyle/>
                    <a:p>
                      <a:pPr algn="ctr"/>
                      <a:r>
                        <a:rPr kumimoji="1" lang="ja-JP" altLang="en-US" sz="2400" b="1">
                          <a:latin typeface="Meiryo UI" panose="020B0604030504040204" pitchFamily="34" charset="-128"/>
                          <a:ea typeface="Meiryo UI" panose="020B0604030504040204" pitchFamily="34" charset="-128"/>
                        </a:rPr>
                        <a:t>３</a:t>
                      </a:r>
                      <a:endParaRPr kumimoji="1" lang="en-US" altLang="ja-JP" sz="2400" b="1" dirty="0">
                        <a:latin typeface="Meiryo UI" panose="020B0604030504040204" pitchFamily="34" charset="-128"/>
                        <a:ea typeface="Meiryo UI" panose="020B0604030504040204" pitchFamily="34" charset="-128"/>
                      </a:endParaRPr>
                    </a:p>
                  </a:txBody>
                  <a:tcPr>
                    <a:solidFill>
                      <a:srgbClr val="F6F471"/>
                    </a:solidFill>
                  </a:tcPr>
                </a:tc>
                <a:tc>
                  <a:txBody>
                    <a:bodyPr/>
                    <a:lstStyle/>
                    <a:p>
                      <a:pPr algn="ctr"/>
                      <a:r>
                        <a:rPr kumimoji="1" lang="ja-JP" altLang="en-US" sz="2400" b="1">
                          <a:latin typeface="Meiryo UI" panose="020B0604030504040204" pitchFamily="34" charset="-128"/>
                          <a:ea typeface="Meiryo UI" panose="020B0604030504040204" pitchFamily="34" charset="-128"/>
                        </a:rPr>
                        <a:t>４</a:t>
                      </a:r>
                      <a:endParaRPr kumimoji="1" lang="en-US" altLang="ja-JP" sz="2400" b="1" dirty="0">
                        <a:latin typeface="Meiryo UI" panose="020B0604030504040204" pitchFamily="34" charset="-128"/>
                        <a:ea typeface="Meiryo UI" panose="020B0604030504040204" pitchFamily="34" charset="-128"/>
                      </a:endParaRPr>
                    </a:p>
                  </a:txBody>
                  <a:tcPr>
                    <a:solidFill>
                      <a:srgbClr val="ECBB6C"/>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extLst>
                  <a:ext uri="{0D108BD9-81ED-4DB2-BD59-A6C34878D82A}">
                    <a16:rowId xmlns:a16="http://schemas.microsoft.com/office/drawing/2014/main" val="904793830"/>
                  </a:ext>
                </a:extLst>
              </a:tr>
              <a:tr h="493397">
                <a:tc>
                  <a:txBody>
                    <a:bodyPr/>
                    <a:lstStyle/>
                    <a:p>
                      <a:pPr algn="ctr"/>
                      <a:r>
                        <a:rPr kumimoji="1" lang="ja-JP" altLang="en-US" sz="2400" b="1">
                          <a:latin typeface="Meiryo UI" panose="020B0604030504040204" pitchFamily="34" charset="-128"/>
                          <a:ea typeface="Meiryo UI" panose="020B0604030504040204" pitchFamily="34" charset="-128"/>
                        </a:rPr>
                        <a:t>正装</a:t>
                      </a:r>
                    </a:p>
                  </a:txBody>
                  <a:tcPr/>
                </a:tc>
                <a:tc>
                  <a:txBody>
                    <a:bodyPr/>
                    <a:lstStyle/>
                    <a:p>
                      <a:pPr algn="ctr"/>
                      <a:r>
                        <a:rPr kumimoji="1" lang="ja-JP" altLang="en-US" sz="2400" b="1">
                          <a:latin typeface="Meiryo UI" panose="020B0604030504040204" pitchFamily="34" charset="-128"/>
                          <a:ea typeface="Meiryo UI" panose="020B0604030504040204" pitchFamily="34" charset="-128"/>
                        </a:rPr>
                        <a:t>２</a:t>
                      </a:r>
                    </a:p>
                  </a:txBody>
                  <a:tcPr>
                    <a:solidFill>
                      <a:srgbClr val="8EF391"/>
                    </a:solidFill>
                  </a:tcPr>
                </a:tc>
                <a:tc>
                  <a:txBody>
                    <a:bodyPr/>
                    <a:lstStyle/>
                    <a:p>
                      <a:pPr algn="ctr"/>
                      <a:r>
                        <a:rPr kumimoji="1" lang="ja-JP" altLang="en-US" sz="2400" b="1">
                          <a:latin typeface="Meiryo UI" panose="020B0604030504040204" pitchFamily="34" charset="-128"/>
                          <a:ea typeface="Meiryo UI" panose="020B0604030504040204" pitchFamily="34" charset="-128"/>
                        </a:rPr>
                        <a:t>３</a:t>
                      </a:r>
                    </a:p>
                  </a:txBody>
                  <a:tcPr>
                    <a:solidFill>
                      <a:srgbClr val="F6F471"/>
                    </a:solidFill>
                  </a:tcPr>
                </a:tc>
                <a:tc>
                  <a:txBody>
                    <a:bodyPr/>
                    <a:lstStyle/>
                    <a:p>
                      <a:pPr algn="ctr"/>
                      <a:r>
                        <a:rPr kumimoji="1" lang="ja-JP" altLang="en-US" sz="2400" b="1">
                          <a:latin typeface="Meiryo UI" panose="020B0604030504040204" pitchFamily="34" charset="-128"/>
                          <a:ea typeface="Meiryo UI" panose="020B0604030504040204" pitchFamily="34" charset="-128"/>
                        </a:rPr>
                        <a:t>４</a:t>
                      </a:r>
                    </a:p>
                  </a:txBody>
                  <a:tcPr>
                    <a:solidFill>
                      <a:srgbClr val="ECBB6C"/>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extLst>
                  <a:ext uri="{0D108BD9-81ED-4DB2-BD59-A6C34878D82A}">
                    <a16:rowId xmlns:a16="http://schemas.microsoft.com/office/drawing/2014/main" val="3617890889"/>
                  </a:ext>
                </a:extLst>
              </a:tr>
              <a:tr h="493397">
                <a:tc>
                  <a:txBody>
                    <a:bodyPr/>
                    <a:lstStyle/>
                    <a:p>
                      <a:pPr algn="ctr"/>
                      <a:r>
                        <a:rPr kumimoji="1" lang="ja-JP" altLang="en-US" sz="2400" b="1">
                          <a:latin typeface="Meiryo UI" panose="020B0604030504040204" pitchFamily="34" charset="-128"/>
                          <a:ea typeface="Meiryo UI" panose="020B0604030504040204" pitchFamily="34" charset="-128"/>
                        </a:rPr>
                        <a:t>化学防護服</a:t>
                      </a:r>
                    </a:p>
                  </a:txBody>
                  <a:tcPr/>
                </a:tc>
                <a:tc>
                  <a:txBody>
                    <a:bodyPr/>
                    <a:lstStyle/>
                    <a:p>
                      <a:pPr algn="ctr"/>
                      <a:r>
                        <a:rPr kumimoji="1" lang="ja-JP" altLang="en-US" sz="2400" b="1">
                          <a:latin typeface="Meiryo UI" panose="020B0604030504040204" pitchFamily="34" charset="-128"/>
                          <a:ea typeface="Meiryo UI" panose="020B0604030504040204" pitchFamily="34" charset="-128"/>
                        </a:rPr>
                        <a:t>３</a:t>
                      </a:r>
                    </a:p>
                  </a:txBody>
                  <a:tcPr>
                    <a:solidFill>
                      <a:srgbClr val="F6F471"/>
                    </a:solidFill>
                  </a:tcPr>
                </a:tc>
                <a:tc>
                  <a:txBody>
                    <a:bodyPr/>
                    <a:lstStyle/>
                    <a:p>
                      <a:pPr algn="ctr"/>
                      <a:r>
                        <a:rPr kumimoji="1" lang="ja-JP" altLang="en-US" sz="2400" b="1">
                          <a:latin typeface="Meiryo UI" panose="020B0604030504040204" pitchFamily="34" charset="-128"/>
                          <a:ea typeface="Meiryo UI" panose="020B0604030504040204" pitchFamily="34" charset="-128"/>
                        </a:rPr>
                        <a:t>４</a:t>
                      </a:r>
                    </a:p>
                  </a:txBody>
                  <a:tcPr>
                    <a:solidFill>
                      <a:srgbClr val="ECBB6C"/>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extLst>
                  <a:ext uri="{0D108BD9-81ED-4DB2-BD59-A6C34878D82A}">
                    <a16:rowId xmlns:a16="http://schemas.microsoft.com/office/drawing/2014/main" val="984967001"/>
                  </a:ext>
                </a:extLst>
              </a:tr>
              <a:tr h="493397">
                <a:tc>
                  <a:txBody>
                    <a:bodyPr/>
                    <a:lstStyle/>
                    <a:p>
                      <a:pPr algn="ctr"/>
                      <a:r>
                        <a:rPr kumimoji="1" lang="ja-JP" altLang="en-US" sz="2400" b="1">
                          <a:latin typeface="Meiryo UI" panose="020B0604030504040204" pitchFamily="34" charset="-128"/>
                          <a:ea typeface="Meiryo UI" panose="020B0604030504040204" pitchFamily="34" charset="-128"/>
                        </a:rPr>
                        <a:t>気密服</a:t>
                      </a:r>
                    </a:p>
                  </a:txBody>
                  <a:tcPr/>
                </a:tc>
                <a:tc>
                  <a:txBody>
                    <a:bodyPr/>
                    <a:lstStyle/>
                    <a:p>
                      <a:pPr algn="ctr"/>
                      <a:r>
                        <a:rPr kumimoji="1" lang="ja-JP" altLang="en-US" sz="2400" b="1">
                          <a:latin typeface="Meiryo UI" panose="020B0604030504040204" pitchFamily="34" charset="-128"/>
                          <a:ea typeface="Meiryo UI" panose="020B0604030504040204" pitchFamily="34" charset="-128"/>
                        </a:rPr>
                        <a:t>５</a:t>
                      </a:r>
                      <a:endParaRPr kumimoji="1" lang="en-US" altLang="ja-JP" sz="2400" b="1">
                        <a:latin typeface="Meiryo UI" panose="020B0604030504040204" pitchFamily="34" charset="-128"/>
                        <a:ea typeface="Meiryo UI" panose="020B0604030504040204" pitchFamily="34" charset="-128"/>
                      </a:endParaRPr>
                    </a:p>
                  </a:txBody>
                  <a:tcPr>
                    <a:solidFill>
                      <a:srgbClr val="FF8AD8"/>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endParaRPr kumimoji="1" lang="en-US" altLang="ja-JP" sz="2400" b="1">
                        <a:latin typeface="Meiryo UI" panose="020B0604030504040204" pitchFamily="34" charset="-128"/>
                        <a:ea typeface="Meiryo UI" panose="020B0604030504040204" pitchFamily="34" charset="-128"/>
                      </a:endParaRPr>
                    </a:p>
                  </a:txBody>
                  <a:tcPr>
                    <a:solidFill>
                      <a:srgbClr val="FF8AD8"/>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tc>
                  <a:txBody>
                    <a:bodyPr/>
                    <a:lstStyle/>
                    <a:p>
                      <a:pPr algn="ctr"/>
                      <a:r>
                        <a:rPr kumimoji="1" lang="ja-JP" altLang="en-US" sz="2400" b="1">
                          <a:latin typeface="Meiryo UI" panose="020B0604030504040204" pitchFamily="34" charset="-128"/>
                          <a:ea typeface="Meiryo UI" panose="020B0604030504040204" pitchFamily="34" charset="-128"/>
                        </a:rPr>
                        <a:t>５</a:t>
                      </a:r>
                    </a:p>
                  </a:txBody>
                  <a:tcPr>
                    <a:solidFill>
                      <a:srgbClr val="FF8AD8"/>
                    </a:solidFill>
                  </a:tcPr>
                </a:tc>
                <a:extLst>
                  <a:ext uri="{0D108BD9-81ED-4DB2-BD59-A6C34878D82A}">
                    <a16:rowId xmlns:a16="http://schemas.microsoft.com/office/drawing/2014/main" val="12136205"/>
                  </a:ext>
                </a:extLst>
              </a:tr>
            </a:tbl>
          </a:graphicData>
        </a:graphic>
      </p:graphicFrame>
      <p:sp>
        <p:nvSpPr>
          <p:cNvPr id="3" name="テキスト ボックス 2">
            <a:extLst>
              <a:ext uri="{FF2B5EF4-FFF2-40B4-BE49-F238E27FC236}">
                <a16:creationId xmlns:a16="http://schemas.microsoft.com/office/drawing/2014/main" id="{CFE56B24-03B1-B317-5423-BD87CCC5F94C}"/>
              </a:ext>
            </a:extLst>
          </p:cNvPr>
          <p:cNvSpPr txBox="1"/>
          <p:nvPr/>
        </p:nvSpPr>
        <p:spPr>
          <a:xfrm>
            <a:off x="3914359" y="137971"/>
            <a:ext cx="2675732" cy="523220"/>
          </a:xfrm>
          <a:prstGeom prst="rect">
            <a:avLst/>
          </a:prstGeom>
          <a:noFill/>
        </p:spPr>
        <p:txBody>
          <a:bodyPr wrap="none" rtlCol="0">
            <a:spAutoFit/>
          </a:bodyPr>
          <a:lstStyle/>
          <a:p>
            <a:r>
              <a:rPr kumimoji="1" lang="ja-JP" altLang="en-US" sz="2800" b="1">
                <a:solidFill>
                  <a:srgbClr val="0432FF"/>
                </a:solidFill>
                <a:latin typeface="Meiryo UI" panose="020B0604030504040204" pitchFamily="34" charset="-128"/>
                <a:ea typeface="Meiryo UI" panose="020B0604030504040204" pitchFamily="34" charset="-128"/>
              </a:rPr>
              <a:t>衣服・作業レベル</a:t>
            </a:r>
          </a:p>
        </p:txBody>
      </p:sp>
      <p:graphicFrame>
        <p:nvGraphicFramePr>
          <p:cNvPr id="4" name="表 8">
            <a:extLst>
              <a:ext uri="{FF2B5EF4-FFF2-40B4-BE49-F238E27FC236}">
                <a16:creationId xmlns:a16="http://schemas.microsoft.com/office/drawing/2014/main" id="{037F7F2D-7A16-FEA9-64CA-C1233EFBFB33}"/>
              </a:ext>
            </a:extLst>
          </p:cNvPr>
          <p:cNvGraphicFramePr>
            <a:graphicFrameLocks noGrp="1"/>
          </p:cNvGraphicFramePr>
          <p:nvPr/>
        </p:nvGraphicFramePr>
        <p:xfrm>
          <a:off x="96555" y="3882308"/>
          <a:ext cx="5932809" cy="2960382"/>
        </p:xfrm>
        <a:graphic>
          <a:graphicData uri="http://schemas.openxmlformats.org/drawingml/2006/table">
            <a:tbl>
              <a:tblPr firstRow="1" bandRow="1">
                <a:tableStyleId>{5C22544A-7EE6-4342-B048-85BDC9FD1C3A}</a:tableStyleId>
              </a:tblPr>
              <a:tblGrid>
                <a:gridCol w="1437102">
                  <a:extLst>
                    <a:ext uri="{9D8B030D-6E8A-4147-A177-3AD203B41FA5}">
                      <a16:colId xmlns:a16="http://schemas.microsoft.com/office/drawing/2014/main" val="2668142020"/>
                    </a:ext>
                  </a:extLst>
                </a:gridCol>
                <a:gridCol w="1102061">
                  <a:extLst>
                    <a:ext uri="{9D8B030D-6E8A-4147-A177-3AD203B41FA5}">
                      <a16:colId xmlns:a16="http://schemas.microsoft.com/office/drawing/2014/main" val="4010955623"/>
                    </a:ext>
                  </a:extLst>
                </a:gridCol>
                <a:gridCol w="1145755">
                  <a:extLst>
                    <a:ext uri="{9D8B030D-6E8A-4147-A177-3AD203B41FA5}">
                      <a16:colId xmlns:a16="http://schemas.microsoft.com/office/drawing/2014/main" val="3479288540"/>
                    </a:ext>
                  </a:extLst>
                </a:gridCol>
                <a:gridCol w="1167788">
                  <a:extLst>
                    <a:ext uri="{9D8B030D-6E8A-4147-A177-3AD203B41FA5}">
                      <a16:colId xmlns:a16="http://schemas.microsoft.com/office/drawing/2014/main" val="398302440"/>
                    </a:ext>
                  </a:extLst>
                </a:gridCol>
                <a:gridCol w="1080103">
                  <a:extLst>
                    <a:ext uri="{9D8B030D-6E8A-4147-A177-3AD203B41FA5}">
                      <a16:colId xmlns:a16="http://schemas.microsoft.com/office/drawing/2014/main" val="424973754"/>
                    </a:ext>
                  </a:extLst>
                </a:gridCol>
              </a:tblGrid>
              <a:tr h="493397">
                <a:tc>
                  <a:txBody>
                    <a:bodyPr/>
                    <a:lstStyle/>
                    <a:p>
                      <a:pPr algn="ctr"/>
                      <a:r>
                        <a:rPr kumimoji="1" lang="ja-JP" altLang="en-US" sz="2000" b="1">
                          <a:solidFill>
                            <a:srgbClr val="0432FF"/>
                          </a:solidFill>
                          <a:latin typeface="Meiryo UI" panose="020B0604030504040204" pitchFamily="34" charset="-128"/>
                          <a:ea typeface="Meiryo UI" panose="020B0604030504040204" pitchFamily="34" charset="-128"/>
                        </a:rPr>
                        <a:t>衣服・作業</a:t>
                      </a:r>
                    </a:p>
                  </a:txBody>
                  <a:tcPr>
                    <a:solidFill>
                      <a:schemeClr val="accent5">
                        <a:lumMod val="40000"/>
                        <a:lumOff val="60000"/>
                      </a:schemeClr>
                    </a:solidFill>
                  </a:tcPr>
                </a:tc>
                <a:tc>
                  <a:txBody>
                    <a:bodyPr/>
                    <a:lstStyle/>
                    <a:p>
                      <a:pPr algn="ctr"/>
                      <a:r>
                        <a:rPr kumimoji="1" lang="en-US" altLang="ja-JP" sz="2000" b="1" dirty="0">
                          <a:solidFill>
                            <a:srgbClr val="0432FF"/>
                          </a:solidFill>
                          <a:latin typeface="Meiryo UI" panose="020B0604030504040204" pitchFamily="34" charset="-128"/>
                          <a:ea typeface="Meiryo UI" panose="020B0604030504040204" pitchFamily="34" charset="-128"/>
                        </a:rPr>
                        <a:t>25</a:t>
                      </a:r>
                      <a:r>
                        <a:rPr kumimoji="1" lang="ja-JP" altLang="en-US" sz="2000" b="1">
                          <a:solidFill>
                            <a:srgbClr val="0432FF"/>
                          </a:solidFill>
                          <a:latin typeface="Meiryo UI" panose="020B0604030504040204" pitchFamily="34" charset="-128"/>
                          <a:ea typeface="Meiryo UI" panose="020B0604030504040204" pitchFamily="34" charset="-128"/>
                        </a:rPr>
                        <a:t>未満</a:t>
                      </a:r>
                    </a:p>
                  </a:txBody>
                  <a:tcPr>
                    <a:solidFill>
                      <a:schemeClr val="accent5">
                        <a:lumMod val="40000"/>
                        <a:lumOff val="60000"/>
                      </a:schemeClr>
                    </a:solidFill>
                  </a:tcPr>
                </a:tc>
                <a:tc>
                  <a:txBody>
                    <a:bodyPr/>
                    <a:lstStyle/>
                    <a:p>
                      <a:pPr algn="ctr"/>
                      <a:r>
                        <a:rPr kumimoji="1" lang="en-US" altLang="ja-JP" sz="2000" b="1" dirty="0">
                          <a:solidFill>
                            <a:srgbClr val="0432FF"/>
                          </a:solidFill>
                          <a:latin typeface="Meiryo UI" panose="020B0604030504040204" pitchFamily="34" charset="-128"/>
                          <a:ea typeface="Meiryo UI" panose="020B0604030504040204" pitchFamily="34" charset="-128"/>
                        </a:rPr>
                        <a:t>25</a:t>
                      </a:r>
                      <a:r>
                        <a:rPr kumimoji="1" lang="ja-JP" altLang="en-US" sz="2000" b="1">
                          <a:solidFill>
                            <a:srgbClr val="0432FF"/>
                          </a:solidFill>
                          <a:latin typeface="Meiryo UI" panose="020B0604030504040204" pitchFamily="34" charset="-128"/>
                          <a:ea typeface="Meiryo UI" panose="020B0604030504040204" pitchFamily="34" charset="-128"/>
                        </a:rPr>
                        <a:t>以上</a:t>
                      </a:r>
                    </a:p>
                  </a:txBody>
                  <a:tcPr>
                    <a:solidFill>
                      <a:schemeClr val="accent5">
                        <a:lumMod val="40000"/>
                        <a:lumOff val="60000"/>
                      </a:schemeClr>
                    </a:solidFill>
                  </a:tcPr>
                </a:tc>
                <a:tc>
                  <a:txBody>
                    <a:bodyPr/>
                    <a:lstStyle/>
                    <a:p>
                      <a:pPr algn="ctr"/>
                      <a:r>
                        <a:rPr kumimoji="1" lang="en-US" altLang="ja-JP" sz="2000" b="1" dirty="0">
                          <a:solidFill>
                            <a:srgbClr val="0432FF"/>
                          </a:solidFill>
                          <a:latin typeface="Meiryo UI" panose="020B0604030504040204" pitchFamily="34" charset="-128"/>
                          <a:ea typeface="Meiryo UI" panose="020B0604030504040204" pitchFamily="34" charset="-128"/>
                        </a:rPr>
                        <a:t>28</a:t>
                      </a:r>
                      <a:r>
                        <a:rPr kumimoji="1" lang="ja-JP" altLang="en-US" sz="2000" b="1">
                          <a:solidFill>
                            <a:srgbClr val="0432FF"/>
                          </a:solidFill>
                          <a:latin typeface="Meiryo UI" panose="020B0604030504040204" pitchFamily="34" charset="-128"/>
                          <a:ea typeface="Meiryo UI" panose="020B0604030504040204" pitchFamily="34" charset="-128"/>
                        </a:rPr>
                        <a:t>以上</a:t>
                      </a:r>
                    </a:p>
                  </a:txBody>
                  <a:tcPr>
                    <a:solidFill>
                      <a:schemeClr val="accent5">
                        <a:lumMod val="40000"/>
                        <a:lumOff val="60000"/>
                      </a:schemeClr>
                    </a:solidFill>
                  </a:tcPr>
                </a:tc>
                <a:tc>
                  <a:txBody>
                    <a:bodyPr/>
                    <a:lstStyle/>
                    <a:p>
                      <a:pPr algn="ctr"/>
                      <a:r>
                        <a:rPr kumimoji="1" lang="en-US" altLang="ja-JP" sz="2000" b="1" dirty="0">
                          <a:solidFill>
                            <a:srgbClr val="0432FF"/>
                          </a:solidFill>
                          <a:latin typeface="Meiryo UI" panose="020B0604030504040204" pitchFamily="34" charset="-128"/>
                          <a:ea typeface="Meiryo UI" panose="020B0604030504040204" pitchFamily="34" charset="-128"/>
                        </a:rPr>
                        <a:t>31</a:t>
                      </a:r>
                      <a:r>
                        <a:rPr kumimoji="1" lang="ja-JP" altLang="en-US" sz="2000" b="1">
                          <a:solidFill>
                            <a:srgbClr val="0432FF"/>
                          </a:solidFill>
                          <a:latin typeface="Meiryo UI" panose="020B0604030504040204" pitchFamily="34" charset="-128"/>
                          <a:ea typeface="Meiryo UI" panose="020B0604030504040204" pitchFamily="34" charset="-128"/>
                        </a:rPr>
                        <a:t>以上</a:t>
                      </a:r>
                    </a:p>
                  </a:txBody>
                  <a:tcPr>
                    <a:solidFill>
                      <a:schemeClr val="accent5">
                        <a:lumMod val="40000"/>
                        <a:lumOff val="60000"/>
                      </a:schemeClr>
                    </a:solidFill>
                  </a:tcPr>
                </a:tc>
                <a:extLst>
                  <a:ext uri="{0D108BD9-81ED-4DB2-BD59-A6C34878D82A}">
                    <a16:rowId xmlns:a16="http://schemas.microsoft.com/office/drawing/2014/main" val="3947791755"/>
                  </a:ext>
                </a:extLst>
              </a:tr>
              <a:tr h="493397">
                <a:tc>
                  <a:txBody>
                    <a:bodyPr/>
                    <a:lstStyle/>
                    <a:p>
                      <a:pPr algn="ctr"/>
                      <a:r>
                        <a:rPr kumimoji="1" lang="ja-JP" altLang="en-US" sz="2200" b="1">
                          <a:latin typeface="Meiryo UI" panose="020B0604030504040204" pitchFamily="34" charset="-128"/>
                          <a:ea typeface="Meiryo UI" panose="020B0604030504040204" pitchFamily="34" charset="-128"/>
                        </a:rPr>
                        <a:t>１</a:t>
                      </a:r>
                    </a:p>
                  </a:txBody>
                  <a:tcPr>
                    <a:solidFill>
                      <a:schemeClr val="bg2">
                        <a:lumMod val="40000"/>
                        <a:lumOff val="60000"/>
                      </a:schemeClr>
                    </a:solidFill>
                  </a:tcPr>
                </a:tc>
                <a:tc>
                  <a:txBody>
                    <a:bodyPr/>
                    <a:lstStyle/>
                    <a:p>
                      <a:pPr algn="ctr"/>
                      <a:r>
                        <a:rPr kumimoji="1" lang="en-US" altLang="ja-JP" sz="2200" b="1">
                          <a:solidFill>
                            <a:schemeClr val="tx1"/>
                          </a:solidFill>
                          <a:latin typeface="Meiryo UI" panose="020B0604030504040204" pitchFamily="34" charset="-128"/>
                          <a:ea typeface="Meiryo UI" panose="020B0604030504040204" pitchFamily="34" charset="-128"/>
                        </a:rPr>
                        <a:t>I</a:t>
                      </a:r>
                    </a:p>
                  </a:txBody>
                  <a:tcPr>
                    <a:solidFill>
                      <a:srgbClr val="DAF3F4"/>
                    </a:solidFill>
                  </a:tcPr>
                </a:tc>
                <a:tc>
                  <a:txBody>
                    <a:bodyPr/>
                    <a:lstStyle/>
                    <a:p>
                      <a:pPr algn="ctr"/>
                      <a:r>
                        <a:rPr kumimoji="1" lang="en-US" altLang="ja-JP" sz="2200" b="1" dirty="0">
                          <a:solidFill>
                            <a:schemeClr val="tx1"/>
                          </a:solidFill>
                          <a:latin typeface="Meiryo UI" panose="020B0604030504040204" pitchFamily="34" charset="-128"/>
                          <a:ea typeface="Meiryo UI" panose="020B0604030504040204" pitchFamily="34" charset="-128"/>
                        </a:rPr>
                        <a:t>I</a:t>
                      </a:r>
                      <a:endParaRPr kumimoji="1" lang="ja-JP" altLang="en-US" sz="2200" b="1">
                        <a:solidFill>
                          <a:schemeClr val="tx1"/>
                        </a:solidFill>
                        <a:latin typeface="Meiryo UI" panose="020B0604030504040204" pitchFamily="34" charset="-128"/>
                        <a:ea typeface="Meiryo UI" panose="020B0604030504040204" pitchFamily="34" charset="-128"/>
                      </a:endParaRPr>
                    </a:p>
                  </a:txBody>
                  <a:tcPr>
                    <a:solidFill>
                      <a:srgbClr val="DAF3F4"/>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II</a:t>
                      </a:r>
                    </a:p>
                  </a:txBody>
                  <a:tcPr>
                    <a:solidFill>
                      <a:srgbClr val="8EF391"/>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III</a:t>
                      </a:r>
                      <a:endParaRPr kumimoji="1" lang="ja-JP" altLang="en-US" sz="2200" b="1">
                        <a:latin typeface="Meiryo UI" panose="020B0604030504040204" pitchFamily="34" charset="-128"/>
                        <a:ea typeface="Meiryo UI" panose="020B0604030504040204" pitchFamily="34" charset="-128"/>
                      </a:endParaRPr>
                    </a:p>
                  </a:txBody>
                  <a:tcPr>
                    <a:solidFill>
                      <a:srgbClr val="F6F471"/>
                    </a:solidFill>
                  </a:tcPr>
                </a:tc>
                <a:extLst>
                  <a:ext uri="{0D108BD9-81ED-4DB2-BD59-A6C34878D82A}">
                    <a16:rowId xmlns:a16="http://schemas.microsoft.com/office/drawing/2014/main" val="624373796"/>
                  </a:ext>
                </a:extLst>
              </a:tr>
              <a:tr h="493397">
                <a:tc>
                  <a:txBody>
                    <a:bodyPr/>
                    <a:lstStyle/>
                    <a:p>
                      <a:pPr algn="ctr"/>
                      <a:r>
                        <a:rPr kumimoji="1" lang="ja-JP" altLang="en-US" sz="2200" b="1">
                          <a:latin typeface="Meiryo UI" panose="020B0604030504040204" pitchFamily="34" charset="-128"/>
                          <a:ea typeface="Meiryo UI" panose="020B0604030504040204" pitchFamily="34" charset="-128"/>
                        </a:rPr>
                        <a:t>２</a:t>
                      </a:r>
                      <a:endParaRPr kumimoji="1" lang="en-US" altLang="ja-JP" sz="2200" b="1" dirty="0">
                        <a:latin typeface="Meiryo UI" panose="020B0604030504040204" pitchFamily="34" charset="-128"/>
                        <a:ea typeface="Meiryo UI" panose="020B0604030504040204" pitchFamily="34" charset="-128"/>
                      </a:endParaRPr>
                    </a:p>
                  </a:txBody>
                  <a:tcPr>
                    <a:solidFill>
                      <a:schemeClr val="bg2">
                        <a:lumMod val="40000"/>
                        <a:lumOff val="60000"/>
                      </a:schemeClr>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a:t>
                      </a:r>
                      <a:endParaRPr kumimoji="1" lang="ja-JP" altLang="en-US" sz="2200" b="1">
                        <a:latin typeface="Meiryo UI" panose="020B0604030504040204" pitchFamily="34" charset="-128"/>
                        <a:ea typeface="Meiryo UI" panose="020B0604030504040204" pitchFamily="34" charset="-128"/>
                      </a:endParaRPr>
                    </a:p>
                  </a:txBody>
                  <a:tcPr>
                    <a:solidFill>
                      <a:srgbClr val="DAF3F4"/>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II</a:t>
                      </a:r>
                      <a:endParaRPr kumimoji="1" lang="ja-JP" altLang="en-US" sz="2200" b="1">
                        <a:latin typeface="Meiryo UI" panose="020B0604030504040204" pitchFamily="34" charset="-128"/>
                        <a:ea typeface="Meiryo UI" panose="020B0604030504040204" pitchFamily="34" charset="-128"/>
                      </a:endParaRPr>
                    </a:p>
                  </a:txBody>
                  <a:tcPr>
                    <a:solidFill>
                      <a:srgbClr val="8EF391"/>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III</a:t>
                      </a:r>
                    </a:p>
                  </a:txBody>
                  <a:tcPr>
                    <a:solidFill>
                      <a:srgbClr val="F6F471"/>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IV</a:t>
                      </a:r>
                    </a:p>
                  </a:txBody>
                  <a:tcPr>
                    <a:solidFill>
                      <a:srgbClr val="ECBB6C"/>
                    </a:solidFill>
                  </a:tcPr>
                </a:tc>
                <a:extLst>
                  <a:ext uri="{0D108BD9-81ED-4DB2-BD59-A6C34878D82A}">
                    <a16:rowId xmlns:a16="http://schemas.microsoft.com/office/drawing/2014/main" val="904793830"/>
                  </a:ext>
                </a:extLst>
              </a:tr>
              <a:tr h="493397">
                <a:tc>
                  <a:txBody>
                    <a:bodyPr/>
                    <a:lstStyle/>
                    <a:p>
                      <a:pPr algn="ctr"/>
                      <a:r>
                        <a:rPr kumimoji="1" lang="ja-JP" altLang="en-US" sz="2200" b="1">
                          <a:latin typeface="Meiryo UI" panose="020B0604030504040204" pitchFamily="34" charset="-128"/>
                          <a:ea typeface="Meiryo UI" panose="020B0604030504040204" pitchFamily="34" charset="-128"/>
                        </a:rPr>
                        <a:t>３</a:t>
                      </a:r>
                    </a:p>
                  </a:txBody>
                  <a:tcPr>
                    <a:solidFill>
                      <a:schemeClr val="bg2">
                        <a:lumMod val="40000"/>
                        <a:lumOff val="60000"/>
                      </a:schemeClr>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II</a:t>
                      </a:r>
                      <a:endParaRPr kumimoji="1" lang="ja-JP" altLang="en-US" sz="2200" b="1">
                        <a:latin typeface="Meiryo UI" panose="020B0604030504040204" pitchFamily="34" charset="-128"/>
                        <a:ea typeface="Meiryo UI" panose="020B0604030504040204" pitchFamily="34" charset="-128"/>
                      </a:endParaRPr>
                    </a:p>
                  </a:txBody>
                  <a:tcPr>
                    <a:solidFill>
                      <a:srgbClr val="8EF391"/>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III</a:t>
                      </a:r>
                      <a:endParaRPr kumimoji="1" lang="ja-JP" altLang="en-US" sz="2200" b="1">
                        <a:latin typeface="Meiryo UI" panose="020B0604030504040204" pitchFamily="34" charset="-128"/>
                        <a:ea typeface="Meiryo UI" panose="020B0604030504040204" pitchFamily="34" charset="-128"/>
                      </a:endParaRPr>
                    </a:p>
                  </a:txBody>
                  <a:tcPr>
                    <a:solidFill>
                      <a:srgbClr val="F6F471"/>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IV</a:t>
                      </a:r>
                      <a:endParaRPr kumimoji="1" lang="ja-JP" altLang="en-US" sz="2200" b="1">
                        <a:latin typeface="Meiryo UI" panose="020B0604030504040204" pitchFamily="34" charset="-128"/>
                        <a:ea typeface="Meiryo UI" panose="020B0604030504040204" pitchFamily="34" charset="-128"/>
                      </a:endParaRPr>
                    </a:p>
                  </a:txBody>
                  <a:tcPr>
                    <a:solidFill>
                      <a:srgbClr val="ECBB6C"/>
                    </a:solidFill>
                  </a:tcPr>
                </a:tc>
                <a:tc>
                  <a:txBody>
                    <a:bodyPr/>
                    <a:lstStyle/>
                    <a:p>
                      <a:pPr algn="ctr"/>
                      <a:r>
                        <a:rPr kumimoji="1" lang="en-US" altLang="ja-JP" sz="2200" b="1">
                          <a:latin typeface="Meiryo UI" panose="020B0604030504040204" pitchFamily="34" charset="-128"/>
                          <a:ea typeface="Meiryo UI" panose="020B0604030504040204" pitchFamily="34" charset="-128"/>
                        </a:rPr>
                        <a:t>V</a:t>
                      </a:r>
                      <a:endParaRPr kumimoji="1" lang="ja-JP" altLang="en-US" sz="2200" b="1">
                        <a:latin typeface="Meiryo UI" panose="020B0604030504040204" pitchFamily="34" charset="-128"/>
                        <a:ea typeface="Meiryo UI" panose="020B0604030504040204" pitchFamily="34" charset="-128"/>
                      </a:endParaRPr>
                    </a:p>
                  </a:txBody>
                  <a:tcPr>
                    <a:solidFill>
                      <a:srgbClr val="FF8AD8"/>
                    </a:solidFill>
                  </a:tcPr>
                </a:tc>
                <a:extLst>
                  <a:ext uri="{0D108BD9-81ED-4DB2-BD59-A6C34878D82A}">
                    <a16:rowId xmlns:a16="http://schemas.microsoft.com/office/drawing/2014/main" val="3617890889"/>
                  </a:ext>
                </a:extLst>
              </a:tr>
              <a:tr h="493397">
                <a:tc>
                  <a:txBody>
                    <a:bodyPr/>
                    <a:lstStyle/>
                    <a:p>
                      <a:pPr algn="ctr"/>
                      <a:r>
                        <a:rPr kumimoji="1" lang="ja-JP" altLang="en-US" sz="2200" b="1">
                          <a:latin typeface="Meiryo UI" panose="020B0604030504040204" pitchFamily="34" charset="-128"/>
                          <a:ea typeface="Meiryo UI" panose="020B0604030504040204" pitchFamily="34" charset="-128"/>
                        </a:rPr>
                        <a:t>４</a:t>
                      </a:r>
                    </a:p>
                  </a:txBody>
                  <a:tcPr>
                    <a:solidFill>
                      <a:schemeClr val="bg2">
                        <a:lumMod val="40000"/>
                        <a:lumOff val="60000"/>
                      </a:schemeClr>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III</a:t>
                      </a:r>
                      <a:endParaRPr kumimoji="1" lang="ja-JP" altLang="en-US" sz="2200" b="1">
                        <a:latin typeface="Meiryo UI" panose="020B0604030504040204" pitchFamily="34" charset="-128"/>
                        <a:ea typeface="Meiryo UI" panose="020B0604030504040204" pitchFamily="34" charset="-128"/>
                      </a:endParaRPr>
                    </a:p>
                  </a:txBody>
                  <a:tcPr>
                    <a:solidFill>
                      <a:srgbClr val="F6F471"/>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IV</a:t>
                      </a:r>
                      <a:endParaRPr kumimoji="1" lang="ja-JP" altLang="en-US" sz="2200" b="1">
                        <a:latin typeface="Meiryo UI" panose="020B0604030504040204" pitchFamily="34" charset="-128"/>
                        <a:ea typeface="Meiryo UI" panose="020B0604030504040204" pitchFamily="34" charset="-128"/>
                      </a:endParaRPr>
                    </a:p>
                  </a:txBody>
                  <a:tcPr>
                    <a:solidFill>
                      <a:srgbClr val="ECBB6C"/>
                    </a:solidFill>
                  </a:tcPr>
                </a:tc>
                <a:tc>
                  <a:txBody>
                    <a:bodyPr/>
                    <a:lstStyle/>
                    <a:p>
                      <a:pPr algn="ctr"/>
                      <a:r>
                        <a:rPr kumimoji="1" lang="en-US" altLang="ja-JP" sz="2200" b="1">
                          <a:latin typeface="Meiryo UI" panose="020B0604030504040204" pitchFamily="34" charset="-128"/>
                          <a:ea typeface="Meiryo UI" panose="020B0604030504040204" pitchFamily="34" charset="-128"/>
                        </a:rPr>
                        <a:t>V</a:t>
                      </a:r>
                      <a:endParaRPr kumimoji="1" lang="ja-JP" altLang="en-US" sz="2200" b="1">
                        <a:latin typeface="Meiryo UI" panose="020B0604030504040204" pitchFamily="34" charset="-128"/>
                        <a:ea typeface="Meiryo UI" panose="020B0604030504040204" pitchFamily="34" charset="-128"/>
                      </a:endParaRPr>
                    </a:p>
                  </a:txBody>
                  <a:tcPr>
                    <a:solidFill>
                      <a:srgbClr val="FF8AD8"/>
                    </a:solidFill>
                  </a:tcPr>
                </a:tc>
                <a:tc>
                  <a:txBody>
                    <a:bodyPr/>
                    <a:lstStyle/>
                    <a:p>
                      <a:pPr algn="ctr"/>
                      <a:r>
                        <a:rPr kumimoji="1" lang="en-US" altLang="ja-JP" sz="2200" b="1">
                          <a:latin typeface="Meiryo UI" panose="020B0604030504040204" pitchFamily="34" charset="-128"/>
                          <a:ea typeface="Meiryo UI" panose="020B0604030504040204" pitchFamily="34" charset="-128"/>
                        </a:rPr>
                        <a:t>V</a:t>
                      </a:r>
                      <a:endParaRPr kumimoji="1" lang="ja-JP" altLang="en-US" sz="2200" b="1">
                        <a:latin typeface="Meiryo UI" panose="020B0604030504040204" pitchFamily="34" charset="-128"/>
                        <a:ea typeface="Meiryo UI" panose="020B0604030504040204" pitchFamily="34" charset="-128"/>
                      </a:endParaRPr>
                    </a:p>
                  </a:txBody>
                  <a:tcPr>
                    <a:solidFill>
                      <a:srgbClr val="FF8AD8"/>
                    </a:solidFill>
                  </a:tcPr>
                </a:tc>
                <a:extLst>
                  <a:ext uri="{0D108BD9-81ED-4DB2-BD59-A6C34878D82A}">
                    <a16:rowId xmlns:a16="http://schemas.microsoft.com/office/drawing/2014/main" val="984967001"/>
                  </a:ext>
                </a:extLst>
              </a:tr>
              <a:tr h="493397">
                <a:tc>
                  <a:txBody>
                    <a:bodyPr/>
                    <a:lstStyle/>
                    <a:p>
                      <a:pPr algn="ctr"/>
                      <a:r>
                        <a:rPr kumimoji="1" lang="ja-JP" altLang="en-US" sz="2200" b="1">
                          <a:latin typeface="Meiryo UI" panose="020B0604030504040204" pitchFamily="34" charset="-128"/>
                          <a:ea typeface="Meiryo UI" panose="020B0604030504040204" pitchFamily="34" charset="-128"/>
                        </a:rPr>
                        <a:t>５</a:t>
                      </a:r>
                    </a:p>
                  </a:txBody>
                  <a:tcPr>
                    <a:solidFill>
                      <a:schemeClr val="bg2">
                        <a:lumMod val="40000"/>
                        <a:lumOff val="60000"/>
                      </a:schemeClr>
                    </a:solidFill>
                  </a:tcPr>
                </a:tc>
                <a:tc>
                  <a:txBody>
                    <a:bodyPr/>
                    <a:lstStyle/>
                    <a:p>
                      <a:pPr algn="ctr"/>
                      <a:r>
                        <a:rPr kumimoji="1" lang="en-US" altLang="ja-JP" sz="2200" b="1">
                          <a:latin typeface="Meiryo UI" panose="020B0604030504040204" pitchFamily="34" charset="-128"/>
                          <a:ea typeface="Meiryo UI" panose="020B0604030504040204" pitchFamily="34" charset="-128"/>
                        </a:rPr>
                        <a:t>V</a:t>
                      </a:r>
                    </a:p>
                  </a:txBody>
                  <a:tcPr>
                    <a:solidFill>
                      <a:srgbClr val="FF8AD8"/>
                    </a:solidFill>
                  </a:tcPr>
                </a:tc>
                <a:tc>
                  <a:txBody>
                    <a:bodyPr/>
                    <a:lstStyle/>
                    <a:p>
                      <a:pPr algn="ctr"/>
                      <a:r>
                        <a:rPr kumimoji="1" lang="en-US" altLang="ja-JP" sz="2200" b="1">
                          <a:latin typeface="Meiryo UI" panose="020B0604030504040204" pitchFamily="34" charset="-128"/>
                          <a:ea typeface="Meiryo UI" panose="020B0604030504040204" pitchFamily="34" charset="-128"/>
                        </a:rPr>
                        <a:t>V</a:t>
                      </a:r>
                    </a:p>
                  </a:txBody>
                  <a:tcPr>
                    <a:solidFill>
                      <a:srgbClr val="FF8AD8"/>
                    </a:solidFill>
                  </a:tcPr>
                </a:tc>
                <a:tc>
                  <a:txBody>
                    <a:bodyPr/>
                    <a:lstStyle/>
                    <a:p>
                      <a:pPr algn="ctr"/>
                      <a:r>
                        <a:rPr kumimoji="1" lang="en-US" altLang="ja-JP" sz="2200" b="1">
                          <a:latin typeface="Meiryo UI" panose="020B0604030504040204" pitchFamily="34" charset="-128"/>
                          <a:ea typeface="Meiryo UI" panose="020B0604030504040204" pitchFamily="34" charset="-128"/>
                        </a:rPr>
                        <a:t>V</a:t>
                      </a:r>
                      <a:endParaRPr kumimoji="1" lang="ja-JP" altLang="en-US" sz="2200" b="1">
                        <a:latin typeface="Meiryo UI" panose="020B0604030504040204" pitchFamily="34" charset="-128"/>
                        <a:ea typeface="Meiryo UI" panose="020B0604030504040204" pitchFamily="34" charset="-128"/>
                      </a:endParaRPr>
                    </a:p>
                  </a:txBody>
                  <a:tcPr>
                    <a:solidFill>
                      <a:srgbClr val="FF8AD8"/>
                    </a:solidFill>
                  </a:tcPr>
                </a:tc>
                <a:tc>
                  <a:txBody>
                    <a:bodyPr/>
                    <a:lstStyle/>
                    <a:p>
                      <a:pPr algn="ctr"/>
                      <a:r>
                        <a:rPr kumimoji="1" lang="en-US" altLang="ja-JP" sz="2200" b="1" dirty="0">
                          <a:latin typeface="Meiryo UI" panose="020B0604030504040204" pitchFamily="34" charset="-128"/>
                          <a:ea typeface="Meiryo UI" panose="020B0604030504040204" pitchFamily="34" charset="-128"/>
                        </a:rPr>
                        <a:t>V</a:t>
                      </a:r>
                      <a:endParaRPr kumimoji="1" lang="ja-JP" altLang="en-US" sz="2200" b="1">
                        <a:latin typeface="Meiryo UI" panose="020B0604030504040204" pitchFamily="34" charset="-128"/>
                        <a:ea typeface="Meiryo UI" panose="020B0604030504040204" pitchFamily="34" charset="-128"/>
                      </a:endParaRPr>
                    </a:p>
                  </a:txBody>
                  <a:tcPr>
                    <a:solidFill>
                      <a:srgbClr val="FF8AD8"/>
                    </a:solidFill>
                  </a:tcPr>
                </a:tc>
                <a:extLst>
                  <a:ext uri="{0D108BD9-81ED-4DB2-BD59-A6C34878D82A}">
                    <a16:rowId xmlns:a16="http://schemas.microsoft.com/office/drawing/2014/main" val="12136205"/>
                  </a:ext>
                </a:extLst>
              </a:tr>
            </a:tbl>
          </a:graphicData>
        </a:graphic>
      </p:graphicFrame>
      <p:sp>
        <p:nvSpPr>
          <p:cNvPr id="5" name="テキスト ボックス 4">
            <a:extLst>
              <a:ext uri="{FF2B5EF4-FFF2-40B4-BE49-F238E27FC236}">
                <a16:creationId xmlns:a16="http://schemas.microsoft.com/office/drawing/2014/main" id="{E787C8F6-C3E2-B8D7-C687-5E0CBF7CAEC3}"/>
              </a:ext>
            </a:extLst>
          </p:cNvPr>
          <p:cNvSpPr txBox="1"/>
          <p:nvPr/>
        </p:nvSpPr>
        <p:spPr>
          <a:xfrm>
            <a:off x="3159703" y="3500825"/>
            <a:ext cx="1337289" cy="523220"/>
          </a:xfrm>
          <a:prstGeom prst="rect">
            <a:avLst/>
          </a:prstGeom>
          <a:noFill/>
        </p:spPr>
        <p:txBody>
          <a:bodyPr wrap="none" rtlCol="0">
            <a:spAutoFit/>
          </a:bodyPr>
          <a:lstStyle/>
          <a:p>
            <a:r>
              <a:rPr kumimoji="1" lang="en-US" altLang="ja-JP" sz="2800" b="1" dirty="0">
                <a:solidFill>
                  <a:srgbClr val="FF0000"/>
                </a:solidFill>
                <a:latin typeface="Meiryo UI" panose="020B0604030504040204" pitchFamily="34" charset="-128"/>
                <a:ea typeface="Meiryo UI" panose="020B0604030504040204" pitchFamily="34" charset="-128"/>
              </a:rPr>
              <a:t>WBGT</a:t>
            </a:r>
            <a:endParaRPr kumimoji="1" lang="ja-JP" altLang="en-US" sz="2800" b="1">
              <a:solidFill>
                <a:srgbClr val="FF0000"/>
              </a:solidFill>
              <a:latin typeface="Meiryo UI" panose="020B0604030504040204" pitchFamily="34" charset="-128"/>
              <a:ea typeface="Meiryo UI" panose="020B0604030504040204" pitchFamily="34" charset="-128"/>
            </a:endParaRPr>
          </a:p>
        </p:txBody>
      </p:sp>
      <p:sp>
        <p:nvSpPr>
          <p:cNvPr id="6" name="正方形/長方形 5">
            <a:extLst>
              <a:ext uri="{FF2B5EF4-FFF2-40B4-BE49-F238E27FC236}">
                <a16:creationId xmlns:a16="http://schemas.microsoft.com/office/drawing/2014/main" id="{CD109220-0005-4D30-7B7A-87592C318746}"/>
              </a:ext>
            </a:extLst>
          </p:cNvPr>
          <p:cNvSpPr/>
          <p:nvPr/>
        </p:nvSpPr>
        <p:spPr>
          <a:xfrm>
            <a:off x="96554" y="3500825"/>
            <a:ext cx="1516762" cy="461665"/>
          </a:xfrm>
          <a:prstGeom prst="rect">
            <a:avLst/>
          </a:prstGeom>
        </p:spPr>
        <p:txBody>
          <a:bodyPr wrap="none">
            <a:spAutoFit/>
          </a:bodyPr>
          <a:lstStyle/>
          <a:p>
            <a:pPr algn="ctr"/>
            <a:r>
              <a:rPr kumimoji="1" lang="ja-JP" altLang="en-US" sz="2400" b="1">
                <a:solidFill>
                  <a:srgbClr val="FF0000"/>
                </a:solidFill>
                <a:latin typeface="Meiryo UI" panose="020B0604030504040204" pitchFamily="34" charset="-128"/>
                <a:ea typeface="Meiryo UI" panose="020B0604030504040204" pitchFamily="34" charset="-128"/>
              </a:rPr>
              <a:t>リスク判定</a:t>
            </a:r>
          </a:p>
        </p:txBody>
      </p:sp>
      <p:graphicFrame>
        <p:nvGraphicFramePr>
          <p:cNvPr id="7" name="表 13">
            <a:extLst>
              <a:ext uri="{FF2B5EF4-FFF2-40B4-BE49-F238E27FC236}">
                <a16:creationId xmlns:a16="http://schemas.microsoft.com/office/drawing/2014/main" id="{7D062FC1-E124-E7D0-6B6A-DB275965198B}"/>
              </a:ext>
            </a:extLst>
          </p:cNvPr>
          <p:cNvGraphicFramePr>
            <a:graphicFrameLocks noGrp="1"/>
          </p:cNvGraphicFramePr>
          <p:nvPr/>
        </p:nvGraphicFramePr>
        <p:xfrm>
          <a:off x="6029364" y="4861490"/>
          <a:ext cx="2869222" cy="1981200"/>
        </p:xfrm>
        <a:graphic>
          <a:graphicData uri="http://schemas.openxmlformats.org/drawingml/2006/table">
            <a:tbl>
              <a:tblPr firstRow="1" bandRow="1">
                <a:tableStyleId>{5C22544A-7EE6-4342-B048-85BDC9FD1C3A}</a:tableStyleId>
              </a:tblPr>
              <a:tblGrid>
                <a:gridCol w="961086">
                  <a:extLst>
                    <a:ext uri="{9D8B030D-6E8A-4147-A177-3AD203B41FA5}">
                      <a16:colId xmlns:a16="http://schemas.microsoft.com/office/drawing/2014/main" val="359778171"/>
                    </a:ext>
                  </a:extLst>
                </a:gridCol>
                <a:gridCol w="1908136">
                  <a:extLst>
                    <a:ext uri="{9D8B030D-6E8A-4147-A177-3AD203B41FA5}">
                      <a16:colId xmlns:a16="http://schemas.microsoft.com/office/drawing/2014/main" val="981618766"/>
                    </a:ext>
                  </a:extLst>
                </a:gridCol>
              </a:tblGrid>
              <a:tr h="370840">
                <a:tc>
                  <a:txBody>
                    <a:bodyPr/>
                    <a:lstStyle/>
                    <a:p>
                      <a:pPr algn="ctr"/>
                      <a:r>
                        <a:rPr kumimoji="1" lang="ja-JP" altLang="en-US" sz="2000" b="1">
                          <a:solidFill>
                            <a:srgbClr val="0432FF"/>
                          </a:solidFill>
                          <a:latin typeface="Meiryo UI" panose="020B0604030504040204" pitchFamily="34" charset="-128"/>
                          <a:ea typeface="Meiryo UI" panose="020B0604030504040204" pitchFamily="34" charset="-128"/>
                        </a:rPr>
                        <a:t>　</a:t>
                      </a:r>
                      <a:r>
                        <a:rPr kumimoji="1" lang="en-US" altLang="ja-JP" sz="2000" b="1" dirty="0">
                          <a:solidFill>
                            <a:srgbClr val="0432FF"/>
                          </a:solidFill>
                          <a:latin typeface="Meiryo UI" panose="020B0604030504040204" pitchFamily="34" charset="-128"/>
                          <a:ea typeface="Meiryo UI" panose="020B0604030504040204" pitchFamily="34" charset="-128"/>
                        </a:rPr>
                        <a:t>I</a:t>
                      </a:r>
                    </a:p>
                  </a:txBody>
                  <a:tcPr>
                    <a:solidFill>
                      <a:srgbClr val="DAF3F4"/>
                    </a:solidFill>
                  </a:tcPr>
                </a:tc>
                <a:tc>
                  <a:txBody>
                    <a:bodyPr/>
                    <a:lstStyle/>
                    <a:p>
                      <a:pPr algn="ctr"/>
                      <a:r>
                        <a:rPr kumimoji="1" lang="ja-JP" altLang="en-US" sz="2000" b="1">
                          <a:solidFill>
                            <a:srgbClr val="0432FF"/>
                          </a:solidFill>
                          <a:latin typeface="Meiryo UI" panose="020B0604030504040204" pitchFamily="34" charset="-128"/>
                          <a:ea typeface="Meiryo UI" panose="020B0604030504040204" pitchFamily="34" charset="-128"/>
                        </a:rPr>
                        <a:t>軽少</a:t>
                      </a:r>
                      <a:endParaRPr kumimoji="1" lang="en-US" altLang="ja-JP" sz="2000" b="1" dirty="0">
                        <a:solidFill>
                          <a:srgbClr val="0432FF"/>
                        </a:solidFill>
                        <a:latin typeface="Meiryo UI" panose="020B0604030504040204" pitchFamily="34" charset="-128"/>
                        <a:ea typeface="Meiryo UI" panose="020B0604030504040204" pitchFamily="34" charset="-128"/>
                      </a:endParaRPr>
                    </a:p>
                  </a:txBody>
                  <a:tcPr>
                    <a:solidFill>
                      <a:srgbClr val="DAF3F4"/>
                    </a:solidFill>
                  </a:tcPr>
                </a:tc>
                <a:extLst>
                  <a:ext uri="{0D108BD9-81ED-4DB2-BD59-A6C34878D82A}">
                    <a16:rowId xmlns:a16="http://schemas.microsoft.com/office/drawing/2014/main" val="3235131736"/>
                  </a:ext>
                </a:extLst>
              </a:tr>
              <a:tr h="370840">
                <a:tc>
                  <a:txBody>
                    <a:bodyPr/>
                    <a:lstStyle/>
                    <a:p>
                      <a:pPr algn="ctr"/>
                      <a:r>
                        <a:rPr kumimoji="1" lang="en-US" altLang="ja-JP" sz="2000" b="1" dirty="0">
                          <a:latin typeface="Meiryo UI" panose="020B0604030504040204" pitchFamily="34" charset="-128"/>
                          <a:ea typeface="Meiryo UI" panose="020B0604030504040204" pitchFamily="34" charset="-128"/>
                        </a:rPr>
                        <a:t>II</a:t>
                      </a:r>
                      <a:endParaRPr kumimoji="1" lang="ja-JP" altLang="en-US" sz="2000" b="1">
                        <a:latin typeface="Meiryo UI" panose="020B0604030504040204" pitchFamily="34" charset="-128"/>
                        <a:ea typeface="Meiryo UI" panose="020B0604030504040204" pitchFamily="34" charset="-128"/>
                      </a:endParaRPr>
                    </a:p>
                  </a:txBody>
                  <a:tcPr>
                    <a:solidFill>
                      <a:srgbClr val="8EF391"/>
                    </a:solidFill>
                  </a:tcPr>
                </a:tc>
                <a:tc>
                  <a:txBody>
                    <a:bodyPr/>
                    <a:lstStyle/>
                    <a:p>
                      <a:pPr algn="ctr"/>
                      <a:r>
                        <a:rPr kumimoji="1" lang="ja-JP" altLang="en-US" sz="2000" b="1">
                          <a:latin typeface="Meiryo UI" panose="020B0604030504040204" pitchFamily="34" charset="-128"/>
                          <a:ea typeface="Meiryo UI" panose="020B0604030504040204" pitchFamily="34" charset="-128"/>
                        </a:rPr>
                        <a:t>許容</a:t>
                      </a:r>
                      <a:endParaRPr kumimoji="1" lang="en-US" altLang="ja-JP" sz="2000" b="1" dirty="0">
                        <a:latin typeface="Meiryo UI" panose="020B0604030504040204" pitchFamily="34" charset="-128"/>
                        <a:ea typeface="Meiryo UI" panose="020B0604030504040204" pitchFamily="34" charset="-128"/>
                      </a:endParaRPr>
                    </a:p>
                  </a:txBody>
                  <a:tcPr>
                    <a:solidFill>
                      <a:srgbClr val="8EF391"/>
                    </a:solidFill>
                  </a:tcPr>
                </a:tc>
                <a:extLst>
                  <a:ext uri="{0D108BD9-81ED-4DB2-BD59-A6C34878D82A}">
                    <a16:rowId xmlns:a16="http://schemas.microsoft.com/office/drawing/2014/main" val="3609575391"/>
                  </a:ext>
                </a:extLst>
              </a:tr>
              <a:tr h="370840">
                <a:tc>
                  <a:txBody>
                    <a:bodyPr/>
                    <a:lstStyle/>
                    <a:p>
                      <a:pPr algn="ctr"/>
                      <a:r>
                        <a:rPr kumimoji="1" lang="en-US" altLang="ja-JP" sz="2000" b="1" dirty="0">
                          <a:latin typeface="Meiryo UI" panose="020B0604030504040204" pitchFamily="34" charset="-128"/>
                          <a:ea typeface="Meiryo UI" panose="020B0604030504040204" pitchFamily="34" charset="-128"/>
                        </a:rPr>
                        <a:t>III</a:t>
                      </a:r>
                      <a:endParaRPr kumimoji="1" lang="ja-JP" altLang="en-US" sz="2000" b="1">
                        <a:latin typeface="Meiryo UI" panose="020B0604030504040204" pitchFamily="34" charset="-128"/>
                        <a:ea typeface="Meiryo UI" panose="020B0604030504040204" pitchFamily="34" charset="-128"/>
                      </a:endParaRPr>
                    </a:p>
                  </a:txBody>
                  <a:tcPr>
                    <a:solidFill>
                      <a:srgbClr val="F6F471"/>
                    </a:solidFill>
                  </a:tcPr>
                </a:tc>
                <a:tc>
                  <a:txBody>
                    <a:bodyPr/>
                    <a:lstStyle/>
                    <a:p>
                      <a:pPr algn="ctr"/>
                      <a:r>
                        <a:rPr kumimoji="1" lang="ja-JP" altLang="en-US" sz="2000" b="1">
                          <a:latin typeface="Meiryo UI" panose="020B0604030504040204" pitchFamily="34" charset="-128"/>
                          <a:ea typeface="Meiryo UI" panose="020B0604030504040204" pitchFamily="34" charset="-128"/>
                        </a:rPr>
                        <a:t>注意！</a:t>
                      </a:r>
                    </a:p>
                  </a:txBody>
                  <a:tcPr>
                    <a:solidFill>
                      <a:srgbClr val="F6F471"/>
                    </a:solidFill>
                  </a:tcPr>
                </a:tc>
                <a:extLst>
                  <a:ext uri="{0D108BD9-81ED-4DB2-BD59-A6C34878D82A}">
                    <a16:rowId xmlns:a16="http://schemas.microsoft.com/office/drawing/2014/main" val="848128689"/>
                  </a:ext>
                </a:extLst>
              </a:tr>
              <a:tr h="370840">
                <a:tc>
                  <a:txBody>
                    <a:bodyPr/>
                    <a:lstStyle/>
                    <a:p>
                      <a:pPr algn="ctr"/>
                      <a:r>
                        <a:rPr kumimoji="1" lang="en-US" altLang="ja-JP" sz="2000" b="1" dirty="0">
                          <a:latin typeface="Meiryo UI" panose="020B0604030504040204" pitchFamily="34" charset="-128"/>
                          <a:ea typeface="Meiryo UI" panose="020B0604030504040204" pitchFamily="34" charset="-128"/>
                        </a:rPr>
                        <a:t>IV</a:t>
                      </a:r>
                    </a:p>
                  </a:txBody>
                  <a:tcPr>
                    <a:solidFill>
                      <a:srgbClr val="ECBB6C"/>
                    </a:solidFill>
                  </a:tcPr>
                </a:tc>
                <a:tc>
                  <a:txBody>
                    <a:bodyPr/>
                    <a:lstStyle/>
                    <a:p>
                      <a:pPr algn="ctr"/>
                      <a:r>
                        <a:rPr kumimoji="1" lang="ja-JP" altLang="en-US" sz="2000" b="1">
                          <a:latin typeface="Meiryo UI" panose="020B0604030504040204" pitchFamily="34" charset="-128"/>
                          <a:ea typeface="Meiryo UI" panose="020B0604030504040204" pitchFamily="34" charset="-128"/>
                        </a:rPr>
                        <a:t>警戒！！</a:t>
                      </a:r>
                    </a:p>
                  </a:txBody>
                  <a:tcPr>
                    <a:solidFill>
                      <a:srgbClr val="ECBB6C"/>
                    </a:solidFill>
                  </a:tcPr>
                </a:tc>
                <a:extLst>
                  <a:ext uri="{0D108BD9-81ED-4DB2-BD59-A6C34878D82A}">
                    <a16:rowId xmlns:a16="http://schemas.microsoft.com/office/drawing/2014/main" val="1816818160"/>
                  </a:ext>
                </a:extLst>
              </a:tr>
              <a:tr h="370840">
                <a:tc>
                  <a:txBody>
                    <a:bodyPr/>
                    <a:lstStyle/>
                    <a:p>
                      <a:pPr algn="ctr"/>
                      <a:r>
                        <a:rPr kumimoji="1" lang="en-US" altLang="ja-JP" sz="2000" b="1" dirty="0">
                          <a:solidFill>
                            <a:srgbClr val="FF0000"/>
                          </a:solidFill>
                          <a:latin typeface="Meiryo UI" panose="020B0604030504040204" pitchFamily="34" charset="-128"/>
                          <a:ea typeface="Meiryo UI" panose="020B0604030504040204" pitchFamily="34" charset="-128"/>
                        </a:rPr>
                        <a:t>V</a:t>
                      </a:r>
                      <a:endParaRPr kumimoji="1" lang="ja-JP" altLang="en-US" sz="2000" b="1">
                        <a:solidFill>
                          <a:srgbClr val="FF0000"/>
                        </a:solidFill>
                        <a:latin typeface="Meiryo UI" panose="020B0604030504040204" pitchFamily="34" charset="-128"/>
                        <a:ea typeface="Meiryo UI" panose="020B0604030504040204" pitchFamily="34" charset="-128"/>
                      </a:endParaRPr>
                    </a:p>
                  </a:txBody>
                  <a:tcPr>
                    <a:solidFill>
                      <a:srgbClr val="FF8AD8"/>
                    </a:solidFill>
                  </a:tcPr>
                </a:tc>
                <a:tc>
                  <a:txBody>
                    <a:bodyPr/>
                    <a:lstStyle/>
                    <a:p>
                      <a:pPr algn="ctr"/>
                      <a:r>
                        <a:rPr kumimoji="1" lang="ja-JP" altLang="en-US" sz="2000" b="1">
                          <a:solidFill>
                            <a:srgbClr val="FF0000"/>
                          </a:solidFill>
                          <a:latin typeface="Meiryo UI" panose="020B0604030504040204" pitchFamily="34" charset="-128"/>
                          <a:ea typeface="Meiryo UI" panose="020B0604030504040204" pitchFamily="34" charset="-128"/>
                        </a:rPr>
                        <a:t>危険！！！</a:t>
                      </a:r>
                    </a:p>
                  </a:txBody>
                  <a:tcPr>
                    <a:solidFill>
                      <a:srgbClr val="FF8AD8"/>
                    </a:solidFill>
                  </a:tcPr>
                </a:tc>
                <a:extLst>
                  <a:ext uri="{0D108BD9-81ED-4DB2-BD59-A6C34878D82A}">
                    <a16:rowId xmlns:a16="http://schemas.microsoft.com/office/drawing/2014/main" val="849175322"/>
                  </a:ext>
                </a:extLst>
              </a:tr>
            </a:tbl>
          </a:graphicData>
        </a:graphic>
      </p:graphicFrame>
      <p:sp>
        <p:nvSpPr>
          <p:cNvPr id="9" name="テキスト ボックス 8">
            <a:extLst>
              <a:ext uri="{FF2B5EF4-FFF2-40B4-BE49-F238E27FC236}">
                <a16:creationId xmlns:a16="http://schemas.microsoft.com/office/drawing/2014/main" id="{AB3EC836-C7A0-5D75-ECA6-0D82DC0BA384}"/>
              </a:ext>
            </a:extLst>
          </p:cNvPr>
          <p:cNvSpPr txBox="1"/>
          <p:nvPr/>
        </p:nvSpPr>
        <p:spPr>
          <a:xfrm>
            <a:off x="96554" y="34691"/>
            <a:ext cx="2738250" cy="523220"/>
          </a:xfrm>
          <a:prstGeom prst="rect">
            <a:avLst/>
          </a:prstGeom>
          <a:solidFill>
            <a:schemeClr val="bg1"/>
          </a:solidFill>
        </p:spPr>
        <p:txBody>
          <a:bodyPr wrap="none" rtlCol="0">
            <a:spAutoFit/>
          </a:bodyPr>
          <a:lstStyle/>
          <a:p>
            <a:r>
              <a:rPr kumimoji="1" lang="ja-JP" altLang="en-US" sz="2800" b="1">
                <a:solidFill>
                  <a:srgbClr val="C00000"/>
                </a:solidFill>
                <a:latin typeface="Meiryo UI" panose="020B0604030504040204" pitchFamily="34" charset="-128"/>
                <a:ea typeface="Meiryo UI" panose="020B0604030504040204" pitchFamily="34" charset="-128"/>
              </a:rPr>
              <a:t>リスクアセスメント</a:t>
            </a:r>
          </a:p>
        </p:txBody>
      </p:sp>
      <p:sp>
        <p:nvSpPr>
          <p:cNvPr id="8" name="正方形/長方形 7">
            <a:extLst>
              <a:ext uri="{FF2B5EF4-FFF2-40B4-BE49-F238E27FC236}">
                <a16:creationId xmlns:a16="http://schemas.microsoft.com/office/drawing/2014/main" id="{0F821FE1-5E47-B9DF-62C1-D4C2CFB15FCE}"/>
              </a:ext>
            </a:extLst>
          </p:cNvPr>
          <p:cNvSpPr/>
          <p:nvPr/>
        </p:nvSpPr>
        <p:spPr>
          <a:xfrm>
            <a:off x="6043379" y="3661161"/>
            <a:ext cx="3070071" cy="1200329"/>
          </a:xfrm>
          <a:prstGeom prst="rect">
            <a:avLst/>
          </a:prstGeom>
          <a:solidFill>
            <a:schemeClr val="bg1"/>
          </a:solidFill>
        </p:spPr>
        <p:txBody>
          <a:bodyPr wrap="none">
            <a:spAutoFit/>
          </a:bodyPr>
          <a:lstStyle/>
          <a:p>
            <a:pPr algn="ctr"/>
            <a:r>
              <a:rPr kumimoji="1" lang="ja-JP" altLang="en-US" sz="2400" b="1">
                <a:solidFill>
                  <a:srgbClr val="0432FF"/>
                </a:solidFill>
                <a:latin typeface="Meiryo UI" panose="020B0604030504040204" pitchFamily="34" charset="-128"/>
                <a:ea typeface="Meiryo UI" panose="020B0604030504040204" pitchFamily="34" charset="-128"/>
              </a:rPr>
              <a:t>衣服・作業レベルと</a:t>
            </a:r>
            <a:endParaRPr kumimoji="1" lang="en-US" altLang="ja-JP" sz="2400" b="1" dirty="0">
              <a:solidFill>
                <a:srgbClr val="0432FF"/>
              </a:solidFill>
              <a:latin typeface="Meiryo UI" panose="020B0604030504040204" pitchFamily="34" charset="-128"/>
              <a:ea typeface="Meiryo UI" panose="020B0604030504040204" pitchFamily="34" charset="-128"/>
            </a:endParaRPr>
          </a:p>
          <a:p>
            <a:pPr algn="ctr"/>
            <a:r>
              <a:rPr kumimoji="1" lang="en-US" altLang="ja-JP" sz="2400" b="1" dirty="0">
                <a:solidFill>
                  <a:srgbClr val="0432FF"/>
                </a:solidFill>
                <a:latin typeface="Meiryo UI" panose="020B0604030504040204" pitchFamily="34" charset="-128"/>
                <a:ea typeface="Meiryo UI" panose="020B0604030504040204" pitchFamily="34" charset="-128"/>
              </a:rPr>
              <a:t>WBGT</a:t>
            </a:r>
            <a:r>
              <a:rPr kumimoji="1" lang="ja-JP" altLang="en-US" sz="2400" b="1">
                <a:solidFill>
                  <a:srgbClr val="0432FF"/>
                </a:solidFill>
                <a:latin typeface="Meiryo UI" panose="020B0604030504040204" pitchFamily="34" charset="-128"/>
                <a:ea typeface="Meiryo UI" panose="020B0604030504040204" pitchFamily="34" charset="-128"/>
              </a:rPr>
              <a:t>を組み合わせて</a:t>
            </a:r>
            <a:endParaRPr kumimoji="1" lang="en-US" altLang="ja-JP" sz="2400" b="1" dirty="0">
              <a:solidFill>
                <a:srgbClr val="0432FF"/>
              </a:solidFill>
              <a:latin typeface="Meiryo UI" panose="020B0604030504040204" pitchFamily="34" charset="-128"/>
              <a:ea typeface="Meiryo UI" panose="020B0604030504040204" pitchFamily="34" charset="-128"/>
            </a:endParaRPr>
          </a:p>
          <a:p>
            <a:pPr algn="ctr"/>
            <a:r>
              <a:rPr kumimoji="1" lang="ja-JP" altLang="en-US" sz="2400" b="1">
                <a:solidFill>
                  <a:srgbClr val="0432FF"/>
                </a:solidFill>
                <a:latin typeface="Meiryo UI" panose="020B0604030504040204" pitchFamily="34" charset="-128"/>
                <a:ea typeface="Meiryo UI" panose="020B0604030504040204" pitchFamily="34" charset="-128"/>
              </a:rPr>
              <a:t>リスク判定しましょう。</a:t>
            </a:r>
            <a:endParaRPr lang="ja-JP" altLang="en-US" sz="2400"/>
          </a:p>
        </p:txBody>
      </p:sp>
    </p:spTree>
    <p:extLst>
      <p:ext uri="{BB962C8B-B14F-4D97-AF65-F5344CB8AC3E}">
        <p14:creationId xmlns:p14="http://schemas.microsoft.com/office/powerpoint/2010/main" val="3275026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471ABB48-CD0A-2E3E-ECDE-E38A91EA98D5}"/>
              </a:ext>
            </a:extLst>
          </p:cNvPr>
          <p:cNvSpPr/>
          <p:nvPr/>
        </p:nvSpPr>
        <p:spPr>
          <a:xfrm>
            <a:off x="805896" y="105016"/>
            <a:ext cx="7470315" cy="707886"/>
          </a:xfrm>
          <a:prstGeom prst="rect">
            <a:avLst/>
          </a:prstGeom>
          <a:gradFill>
            <a:gsLst>
              <a:gs pos="0">
                <a:schemeClr val="bg1"/>
              </a:gs>
              <a:gs pos="0">
                <a:schemeClr val="bg1"/>
              </a:gs>
              <a:gs pos="100000">
                <a:schemeClr val="accent2">
                  <a:lumMod val="20000"/>
                  <a:lumOff val="80000"/>
                </a:schemeClr>
              </a:gs>
            </a:gsLst>
            <a:lin ang="5400000" scaled="1"/>
          </a:gradFill>
        </p:spPr>
        <p:txBody>
          <a:bodyPr wrap="none">
            <a:spAutoFit/>
          </a:bodyPr>
          <a:lstStyle/>
          <a:p>
            <a:pPr algn="ctr"/>
            <a:r>
              <a:rPr lang="ja-JP" altLang="en-US" sz="4000" b="1">
                <a:solidFill>
                  <a:srgbClr val="FF0000"/>
                </a:solidFill>
                <a:latin typeface="Meiryo UI" panose="020B0604030504040204" pitchFamily="34" charset="-128"/>
                <a:ea typeface="Meiryo UI" panose="020B0604030504040204" pitchFamily="34" charset="-128"/>
              </a:rPr>
              <a:t>熱中症からの二次災害にも要注意</a:t>
            </a:r>
            <a:endParaRPr lang="en-US" altLang="ja-JP" sz="4000" b="1" dirty="0">
              <a:solidFill>
                <a:srgbClr val="FF0000"/>
              </a:solidFill>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320D6735-F2CC-02C4-C467-7574F3BB6FB4}"/>
              </a:ext>
            </a:extLst>
          </p:cNvPr>
          <p:cNvSpPr txBox="1"/>
          <p:nvPr/>
        </p:nvSpPr>
        <p:spPr>
          <a:xfrm>
            <a:off x="405941" y="870410"/>
            <a:ext cx="8270226" cy="5609228"/>
          </a:xfrm>
          <a:prstGeom prst="rect">
            <a:avLst/>
          </a:prstGeom>
          <a:gradFill>
            <a:gsLst>
              <a:gs pos="0">
                <a:schemeClr val="bg1"/>
              </a:gs>
              <a:gs pos="0">
                <a:schemeClr val="bg1"/>
              </a:gs>
              <a:gs pos="100000">
                <a:schemeClr val="accent2">
                  <a:lumMod val="20000"/>
                  <a:lumOff val="80000"/>
                </a:schemeClr>
              </a:gs>
            </a:gsLst>
            <a:lin ang="5400000" scaled="1"/>
          </a:gradFill>
        </p:spPr>
        <p:txBody>
          <a:bodyPr wrap="square" rtlCol="0">
            <a:spAutoFit/>
          </a:bodyPr>
          <a:lstStyle/>
          <a:p>
            <a:pPr algn="ctr"/>
            <a:r>
              <a:rPr kumimoji="1" lang="ja-JP" altLang="en-US" sz="3200" b="1">
                <a:solidFill>
                  <a:srgbClr val="0432FF"/>
                </a:solidFill>
                <a:latin typeface="Meiryo UI" panose="020B0604030504040204" pitchFamily="34" charset="-128"/>
                <a:ea typeface="Meiryo UI" panose="020B0604030504040204" pitchFamily="34" charset="-128"/>
              </a:rPr>
              <a:t>熱中症から二次災害が発生するケースも！</a:t>
            </a:r>
            <a:endParaRPr kumimoji="1" lang="en-US" altLang="ja-JP" sz="1050" b="1" dirty="0">
              <a:solidFill>
                <a:srgbClr val="0432FF"/>
              </a:solidFill>
              <a:latin typeface="Meiryo UI" panose="020B0604030504040204" pitchFamily="34" charset="-128"/>
              <a:ea typeface="Meiryo UI" panose="020B0604030504040204" pitchFamily="34" charset="-128"/>
            </a:endParaRPr>
          </a:p>
          <a:p>
            <a:pPr algn="ctr"/>
            <a:endParaRPr kumimoji="1" lang="en-US" altLang="ja-JP" sz="1050" b="1" dirty="0">
              <a:solidFill>
                <a:srgbClr val="0432FF"/>
              </a:solidFill>
              <a:latin typeface="Meiryo UI" panose="020B0604030504040204" pitchFamily="34" charset="-128"/>
              <a:ea typeface="Meiryo UI" panose="020B0604030504040204" pitchFamily="34" charset="-128"/>
            </a:endParaRPr>
          </a:p>
          <a:p>
            <a:pPr algn="ctr"/>
            <a:r>
              <a:rPr kumimoji="1" lang="ja-JP" altLang="en-US" sz="3600" b="1">
                <a:solidFill>
                  <a:srgbClr val="941651"/>
                </a:solidFill>
                <a:latin typeface="Meiryo UI" panose="020B0604030504040204" pitchFamily="34" charset="-128"/>
                <a:ea typeface="Meiryo UI" panose="020B0604030504040204" pitchFamily="34" charset="-128"/>
              </a:rPr>
              <a:t>熱中症発生</a:t>
            </a:r>
            <a:endParaRPr kumimoji="1" lang="en-US" altLang="ja-JP" sz="3600" b="1" dirty="0">
              <a:solidFill>
                <a:srgbClr val="941651"/>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r>
              <a:rPr kumimoji="1" lang="ja-JP" altLang="en-US" sz="3600" b="1">
                <a:solidFill>
                  <a:srgbClr val="FF2F92"/>
                </a:solidFill>
                <a:latin typeface="Meiryo UI" panose="020B0604030504040204" pitchFamily="34" charset="-128"/>
                <a:ea typeface="Meiryo UI" panose="020B0604030504040204" pitchFamily="34" charset="-128"/>
              </a:rPr>
              <a:t>判断能力の低下</a:t>
            </a:r>
            <a:endParaRPr kumimoji="1" lang="en-US" altLang="ja-JP" sz="3600" b="1" dirty="0">
              <a:solidFill>
                <a:srgbClr val="FF2F92"/>
              </a:solidFill>
              <a:latin typeface="Meiryo UI" panose="020B0604030504040204" pitchFamily="34" charset="-128"/>
              <a:ea typeface="Meiryo UI" panose="020B0604030504040204" pitchFamily="34" charset="-128"/>
            </a:endParaRPr>
          </a:p>
          <a:p>
            <a:pPr algn="ctr"/>
            <a:r>
              <a:rPr kumimoji="1" lang="ja-JP" altLang="en-US" sz="3600" b="1">
                <a:solidFill>
                  <a:srgbClr val="FF2F92"/>
                </a:solidFill>
                <a:latin typeface="Meiryo UI" panose="020B0604030504040204" pitchFamily="34" charset="-128"/>
                <a:ea typeface="Meiryo UI" panose="020B0604030504040204" pitchFamily="34" charset="-128"/>
              </a:rPr>
              <a:t>意識消失</a:t>
            </a:r>
            <a:endParaRPr kumimoji="1" lang="en-US" altLang="ja-JP" sz="3600" b="1" dirty="0">
              <a:solidFill>
                <a:srgbClr val="FF2F92"/>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algn="ctr"/>
            <a:endParaRPr kumimoji="1" lang="en-US" altLang="ja-JP" sz="800" b="1" dirty="0">
              <a:solidFill>
                <a:schemeClr val="accent6">
                  <a:lumMod val="50000"/>
                </a:schemeClr>
              </a:solidFill>
              <a:latin typeface="Meiryo UI" panose="020B0604030504040204" pitchFamily="34" charset="-128"/>
              <a:ea typeface="Meiryo UI" panose="020B0604030504040204" pitchFamily="34" charset="-128"/>
            </a:endParaRPr>
          </a:p>
          <a:p>
            <a:pPr marL="285750" indent="-285750">
              <a:buFont typeface="Wingdings" pitchFamily="2" charset="2"/>
              <a:buChar char="ü"/>
            </a:pPr>
            <a:r>
              <a:rPr kumimoji="1" lang="ja-JP" altLang="en-US" sz="2800" b="1">
                <a:latin typeface="Meiryo UI" panose="020B0604030504040204" pitchFamily="34" charset="-128"/>
                <a:ea typeface="Meiryo UI" panose="020B0604030504040204" pitchFamily="34" charset="-128"/>
              </a:rPr>
              <a:t>転倒により頭や肩を負傷</a:t>
            </a:r>
            <a:endParaRPr kumimoji="1" lang="en-US" altLang="ja-JP" sz="2800" b="1" dirty="0">
              <a:latin typeface="Meiryo UI" panose="020B0604030504040204" pitchFamily="34" charset="-128"/>
              <a:ea typeface="Meiryo UI" panose="020B0604030504040204" pitchFamily="34" charset="-128"/>
            </a:endParaRPr>
          </a:p>
          <a:p>
            <a:pPr marL="285750" indent="-285750">
              <a:buFont typeface="Wingdings" pitchFamily="2" charset="2"/>
              <a:buChar char="ü"/>
            </a:pPr>
            <a:r>
              <a:rPr kumimoji="1" lang="ja-JP" altLang="en-US" sz="2800" b="1">
                <a:latin typeface="Meiryo UI" panose="020B0604030504040204" pitchFamily="34" charset="-128"/>
                <a:ea typeface="Meiryo UI" panose="020B0604030504040204" pitchFamily="34" charset="-128"/>
              </a:rPr>
              <a:t>高所より転落</a:t>
            </a:r>
            <a:endParaRPr kumimoji="1" lang="en-US" altLang="ja-JP" sz="2800" b="1" dirty="0">
              <a:latin typeface="Meiryo UI" panose="020B0604030504040204" pitchFamily="34" charset="-128"/>
              <a:ea typeface="Meiryo UI" panose="020B0604030504040204" pitchFamily="34" charset="-128"/>
            </a:endParaRPr>
          </a:p>
          <a:p>
            <a:pPr marL="285750" indent="-285750">
              <a:buFont typeface="Wingdings" pitchFamily="2" charset="2"/>
              <a:buChar char="ü"/>
            </a:pPr>
            <a:r>
              <a:rPr kumimoji="1" lang="ja-JP" altLang="en-US" sz="2800" b="1">
                <a:latin typeface="Meiryo UI" panose="020B0604030504040204" pitchFamily="34" charset="-128"/>
                <a:ea typeface="Meiryo UI" panose="020B0604030504040204" pitchFamily="34" charset="-128"/>
              </a:rPr>
              <a:t>車両運転中に交通事故発生</a:t>
            </a:r>
            <a:endParaRPr kumimoji="1" lang="en-US" altLang="ja-JP" sz="2800" b="1" dirty="0">
              <a:latin typeface="Meiryo UI" panose="020B0604030504040204" pitchFamily="34" charset="-128"/>
              <a:ea typeface="Meiryo UI" panose="020B0604030504040204" pitchFamily="34" charset="-128"/>
            </a:endParaRPr>
          </a:p>
          <a:p>
            <a:pPr marL="285750" indent="-285750">
              <a:buFont typeface="Wingdings" pitchFamily="2" charset="2"/>
              <a:buChar char="ü"/>
            </a:pPr>
            <a:r>
              <a:rPr kumimoji="1" lang="ja-JP" altLang="en-US" sz="2800" b="1">
                <a:latin typeface="Meiryo UI" panose="020B0604030504040204" pitchFamily="34" charset="-128"/>
                <a:ea typeface="Meiryo UI" panose="020B0604030504040204" pitchFamily="34" charset="-128"/>
              </a:rPr>
              <a:t>機械の誤操作　　　　など</a:t>
            </a:r>
            <a:endParaRPr kumimoji="1" lang="en-US" altLang="ja-JP" sz="2800" b="1" dirty="0">
              <a:latin typeface="Meiryo UI" panose="020B0604030504040204" pitchFamily="34" charset="-128"/>
              <a:ea typeface="Meiryo UI" panose="020B0604030504040204" pitchFamily="34" charset="-128"/>
            </a:endParaRPr>
          </a:p>
        </p:txBody>
      </p:sp>
      <p:pic>
        <p:nvPicPr>
          <p:cNvPr id="11" name="Picture 4" descr="階段から転落する人のイラスト（男性）">
            <a:hlinkClick r:id="rId3"/>
            <a:extLst>
              <a:ext uri="{FF2B5EF4-FFF2-40B4-BE49-F238E27FC236}">
                <a16:creationId xmlns:a16="http://schemas.microsoft.com/office/drawing/2014/main" id="{D41E8933-2C38-8695-750E-5C4ED791B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1974" y="1414620"/>
            <a:ext cx="2957861" cy="2550333"/>
          </a:xfrm>
          <a:prstGeom prst="rect">
            <a:avLst/>
          </a:prstGeom>
          <a:noFill/>
        </p:spPr>
      </p:pic>
      <p:pic>
        <p:nvPicPr>
          <p:cNvPr id="10" name="Picture 2" descr="交通事故のイラスト「玉突き事故」">
            <a:hlinkClick r:id="rId5"/>
            <a:extLst>
              <a:ext uri="{FF2B5EF4-FFF2-40B4-BE49-F238E27FC236}">
                <a16:creationId xmlns:a16="http://schemas.microsoft.com/office/drawing/2014/main" id="{7346AD6F-1E61-8FFF-C3DB-E270514A2B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5930" y="4283460"/>
            <a:ext cx="3448515" cy="2505921"/>
          </a:xfrm>
          <a:prstGeom prst="rect">
            <a:avLst/>
          </a:prstGeom>
          <a:gradFill>
            <a:gsLst>
              <a:gs pos="0">
                <a:schemeClr val="bg1"/>
              </a:gs>
              <a:gs pos="0">
                <a:schemeClr val="bg1"/>
              </a:gs>
              <a:gs pos="100000">
                <a:schemeClr val="accent2">
                  <a:lumMod val="20000"/>
                  <a:lumOff val="80000"/>
                </a:schemeClr>
              </a:gs>
            </a:gsLst>
            <a:lin ang="5400000" scaled="1"/>
          </a:gradFill>
        </p:spPr>
      </p:pic>
      <p:pic>
        <p:nvPicPr>
          <p:cNvPr id="12" name="Picture 8" descr="転ぶ防塵服の人のイラスト（男性）">
            <a:hlinkClick r:id="rId7"/>
            <a:extLst>
              <a:ext uri="{FF2B5EF4-FFF2-40B4-BE49-F238E27FC236}">
                <a16:creationId xmlns:a16="http://schemas.microsoft.com/office/drawing/2014/main" id="{D5BA29DF-647E-8AC7-EB9D-104A87B3BC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888" y="1623262"/>
            <a:ext cx="2218790" cy="2550333"/>
          </a:xfrm>
          <a:prstGeom prst="rect">
            <a:avLst/>
          </a:prstGeom>
          <a:noFill/>
        </p:spPr>
      </p:pic>
      <p:sp>
        <p:nvSpPr>
          <p:cNvPr id="13" name="テキスト ボックス 12">
            <a:extLst>
              <a:ext uri="{FF2B5EF4-FFF2-40B4-BE49-F238E27FC236}">
                <a16:creationId xmlns:a16="http://schemas.microsoft.com/office/drawing/2014/main" id="{F7293B11-7283-6DFE-C32C-ACC8EA4B6B4C}"/>
              </a:ext>
            </a:extLst>
          </p:cNvPr>
          <p:cNvSpPr txBox="1"/>
          <p:nvPr/>
        </p:nvSpPr>
        <p:spPr>
          <a:xfrm>
            <a:off x="6405657" y="4079970"/>
            <a:ext cx="2598788" cy="461665"/>
          </a:xfrm>
          <a:prstGeom prst="rect">
            <a:avLst/>
          </a:prstGeom>
          <a:gradFill>
            <a:gsLst>
              <a:gs pos="0">
                <a:schemeClr val="bg1"/>
              </a:gs>
              <a:gs pos="0">
                <a:schemeClr val="bg1"/>
              </a:gs>
              <a:gs pos="100000">
                <a:schemeClr val="accent2">
                  <a:lumMod val="20000"/>
                  <a:lumOff val="80000"/>
                </a:schemeClr>
              </a:gs>
            </a:gsLst>
            <a:lin ang="5400000" scaled="1"/>
          </a:gradFill>
        </p:spPr>
        <p:txBody>
          <a:bodyPr wrap="none" rtlCol="0">
            <a:spAutoFit/>
          </a:bodyPr>
          <a:lstStyle/>
          <a:p>
            <a:r>
              <a:rPr kumimoji="1" lang="ja-JP" altLang="en-US" sz="2400" b="1">
                <a:solidFill>
                  <a:srgbClr val="7030A0"/>
                </a:solidFill>
                <a:latin typeface="Meiryo UI" panose="020B0604030504040204" pitchFamily="34" charset="-128"/>
                <a:ea typeface="Meiryo UI" panose="020B0604030504040204" pitchFamily="34" charset="-128"/>
              </a:rPr>
              <a:t>車内も要注意！！</a:t>
            </a:r>
          </a:p>
        </p:txBody>
      </p:sp>
      <p:sp>
        <p:nvSpPr>
          <p:cNvPr id="14" name="テキスト ボックス 13">
            <a:extLst>
              <a:ext uri="{FF2B5EF4-FFF2-40B4-BE49-F238E27FC236}">
                <a16:creationId xmlns:a16="http://schemas.microsoft.com/office/drawing/2014/main" id="{A8A6F316-BA64-71B2-2666-0E44D4AFAD3F}"/>
              </a:ext>
            </a:extLst>
          </p:cNvPr>
          <p:cNvSpPr txBox="1"/>
          <p:nvPr/>
        </p:nvSpPr>
        <p:spPr>
          <a:xfrm>
            <a:off x="954554" y="6402693"/>
            <a:ext cx="4552849" cy="400110"/>
          </a:xfrm>
          <a:prstGeom prst="rect">
            <a:avLst/>
          </a:prstGeom>
          <a:gradFill>
            <a:gsLst>
              <a:gs pos="0">
                <a:schemeClr val="bg1"/>
              </a:gs>
              <a:gs pos="0">
                <a:schemeClr val="bg1"/>
              </a:gs>
              <a:gs pos="100000">
                <a:schemeClr val="accent2">
                  <a:lumMod val="20000"/>
                  <a:lumOff val="80000"/>
                </a:schemeClr>
              </a:gs>
            </a:gsLst>
            <a:lin ang="5400000" scaled="1"/>
          </a:gradFill>
        </p:spPr>
        <p:txBody>
          <a:bodyPr wrap="none" rtlCol="0">
            <a:spAutoFit/>
          </a:bodyPr>
          <a:lstStyle/>
          <a:p>
            <a:r>
              <a:rPr kumimoji="1" lang="ja-JP" altLang="en-US" sz="2000" b="1">
                <a:solidFill>
                  <a:srgbClr val="FF0000"/>
                </a:solidFill>
                <a:latin typeface="Meiryo UI" panose="020B0604030504040204" pitchFamily="34" charset="-128"/>
                <a:ea typeface="Meiryo UI" panose="020B0604030504040204" pitchFamily="34" charset="-128"/>
              </a:rPr>
              <a:t>体調不良の労働者には無理させない！！</a:t>
            </a:r>
          </a:p>
        </p:txBody>
      </p:sp>
      <p:sp>
        <p:nvSpPr>
          <p:cNvPr id="15" name="星 32 14">
            <a:extLst>
              <a:ext uri="{FF2B5EF4-FFF2-40B4-BE49-F238E27FC236}">
                <a16:creationId xmlns:a16="http://schemas.microsoft.com/office/drawing/2014/main" id="{115EF75D-9151-8485-8F52-0C793466CB66}"/>
              </a:ext>
            </a:extLst>
          </p:cNvPr>
          <p:cNvSpPr/>
          <p:nvPr/>
        </p:nvSpPr>
        <p:spPr>
          <a:xfrm>
            <a:off x="2284966" y="2219614"/>
            <a:ext cx="4552849" cy="2459537"/>
          </a:xfrm>
          <a:prstGeom prst="star32">
            <a:avLst/>
          </a:prstGeom>
          <a:noFill/>
          <a:ln w="5715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630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5F3F497-6893-AE71-5623-8253B5197136}"/>
              </a:ext>
            </a:extLst>
          </p:cNvPr>
          <p:cNvPicPr>
            <a:picLocks noChangeAspect="1"/>
          </p:cNvPicPr>
          <p:nvPr/>
        </p:nvPicPr>
        <p:blipFill rotWithShape="1">
          <a:blip r:embed="rId3"/>
          <a:srcRect l="6120" t="3566" r="50000" b="77674"/>
          <a:stretch/>
        </p:blipFill>
        <p:spPr>
          <a:xfrm>
            <a:off x="0" y="1265274"/>
            <a:ext cx="9033283" cy="5465135"/>
          </a:xfrm>
          <a:prstGeom prst="rect">
            <a:avLst/>
          </a:prstGeom>
        </p:spPr>
      </p:pic>
      <p:sp>
        <p:nvSpPr>
          <p:cNvPr id="3" name="テキスト ボックス 2">
            <a:extLst>
              <a:ext uri="{FF2B5EF4-FFF2-40B4-BE49-F238E27FC236}">
                <a16:creationId xmlns:a16="http://schemas.microsoft.com/office/drawing/2014/main" id="{E43796DF-C5B1-D75E-7997-17453DE1BD3C}"/>
              </a:ext>
            </a:extLst>
          </p:cNvPr>
          <p:cNvSpPr txBox="1"/>
          <p:nvPr/>
        </p:nvSpPr>
        <p:spPr>
          <a:xfrm>
            <a:off x="828303" y="126501"/>
            <a:ext cx="7847020" cy="1138773"/>
          </a:xfrm>
          <a:prstGeom prst="rect">
            <a:avLst/>
          </a:prstGeom>
          <a:solidFill>
            <a:schemeClr val="bg1"/>
          </a:solidFill>
        </p:spPr>
        <p:txBody>
          <a:bodyPr wrap="none" rtlCol="0">
            <a:spAutoFit/>
          </a:bodyPr>
          <a:lstStyle/>
          <a:p>
            <a:r>
              <a:rPr kumimoji="1" lang="ja-JP" altLang="en-US" sz="3200" b="1">
                <a:solidFill>
                  <a:srgbClr val="0432FF"/>
                </a:solidFill>
                <a:latin typeface="Meiryo UI" panose="020B0604030504040204" pitchFamily="34" charset="-128"/>
                <a:ea typeface="Meiryo UI" panose="020B0604030504040204" pitchFamily="34" charset="-128"/>
              </a:rPr>
              <a:t>熱中症予防には</a:t>
            </a:r>
            <a:r>
              <a:rPr kumimoji="1" lang="ja-JP" altLang="en-US" sz="3600" b="1" u="sng">
                <a:solidFill>
                  <a:srgbClr val="941651"/>
                </a:solidFill>
                <a:highlight>
                  <a:srgbClr val="73FEFF"/>
                </a:highlight>
                <a:latin typeface="Meiryo UI" panose="020B0604030504040204" pitchFamily="34" charset="-128"/>
                <a:ea typeface="Meiryo UI" panose="020B0604030504040204" pitchFamily="34" charset="-128"/>
              </a:rPr>
              <a:t>知識と意識</a:t>
            </a:r>
            <a:r>
              <a:rPr kumimoji="1" lang="ja-JP" altLang="en-US" sz="3200" b="1">
                <a:solidFill>
                  <a:srgbClr val="0432FF"/>
                </a:solidFill>
                <a:latin typeface="Meiryo UI" panose="020B0604030504040204" pitchFamily="34" charset="-128"/>
                <a:ea typeface="Meiryo UI" panose="020B0604030504040204" pitchFamily="34" charset="-128"/>
              </a:rPr>
              <a:t>が必要です！！</a:t>
            </a:r>
            <a:endParaRPr kumimoji="1" lang="en-US" altLang="ja-JP" sz="3200" b="1" dirty="0">
              <a:solidFill>
                <a:srgbClr val="0432FF"/>
              </a:solidFill>
              <a:latin typeface="Meiryo UI" panose="020B0604030504040204" pitchFamily="34" charset="-128"/>
              <a:ea typeface="Meiryo UI" panose="020B0604030504040204" pitchFamily="34" charset="-128"/>
            </a:endParaRPr>
          </a:p>
          <a:p>
            <a:r>
              <a:rPr kumimoji="1" lang="ja-JP" altLang="en-US" sz="3200" b="1">
                <a:solidFill>
                  <a:srgbClr val="0432FF"/>
                </a:solidFill>
                <a:latin typeface="Meiryo UI" panose="020B0604030504040204" pitchFamily="34" charset="-128"/>
                <a:ea typeface="Meiryo UI" panose="020B0604030504040204" pitchFamily="34" charset="-128"/>
              </a:rPr>
              <a:t>職場で注意喚起を行い、周知させましょう</a:t>
            </a:r>
          </a:p>
        </p:txBody>
      </p:sp>
    </p:spTree>
    <p:extLst>
      <p:ext uri="{BB962C8B-B14F-4D97-AF65-F5344CB8AC3E}">
        <p14:creationId xmlns:p14="http://schemas.microsoft.com/office/powerpoint/2010/main" val="5115365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945306D-1DE8-052F-2B65-2479707A5E55}"/>
              </a:ext>
            </a:extLst>
          </p:cNvPr>
          <p:cNvPicPr>
            <a:picLocks noChangeAspect="1"/>
          </p:cNvPicPr>
          <p:nvPr/>
        </p:nvPicPr>
        <p:blipFill rotWithShape="1">
          <a:blip r:embed="rId3"/>
          <a:srcRect l="6340" t="3566" r="50000" b="77932"/>
          <a:stretch/>
        </p:blipFill>
        <p:spPr>
          <a:xfrm>
            <a:off x="95116" y="1329070"/>
            <a:ext cx="8953767" cy="5369441"/>
          </a:xfrm>
          <a:prstGeom prst="rect">
            <a:avLst/>
          </a:prstGeom>
        </p:spPr>
      </p:pic>
      <p:sp>
        <p:nvSpPr>
          <p:cNvPr id="4" name="テキスト ボックス 3">
            <a:extLst>
              <a:ext uri="{FF2B5EF4-FFF2-40B4-BE49-F238E27FC236}">
                <a16:creationId xmlns:a16="http://schemas.microsoft.com/office/drawing/2014/main" id="{07A55E53-3B4B-BFB2-74B4-65D1AE728CE5}"/>
              </a:ext>
            </a:extLst>
          </p:cNvPr>
          <p:cNvSpPr txBox="1"/>
          <p:nvPr/>
        </p:nvSpPr>
        <p:spPr>
          <a:xfrm>
            <a:off x="599597" y="159489"/>
            <a:ext cx="7944804" cy="1200329"/>
          </a:xfrm>
          <a:prstGeom prst="rect">
            <a:avLst/>
          </a:prstGeom>
          <a:solidFill>
            <a:schemeClr val="bg1"/>
          </a:solidFill>
        </p:spPr>
        <p:txBody>
          <a:bodyPr wrap="none" rtlCol="0">
            <a:spAutoFit/>
          </a:bodyPr>
          <a:lstStyle/>
          <a:p>
            <a:pPr algn="ctr"/>
            <a:r>
              <a:rPr kumimoji="1" lang="ja-JP" altLang="en-US" sz="3600" b="1">
                <a:solidFill>
                  <a:srgbClr val="0432FF"/>
                </a:solidFill>
                <a:latin typeface="Meiryo UI" panose="020B0604030504040204" pitchFamily="34" charset="-128"/>
                <a:ea typeface="Meiryo UI" panose="020B0604030504040204" pitchFamily="34" charset="-128"/>
              </a:rPr>
              <a:t>冷静な判断と的確な対処方法を身につけ</a:t>
            </a:r>
            <a:endParaRPr kumimoji="1" lang="en-US" altLang="ja-JP" sz="3600" b="1" dirty="0">
              <a:solidFill>
                <a:srgbClr val="0432FF"/>
              </a:solidFill>
              <a:latin typeface="Meiryo UI" panose="020B0604030504040204" pitchFamily="34" charset="-128"/>
              <a:ea typeface="Meiryo UI" panose="020B0604030504040204" pitchFamily="34" charset="-128"/>
            </a:endParaRPr>
          </a:p>
          <a:p>
            <a:pPr algn="ctr"/>
            <a:r>
              <a:rPr kumimoji="1" lang="ja-JP" altLang="en-US" sz="3600" b="1">
                <a:solidFill>
                  <a:srgbClr val="0432FF"/>
                </a:solidFill>
                <a:latin typeface="Meiryo UI" panose="020B0604030504040204" pitchFamily="34" charset="-128"/>
                <a:ea typeface="Meiryo UI" panose="020B0604030504040204" pitchFamily="34" charset="-128"/>
              </a:rPr>
              <a:t>素早く行動にうつしましょう！！</a:t>
            </a:r>
          </a:p>
        </p:txBody>
      </p:sp>
    </p:spTree>
    <p:extLst>
      <p:ext uri="{BB962C8B-B14F-4D97-AF65-F5344CB8AC3E}">
        <p14:creationId xmlns:p14="http://schemas.microsoft.com/office/powerpoint/2010/main" val="2359119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スマイル 1">
            <a:extLst>
              <a:ext uri="{FF2B5EF4-FFF2-40B4-BE49-F238E27FC236}">
                <a16:creationId xmlns:a16="http://schemas.microsoft.com/office/drawing/2014/main" id="{DCEC8731-31EE-D0C3-FE61-A5F4220273B6}"/>
              </a:ext>
            </a:extLst>
          </p:cNvPr>
          <p:cNvSpPr/>
          <p:nvPr/>
        </p:nvSpPr>
        <p:spPr>
          <a:xfrm>
            <a:off x="1250041" y="2285359"/>
            <a:ext cx="2167360" cy="2170322"/>
          </a:xfrm>
          <a:prstGeom prst="smileyFace">
            <a:avLst/>
          </a:prstGeom>
          <a:gradFill>
            <a:gsLst>
              <a:gs pos="0">
                <a:schemeClr val="bg1"/>
              </a:gs>
              <a:gs pos="0">
                <a:schemeClr val="bg1"/>
              </a:gs>
              <a:gs pos="97000">
                <a:schemeClr val="accent2">
                  <a:lumMod val="40000"/>
                  <a:lumOff val="60000"/>
                </a:schemeClr>
              </a:gs>
            </a:gsLst>
            <a:lin ang="5400000" scaled="0"/>
          </a:gradFill>
          <a:ln w="571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マイル 2">
            <a:extLst>
              <a:ext uri="{FF2B5EF4-FFF2-40B4-BE49-F238E27FC236}">
                <a16:creationId xmlns:a16="http://schemas.microsoft.com/office/drawing/2014/main" id="{972A6395-E572-BCAA-DC40-DA509C7CD205}"/>
              </a:ext>
            </a:extLst>
          </p:cNvPr>
          <p:cNvSpPr/>
          <p:nvPr/>
        </p:nvSpPr>
        <p:spPr>
          <a:xfrm>
            <a:off x="5717847" y="2237382"/>
            <a:ext cx="2167360" cy="2170322"/>
          </a:xfrm>
          <a:prstGeom prst="smileyFace">
            <a:avLst>
              <a:gd name="adj" fmla="val -4653"/>
            </a:avLst>
          </a:prstGeom>
          <a:gradFill>
            <a:gsLst>
              <a:gs pos="0">
                <a:schemeClr val="bg1"/>
              </a:gs>
              <a:gs pos="73000">
                <a:srgbClr val="FF8080"/>
              </a:gs>
              <a:gs pos="98000">
                <a:srgbClr val="FF0000"/>
              </a:gs>
            </a:gsLst>
            <a:lin ang="5400000" scaled="0"/>
          </a:gra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CF91699-01E0-2E5F-4E87-D56FAD722BE9}"/>
              </a:ext>
            </a:extLst>
          </p:cNvPr>
          <p:cNvSpPr txBox="1"/>
          <p:nvPr/>
        </p:nvSpPr>
        <p:spPr>
          <a:xfrm>
            <a:off x="2062897" y="100097"/>
            <a:ext cx="5463355" cy="646331"/>
          </a:xfrm>
          <a:prstGeom prst="rect">
            <a:avLst/>
          </a:prstGeom>
          <a:solidFill>
            <a:schemeClr val="bg1"/>
          </a:solidFill>
        </p:spPr>
        <p:txBody>
          <a:bodyPr wrap="none" rtlCol="0">
            <a:spAutoFit/>
          </a:bodyPr>
          <a:lstStyle/>
          <a:p>
            <a:r>
              <a:rPr kumimoji="1" lang="ja-JP" altLang="en-US" sz="3600" b="1">
                <a:solidFill>
                  <a:srgbClr val="002060"/>
                </a:solidFill>
                <a:latin typeface="Meiryo UI" panose="020B0604030504040204" pitchFamily="34" charset="-128"/>
                <a:ea typeface="Meiryo UI" panose="020B0604030504040204" pitchFamily="34" charset="-128"/>
              </a:rPr>
              <a:t>体の熱を逃しましょう！！！</a:t>
            </a:r>
          </a:p>
        </p:txBody>
      </p:sp>
      <p:sp>
        <p:nvSpPr>
          <p:cNvPr id="5" name="左矢印 4">
            <a:extLst>
              <a:ext uri="{FF2B5EF4-FFF2-40B4-BE49-F238E27FC236}">
                <a16:creationId xmlns:a16="http://schemas.microsoft.com/office/drawing/2014/main" id="{F145EEDF-41DB-FB12-421E-C3335E82F066}"/>
              </a:ext>
            </a:extLst>
          </p:cNvPr>
          <p:cNvSpPr/>
          <p:nvPr/>
        </p:nvSpPr>
        <p:spPr>
          <a:xfrm rot="2944941">
            <a:off x="712177" y="2186207"/>
            <a:ext cx="539826" cy="3635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左矢印 5">
            <a:extLst>
              <a:ext uri="{FF2B5EF4-FFF2-40B4-BE49-F238E27FC236}">
                <a16:creationId xmlns:a16="http://schemas.microsoft.com/office/drawing/2014/main" id="{DE8C6F52-920B-BCBB-C2BB-A538EB449ED6}"/>
              </a:ext>
            </a:extLst>
          </p:cNvPr>
          <p:cNvSpPr/>
          <p:nvPr/>
        </p:nvSpPr>
        <p:spPr>
          <a:xfrm rot="13633617">
            <a:off x="3476162" y="3944394"/>
            <a:ext cx="539826" cy="3635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左矢印 6">
            <a:extLst>
              <a:ext uri="{FF2B5EF4-FFF2-40B4-BE49-F238E27FC236}">
                <a16:creationId xmlns:a16="http://schemas.microsoft.com/office/drawing/2014/main" id="{B3650B66-BA17-4239-E9AD-16BA47C5EA3C}"/>
              </a:ext>
            </a:extLst>
          </p:cNvPr>
          <p:cNvSpPr/>
          <p:nvPr/>
        </p:nvSpPr>
        <p:spPr>
          <a:xfrm rot="18157684">
            <a:off x="687205" y="3948551"/>
            <a:ext cx="539826" cy="3635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左矢印 7">
            <a:extLst>
              <a:ext uri="{FF2B5EF4-FFF2-40B4-BE49-F238E27FC236}">
                <a16:creationId xmlns:a16="http://schemas.microsoft.com/office/drawing/2014/main" id="{3A23CC2A-9629-6B5C-30A1-A32F34B5C3A7}"/>
              </a:ext>
            </a:extLst>
          </p:cNvPr>
          <p:cNvSpPr/>
          <p:nvPr/>
        </p:nvSpPr>
        <p:spPr>
          <a:xfrm rot="8044443">
            <a:off x="3301088" y="2316460"/>
            <a:ext cx="539826" cy="3635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EA9E0B9-D1DD-DD58-64F1-DF7E4C62D24C}"/>
              </a:ext>
            </a:extLst>
          </p:cNvPr>
          <p:cNvSpPr txBox="1"/>
          <p:nvPr/>
        </p:nvSpPr>
        <p:spPr>
          <a:xfrm>
            <a:off x="750199" y="863588"/>
            <a:ext cx="3433953" cy="1138773"/>
          </a:xfrm>
          <a:prstGeom prst="rect">
            <a:avLst/>
          </a:prstGeom>
          <a:noFill/>
        </p:spPr>
        <p:txBody>
          <a:bodyPr wrap="none" rtlCol="0">
            <a:spAutoFit/>
          </a:bodyPr>
          <a:lstStyle/>
          <a:p>
            <a:pPr algn="ctr"/>
            <a:r>
              <a:rPr kumimoji="1" lang="ja-JP" altLang="en-US" sz="2400" b="1">
                <a:solidFill>
                  <a:srgbClr val="0432FF"/>
                </a:solidFill>
                <a:latin typeface="Meiryo UI" panose="020B0604030504040204" pitchFamily="34" charset="-128"/>
                <a:ea typeface="Meiryo UI" panose="020B0604030504040204" pitchFamily="34" charset="-128"/>
              </a:rPr>
              <a:t>健康なとき</a:t>
            </a:r>
            <a:endParaRPr kumimoji="1" lang="en-US" altLang="ja-JP" sz="2400" b="1" dirty="0">
              <a:solidFill>
                <a:srgbClr val="0432FF"/>
              </a:solidFill>
              <a:latin typeface="Meiryo UI" panose="020B0604030504040204" pitchFamily="34" charset="-128"/>
              <a:ea typeface="Meiryo UI" panose="020B0604030504040204" pitchFamily="34" charset="-128"/>
            </a:endParaRPr>
          </a:p>
          <a:p>
            <a:pPr algn="ctr"/>
            <a:r>
              <a:rPr kumimoji="1" lang="ja-JP" altLang="en-US" sz="2000">
                <a:latin typeface="Meiryo UI" panose="020B0604030504040204" pitchFamily="34" charset="-128"/>
                <a:ea typeface="Meiryo UI" panose="020B0604030504040204" pitchFamily="34" charset="-128"/>
              </a:rPr>
              <a:t>汗の蒸発で表面が冷める</a:t>
            </a:r>
            <a:endParaRPr kumimoji="1" lang="en-US" altLang="ja-JP" sz="2000" dirty="0">
              <a:latin typeface="Meiryo UI" panose="020B0604030504040204" pitchFamily="34" charset="-128"/>
              <a:ea typeface="Meiryo UI" panose="020B0604030504040204" pitchFamily="34" charset="-128"/>
            </a:endParaRPr>
          </a:p>
          <a:p>
            <a:pPr algn="ctr"/>
            <a:r>
              <a:rPr kumimoji="1" lang="ja-JP" altLang="en-US" sz="2000">
                <a:latin typeface="Meiryo UI" panose="020B0604030504040204" pitchFamily="34" charset="-128"/>
                <a:ea typeface="Meiryo UI" panose="020B0604030504040204" pitchFamily="34" charset="-128"/>
              </a:rPr>
              <a:t>→熱を逃して体温上昇</a:t>
            </a:r>
            <a:r>
              <a:rPr kumimoji="1" lang="ja-JP" altLang="en-US" sz="2400" b="1">
                <a:solidFill>
                  <a:srgbClr val="002060"/>
                </a:solidFill>
                <a:latin typeface="Meiryo UI" panose="020B0604030504040204" pitchFamily="34" charset="-128"/>
                <a:ea typeface="Meiryo UI" panose="020B0604030504040204" pitchFamily="34" charset="-128"/>
              </a:rPr>
              <a:t>防止</a:t>
            </a:r>
            <a:r>
              <a:rPr kumimoji="1" lang="ja-JP" altLang="en-US" sz="2000">
                <a:latin typeface="Meiryo UI" panose="020B0604030504040204" pitchFamily="34" charset="-128"/>
                <a:ea typeface="Meiryo UI" panose="020B0604030504040204" pitchFamily="34" charset="-128"/>
              </a:rPr>
              <a:t>！</a:t>
            </a:r>
          </a:p>
        </p:txBody>
      </p:sp>
      <p:sp>
        <p:nvSpPr>
          <p:cNvPr id="10" name="テキスト ボックス 9">
            <a:extLst>
              <a:ext uri="{FF2B5EF4-FFF2-40B4-BE49-F238E27FC236}">
                <a16:creationId xmlns:a16="http://schemas.microsoft.com/office/drawing/2014/main" id="{78668F23-DE24-810F-EE46-9203A139899B}"/>
              </a:ext>
            </a:extLst>
          </p:cNvPr>
          <p:cNvSpPr txBox="1"/>
          <p:nvPr/>
        </p:nvSpPr>
        <p:spPr>
          <a:xfrm>
            <a:off x="5674791" y="927475"/>
            <a:ext cx="2339102" cy="1200329"/>
          </a:xfrm>
          <a:prstGeom prst="rect">
            <a:avLst/>
          </a:prstGeom>
          <a:noFill/>
        </p:spPr>
        <p:txBody>
          <a:bodyPr wrap="none" rtlCol="0">
            <a:spAutoFit/>
          </a:bodyPr>
          <a:lstStyle/>
          <a:p>
            <a:pPr algn="ctr"/>
            <a:r>
              <a:rPr kumimoji="1" lang="ja-JP" altLang="en-US" sz="2400" b="1">
                <a:solidFill>
                  <a:srgbClr val="FF0000"/>
                </a:solidFill>
                <a:latin typeface="Meiryo UI" panose="020B0604030504040204" pitchFamily="34" charset="-128"/>
                <a:ea typeface="Meiryo UI" panose="020B0604030504040204" pitchFamily="34" charset="-128"/>
              </a:rPr>
              <a:t>熱が体にこもる</a:t>
            </a:r>
            <a:endParaRPr kumimoji="1" lang="en-US" altLang="ja-JP" sz="2400" b="1" dirty="0">
              <a:solidFill>
                <a:srgbClr val="FF0000"/>
              </a:solidFill>
              <a:latin typeface="Meiryo UI" panose="020B0604030504040204" pitchFamily="34" charset="-128"/>
              <a:ea typeface="Meiryo UI" panose="020B0604030504040204" pitchFamily="34" charset="-128"/>
            </a:endParaRPr>
          </a:p>
          <a:p>
            <a:pPr algn="ctr"/>
            <a:r>
              <a:rPr kumimoji="1" lang="ja-JP" altLang="en-US" sz="2400" b="1">
                <a:solidFill>
                  <a:srgbClr val="FF0000"/>
                </a:solidFill>
                <a:latin typeface="Meiryo UI" panose="020B0604030504040204" pitchFamily="34" charset="-128"/>
                <a:ea typeface="Meiryo UI" panose="020B0604030504040204" pitchFamily="34" charset="-128"/>
              </a:rPr>
              <a:t>→体温上昇！！</a:t>
            </a:r>
            <a:endParaRPr kumimoji="1" lang="en-US" altLang="ja-JP" sz="2400" b="1" dirty="0">
              <a:solidFill>
                <a:srgbClr val="FF0000"/>
              </a:solidFill>
              <a:latin typeface="Meiryo UI" panose="020B0604030504040204" pitchFamily="34" charset="-128"/>
              <a:ea typeface="Meiryo UI" panose="020B0604030504040204" pitchFamily="34" charset="-128"/>
            </a:endParaRPr>
          </a:p>
          <a:p>
            <a:pPr algn="ctr"/>
            <a:r>
              <a:rPr kumimoji="1" lang="ja-JP" altLang="en-US" sz="2400" b="1">
                <a:solidFill>
                  <a:srgbClr val="FF0000"/>
                </a:solidFill>
                <a:latin typeface="Meiryo UI" panose="020B0604030504040204" pitchFamily="34" charset="-128"/>
                <a:ea typeface="Meiryo UI" panose="020B0604030504040204" pitchFamily="34" charset="-128"/>
              </a:rPr>
              <a:t>熱中症</a:t>
            </a:r>
          </a:p>
        </p:txBody>
      </p:sp>
      <p:sp>
        <p:nvSpPr>
          <p:cNvPr id="11" name="左矢印 10">
            <a:extLst>
              <a:ext uri="{FF2B5EF4-FFF2-40B4-BE49-F238E27FC236}">
                <a16:creationId xmlns:a16="http://schemas.microsoft.com/office/drawing/2014/main" id="{5A7860A9-A57F-25EF-FD71-8B60BDE413EA}"/>
              </a:ext>
            </a:extLst>
          </p:cNvPr>
          <p:cNvSpPr/>
          <p:nvPr/>
        </p:nvSpPr>
        <p:spPr>
          <a:xfrm rot="12938386">
            <a:off x="5310020" y="1852316"/>
            <a:ext cx="539826" cy="3635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左矢印 11">
            <a:extLst>
              <a:ext uri="{FF2B5EF4-FFF2-40B4-BE49-F238E27FC236}">
                <a16:creationId xmlns:a16="http://schemas.microsoft.com/office/drawing/2014/main" id="{8666DA12-52AF-7F14-5468-75E0918C9358}"/>
              </a:ext>
            </a:extLst>
          </p:cNvPr>
          <p:cNvSpPr/>
          <p:nvPr/>
        </p:nvSpPr>
        <p:spPr>
          <a:xfrm rot="2037730">
            <a:off x="7759318" y="3924372"/>
            <a:ext cx="539826" cy="3635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左矢印 12">
            <a:extLst>
              <a:ext uri="{FF2B5EF4-FFF2-40B4-BE49-F238E27FC236}">
                <a16:creationId xmlns:a16="http://schemas.microsoft.com/office/drawing/2014/main" id="{2B1F4195-4086-7EA5-5E8B-04192BF185F6}"/>
              </a:ext>
            </a:extLst>
          </p:cNvPr>
          <p:cNvSpPr/>
          <p:nvPr/>
        </p:nvSpPr>
        <p:spPr>
          <a:xfrm rot="9812743">
            <a:off x="4975974" y="2787284"/>
            <a:ext cx="539826" cy="3635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左矢印 13">
            <a:extLst>
              <a:ext uri="{FF2B5EF4-FFF2-40B4-BE49-F238E27FC236}">
                <a16:creationId xmlns:a16="http://schemas.microsoft.com/office/drawing/2014/main" id="{15100080-ACB2-4E99-034B-0B7D98CDCC31}"/>
              </a:ext>
            </a:extLst>
          </p:cNvPr>
          <p:cNvSpPr/>
          <p:nvPr/>
        </p:nvSpPr>
        <p:spPr>
          <a:xfrm rot="19277767">
            <a:off x="7881842" y="1887271"/>
            <a:ext cx="539826" cy="3635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左矢印 14">
            <a:extLst>
              <a:ext uri="{FF2B5EF4-FFF2-40B4-BE49-F238E27FC236}">
                <a16:creationId xmlns:a16="http://schemas.microsoft.com/office/drawing/2014/main" id="{0A1E6D45-6BA6-5E79-8D31-57A422A5459D}"/>
              </a:ext>
            </a:extLst>
          </p:cNvPr>
          <p:cNvSpPr/>
          <p:nvPr/>
        </p:nvSpPr>
        <p:spPr>
          <a:xfrm rot="8441657">
            <a:off x="5261266" y="4022665"/>
            <a:ext cx="539826" cy="3635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3AAB2B7-10A9-32CE-B422-E89700167411}"/>
              </a:ext>
            </a:extLst>
          </p:cNvPr>
          <p:cNvSpPr txBox="1"/>
          <p:nvPr/>
        </p:nvSpPr>
        <p:spPr>
          <a:xfrm>
            <a:off x="1005756" y="4588213"/>
            <a:ext cx="2981907" cy="1569660"/>
          </a:xfrm>
          <a:prstGeom prst="rect">
            <a:avLst/>
          </a:prstGeom>
          <a:gradFill>
            <a:gsLst>
              <a:gs pos="0">
                <a:schemeClr val="bg1"/>
              </a:gs>
              <a:gs pos="0">
                <a:schemeClr val="bg1"/>
              </a:gs>
              <a:gs pos="100000">
                <a:srgbClr val="73FEFF"/>
              </a:gs>
            </a:gsLst>
            <a:lin ang="5400000" scaled="0"/>
          </a:gradFill>
          <a:ln w="57150">
            <a:solidFill>
              <a:srgbClr val="0432FF"/>
            </a:solidFill>
          </a:ln>
        </p:spPr>
        <p:txBody>
          <a:bodyPr wrap="none" rtlCol="0">
            <a:spAutoFit/>
          </a:bodyPr>
          <a:lstStyle/>
          <a:p>
            <a:pPr marL="342900" indent="-342900">
              <a:buFont typeface="Wingdings" pitchFamily="2" charset="2"/>
              <a:buChar char="Ø"/>
            </a:pPr>
            <a:r>
              <a:rPr kumimoji="1" lang="ja-JP" altLang="en-US" sz="2400">
                <a:latin typeface="Meiryo UI" panose="020B0604030504040204" pitchFamily="34" charset="-128"/>
                <a:ea typeface="Meiryo UI" panose="020B0604030504040204" pitchFamily="34" charset="-128"/>
              </a:rPr>
              <a:t>風を送る</a:t>
            </a:r>
            <a:endParaRPr kumimoji="1"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ja-JP" altLang="en-US" sz="2400">
                <a:latin typeface="Meiryo UI" panose="020B0604030504040204" pitchFamily="34" charset="-128"/>
                <a:ea typeface="Meiryo UI" panose="020B0604030504040204" pitchFamily="34" charset="-128"/>
              </a:rPr>
              <a:t>水をかぶる</a:t>
            </a:r>
            <a:endParaRPr kumimoji="1"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ja-JP" altLang="en-US" sz="2400">
                <a:latin typeface="Meiryo UI" panose="020B0604030504040204" pitchFamily="34" charset="-128"/>
                <a:ea typeface="Meiryo UI" panose="020B0604030504040204" pitchFamily="34" charset="-128"/>
              </a:rPr>
              <a:t>衣服を脱ぐ</a:t>
            </a:r>
            <a:endParaRPr kumimoji="1"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ja-JP" altLang="en-US" sz="2400">
                <a:latin typeface="Meiryo UI" panose="020B0604030504040204" pitchFamily="34" charset="-128"/>
                <a:ea typeface="Meiryo UI" panose="020B0604030504040204" pitchFamily="34" charset="-128"/>
              </a:rPr>
              <a:t>涼しい日かげに移動</a:t>
            </a:r>
          </a:p>
        </p:txBody>
      </p:sp>
      <p:sp>
        <p:nvSpPr>
          <p:cNvPr id="17" name="テキスト ボックス 16">
            <a:extLst>
              <a:ext uri="{FF2B5EF4-FFF2-40B4-BE49-F238E27FC236}">
                <a16:creationId xmlns:a16="http://schemas.microsoft.com/office/drawing/2014/main" id="{6D361613-9AFF-714F-9D55-1775E55670CF}"/>
              </a:ext>
            </a:extLst>
          </p:cNvPr>
          <p:cNvSpPr txBox="1"/>
          <p:nvPr/>
        </p:nvSpPr>
        <p:spPr>
          <a:xfrm>
            <a:off x="5046169" y="4597433"/>
            <a:ext cx="3877985" cy="1569660"/>
          </a:xfrm>
          <a:prstGeom prst="rect">
            <a:avLst/>
          </a:prstGeom>
          <a:gradFill>
            <a:gsLst>
              <a:gs pos="0">
                <a:schemeClr val="bg1"/>
              </a:gs>
              <a:gs pos="84000">
                <a:srgbClr val="FF8AD8"/>
              </a:gs>
              <a:gs pos="97000">
                <a:srgbClr val="FF2F92"/>
              </a:gs>
            </a:gsLst>
            <a:lin ang="5400000" scaled="0"/>
          </a:gradFill>
          <a:ln w="57150">
            <a:solidFill>
              <a:srgbClr val="941651"/>
            </a:solidFill>
          </a:ln>
        </p:spPr>
        <p:txBody>
          <a:bodyPr wrap="none" rtlCol="0">
            <a:spAutoFit/>
          </a:bodyPr>
          <a:lstStyle/>
          <a:p>
            <a:pPr marL="342900" indent="-342900">
              <a:buFont typeface="Wingdings" pitchFamily="2" charset="2"/>
              <a:buChar char="Ø"/>
            </a:pPr>
            <a:r>
              <a:rPr kumimoji="1" lang="ja-JP" altLang="en-US" sz="2400">
                <a:latin typeface="Meiryo UI" panose="020B0604030504040204" pitchFamily="34" charset="-128"/>
                <a:ea typeface="Meiryo UI" panose="020B0604030504040204" pitchFamily="34" charset="-128"/>
              </a:rPr>
              <a:t>蒸し暑さ　激しい身体活動</a:t>
            </a:r>
            <a:endParaRPr kumimoji="1"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ja-JP" altLang="en-US" sz="2400">
                <a:latin typeface="Meiryo UI" panose="020B0604030504040204" pitchFamily="34" charset="-128"/>
                <a:ea typeface="Meiryo UI" panose="020B0604030504040204" pitchFamily="34" charset="-128"/>
              </a:rPr>
              <a:t>通気性の悪い衣服</a:t>
            </a:r>
            <a:endParaRPr kumimoji="1"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ja-JP" altLang="en-US" sz="2400">
                <a:latin typeface="Meiryo UI" panose="020B0604030504040204" pitchFamily="34" charset="-128"/>
                <a:ea typeface="Meiryo UI" panose="020B0604030504040204" pitchFamily="34" charset="-128"/>
              </a:rPr>
              <a:t>脱水状態　睡眠不足</a:t>
            </a:r>
            <a:endParaRPr kumimoji="1" lang="en-US" altLang="ja-JP" sz="2400" dirty="0">
              <a:latin typeface="Meiryo UI" panose="020B0604030504040204" pitchFamily="34" charset="-128"/>
              <a:ea typeface="Meiryo UI" panose="020B0604030504040204" pitchFamily="34" charset="-128"/>
            </a:endParaRPr>
          </a:p>
          <a:p>
            <a:pPr marL="342900" indent="-342900">
              <a:buFont typeface="Wingdings" pitchFamily="2" charset="2"/>
              <a:buChar char="Ø"/>
            </a:pPr>
            <a:r>
              <a:rPr kumimoji="1" lang="ja-JP" altLang="en-US" sz="2400">
                <a:latin typeface="Meiryo UI" panose="020B0604030504040204" pitchFamily="34" charset="-128"/>
                <a:ea typeface="Meiryo UI" panose="020B0604030504040204" pitchFamily="34" charset="-128"/>
              </a:rPr>
              <a:t>体調不良</a:t>
            </a:r>
          </a:p>
        </p:txBody>
      </p:sp>
      <p:sp>
        <p:nvSpPr>
          <p:cNvPr id="18" name="左矢印 17">
            <a:extLst>
              <a:ext uri="{FF2B5EF4-FFF2-40B4-BE49-F238E27FC236}">
                <a16:creationId xmlns:a16="http://schemas.microsoft.com/office/drawing/2014/main" id="{F015CFB8-5DF4-B390-62C3-2EA26CF57B56}"/>
              </a:ext>
            </a:extLst>
          </p:cNvPr>
          <p:cNvSpPr/>
          <p:nvPr/>
        </p:nvSpPr>
        <p:spPr>
          <a:xfrm rot="761164">
            <a:off x="7985351" y="2808174"/>
            <a:ext cx="539826" cy="3635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A34B440B-5362-5B80-A805-C87A9D69ACDE}"/>
              </a:ext>
            </a:extLst>
          </p:cNvPr>
          <p:cNvSpPr txBox="1"/>
          <p:nvPr/>
        </p:nvSpPr>
        <p:spPr>
          <a:xfrm>
            <a:off x="893697" y="6298339"/>
            <a:ext cx="3249608" cy="461665"/>
          </a:xfrm>
          <a:prstGeom prst="rect">
            <a:avLst/>
          </a:prstGeom>
          <a:solidFill>
            <a:schemeClr val="accent2">
              <a:lumMod val="20000"/>
              <a:lumOff val="80000"/>
            </a:schemeClr>
          </a:solidFill>
        </p:spPr>
        <p:txBody>
          <a:bodyPr wrap="none" rtlCol="0">
            <a:spAutoFit/>
          </a:bodyPr>
          <a:lstStyle/>
          <a:p>
            <a:r>
              <a:rPr kumimoji="1" lang="ja-JP" altLang="en-US" sz="2400" b="1">
                <a:solidFill>
                  <a:srgbClr val="0432FF"/>
                </a:solidFill>
                <a:latin typeface="Meiryo UI" panose="020B0604030504040204" pitchFamily="34" charset="-128"/>
                <a:ea typeface="Meiryo UI" panose="020B0604030504040204" pitchFamily="34" charset="-128"/>
              </a:rPr>
              <a:t>汗により熱を体外に放出</a:t>
            </a:r>
          </a:p>
        </p:txBody>
      </p:sp>
      <p:sp>
        <p:nvSpPr>
          <p:cNvPr id="20" name="テキスト ボックス 19">
            <a:extLst>
              <a:ext uri="{FF2B5EF4-FFF2-40B4-BE49-F238E27FC236}">
                <a16:creationId xmlns:a16="http://schemas.microsoft.com/office/drawing/2014/main" id="{BE933F75-C1D5-5DCC-5140-A58DC653102F}"/>
              </a:ext>
            </a:extLst>
          </p:cNvPr>
          <p:cNvSpPr txBox="1"/>
          <p:nvPr/>
        </p:nvSpPr>
        <p:spPr>
          <a:xfrm>
            <a:off x="5566697" y="6298339"/>
            <a:ext cx="2462534" cy="461665"/>
          </a:xfrm>
          <a:prstGeom prst="rect">
            <a:avLst/>
          </a:prstGeom>
          <a:solidFill>
            <a:schemeClr val="accent6">
              <a:lumMod val="20000"/>
              <a:lumOff val="80000"/>
            </a:schemeClr>
          </a:solidFill>
        </p:spPr>
        <p:txBody>
          <a:bodyPr wrap="none" rtlCol="0">
            <a:spAutoFit/>
          </a:bodyPr>
          <a:lstStyle/>
          <a:p>
            <a:r>
              <a:rPr kumimoji="1" lang="ja-JP" altLang="en-US" sz="2400" b="1">
                <a:solidFill>
                  <a:srgbClr val="C00000"/>
                </a:solidFill>
                <a:latin typeface="Meiryo UI" panose="020B0604030504040204" pitchFamily="34" charset="-128"/>
                <a:ea typeface="Meiryo UI" panose="020B0604030504040204" pitchFamily="34" charset="-128"/>
              </a:rPr>
              <a:t>熱が体内にこもる</a:t>
            </a:r>
          </a:p>
        </p:txBody>
      </p:sp>
      <p:sp>
        <p:nvSpPr>
          <p:cNvPr id="21" name="左矢印 20">
            <a:extLst>
              <a:ext uri="{FF2B5EF4-FFF2-40B4-BE49-F238E27FC236}">
                <a16:creationId xmlns:a16="http://schemas.microsoft.com/office/drawing/2014/main" id="{B05D64BB-A121-AD4E-26BE-1B11D487B4E7}"/>
              </a:ext>
            </a:extLst>
          </p:cNvPr>
          <p:cNvSpPr/>
          <p:nvPr/>
        </p:nvSpPr>
        <p:spPr>
          <a:xfrm rot="10586100">
            <a:off x="3592698" y="3149823"/>
            <a:ext cx="539826" cy="3635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左矢印 21">
            <a:extLst>
              <a:ext uri="{FF2B5EF4-FFF2-40B4-BE49-F238E27FC236}">
                <a16:creationId xmlns:a16="http://schemas.microsoft.com/office/drawing/2014/main" id="{7FC1B9EA-9305-CBF7-19E5-B54941DABA43}"/>
              </a:ext>
            </a:extLst>
          </p:cNvPr>
          <p:cNvSpPr/>
          <p:nvPr/>
        </p:nvSpPr>
        <p:spPr>
          <a:xfrm rot="290140">
            <a:off x="508182" y="3045213"/>
            <a:ext cx="539826" cy="3635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7860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3A548D6-7C78-C003-A5C0-3094AB6F36D1}"/>
              </a:ext>
            </a:extLst>
          </p:cNvPr>
          <p:cNvSpPr txBox="1"/>
          <p:nvPr/>
        </p:nvSpPr>
        <p:spPr>
          <a:xfrm>
            <a:off x="786348" y="525833"/>
            <a:ext cx="7571303" cy="3785652"/>
          </a:xfrm>
          <a:prstGeom prst="rect">
            <a:avLst/>
          </a:prstGeom>
          <a:noFill/>
        </p:spPr>
        <p:txBody>
          <a:bodyPr wrap="none" rtlCol="0">
            <a:spAutoFit/>
          </a:bodyPr>
          <a:lstStyle/>
          <a:p>
            <a:pPr algn="ctr"/>
            <a:r>
              <a:rPr kumimoji="1" lang="ja-JP" altLang="en-US" sz="6000" b="1">
                <a:solidFill>
                  <a:srgbClr val="002060"/>
                </a:solidFill>
                <a:latin typeface="Meiryo UI" panose="020B0604030504040204" pitchFamily="34" charset="-128"/>
                <a:ea typeface="Meiryo UI" panose="020B0604030504040204" pitchFamily="34" charset="-128"/>
              </a:rPr>
              <a:t>快適な職場をつくり</a:t>
            </a:r>
            <a:endParaRPr kumimoji="1" lang="en-US" altLang="ja-JP" sz="6000" b="1" dirty="0">
              <a:solidFill>
                <a:srgbClr val="002060"/>
              </a:solidFill>
              <a:latin typeface="Meiryo UI" panose="020B0604030504040204" pitchFamily="34" charset="-128"/>
              <a:ea typeface="Meiryo UI" panose="020B0604030504040204" pitchFamily="34" charset="-128"/>
            </a:endParaRPr>
          </a:p>
          <a:p>
            <a:pPr algn="ctr"/>
            <a:r>
              <a:rPr kumimoji="1" lang="ja-JP" altLang="en-US" sz="6000" b="1">
                <a:solidFill>
                  <a:srgbClr val="002060"/>
                </a:solidFill>
                <a:latin typeface="Meiryo UI" panose="020B0604030504040204" pitchFamily="34" charset="-128"/>
                <a:ea typeface="Meiryo UI" panose="020B0604030504040204" pitchFamily="34" charset="-128"/>
              </a:rPr>
              <a:t>熱中症を防ぎましょう！</a:t>
            </a:r>
            <a:endParaRPr kumimoji="1" lang="en-US" altLang="ja-JP" sz="6000" b="1" dirty="0">
              <a:solidFill>
                <a:srgbClr val="002060"/>
              </a:solidFill>
              <a:latin typeface="Meiryo UI" panose="020B0604030504040204" pitchFamily="34" charset="-128"/>
              <a:ea typeface="Meiryo UI" panose="020B0604030504040204" pitchFamily="34" charset="-128"/>
            </a:endParaRPr>
          </a:p>
          <a:p>
            <a:pPr algn="ctr"/>
            <a:endParaRPr kumimoji="1" lang="en-US" altLang="ja-JP" sz="1600" b="1" dirty="0">
              <a:solidFill>
                <a:srgbClr val="002060"/>
              </a:solidFill>
              <a:latin typeface="Meiryo UI" panose="020B0604030504040204" pitchFamily="34" charset="-128"/>
              <a:ea typeface="Meiryo UI" panose="020B0604030504040204" pitchFamily="34" charset="-128"/>
            </a:endParaRPr>
          </a:p>
          <a:p>
            <a:pPr algn="ctr"/>
            <a:r>
              <a:rPr kumimoji="1" lang="ja-JP" altLang="en-US" sz="9600" b="1">
                <a:solidFill>
                  <a:srgbClr val="FF2F92"/>
                </a:solidFill>
                <a:latin typeface="Meiryo UI" panose="020B0604030504040204" pitchFamily="34" charset="-128"/>
                <a:ea typeface="Meiryo UI" panose="020B0604030504040204" pitchFamily="34" charset="-128"/>
              </a:rPr>
              <a:t>ご安全に！！</a:t>
            </a:r>
          </a:p>
        </p:txBody>
      </p:sp>
      <p:pic>
        <p:nvPicPr>
          <p:cNvPr id="5" name="Picture 2" descr="もぐらのイラスト「道路工事」">
            <a:hlinkClick r:id="rId3"/>
            <a:extLst>
              <a:ext uri="{FF2B5EF4-FFF2-40B4-BE49-F238E27FC236}">
                <a16:creationId xmlns:a16="http://schemas.microsoft.com/office/drawing/2014/main" id="{CF0AE7CB-E27B-E17D-EDD8-83DF600CF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596" y="3893318"/>
            <a:ext cx="3888805" cy="3217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370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CF4D293-FEEA-EE8C-8080-C01D400E4E03}"/>
              </a:ext>
            </a:extLst>
          </p:cNvPr>
          <p:cNvSpPr txBox="1"/>
          <p:nvPr/>
        </p:nvSpPr>
        <p:spPr>
          <a:xfrm>
            <a:off x="2810138" y="18890"/>
            <a:ext cx="3523722" cy="769441"/>
          </a:xfrm>
          <a:prstGeom prst="rect">
            <a:avLst/>
          </a:prstGeom>
          <a:noFill/>
        </p:spPr>
        <p:txBody>
          <a:bodyPr wrap="none" rtlCol="0">
            <a:spAutoFit/>
          </a:bodyPr>
          <a:lstStyle/>
          <a:p>
            <a:r>
              <a:rPr kumimoji="1" lang="ja-JP" altLang="en-US" sz="4400" b="1">
                <a:solidFill>
                  <a:srgbClr val="FF40FF"/>
                </a:solidFill>
                <a:latin typeface="Meiryo UI" panose="020B0604030504040204" pitchFamily="34" charset="-128"/>
                <a:ea typeface="Meiryo UI" panose="020B0604030504040204" pitchFamily="34" charset="-128"/>
              </a:rPr>
              <a:t>熱中症の分類</a:t>
            </a:r>
          </a:p>
        </p:txBody>
      </p:sp>
      <p:sp>
        <p:nvSpPr>
          <p:cNvPr id="3" name="テキスト ボックス 2">
            <a:extLst>
              <a:ext uri="{FF2B5EF4-FFF2-40B4-BE49-F238E27FC236}">
                <a16:creationId xmlns:a16="http://schemas.microsoft.com/office/drawing/2014/main" id="{D8DE8659-060E-B7E7-B536-80A86575BECC}"/>
              </a:ext>
            </a:extLst>
          </p:cNvPr>
          <p:cNvSpPr txBox="1"/>
          <p:nvPr/>
        </p:nvSpPr>
        <p:spPr>
          <a:xfrm>
            <a:off x="66100" y="733246"/>
            <a:ext cx="9011798" cy="6124754"/>
          </a:xfrm>
          <a:prstGeom prst="rect">
            <a:avLst/>
          </a:prstGeom>
          <a:gradFill>
            <a:gsLst>
              <a:gs pos="0">
                <a:schemeClr val="accent4">
                  <a:lumMod val="20000"/>
                  <a:lumOff val="80000"/>
                </a:schemeClr>
              </a:gs>
              <a:gs pos="99000">
                <a:schemeClr val="accent5">
                  <a:lumMod val="20000"/>
                  <a:lumOff val="80000"/>
                </a:schemeClr>
              </a:gs>
            </a:gsLst>
            <a:lin ang="5400000" scaled="0"/>
          </a:gradFill>
        </p:spPr>
        <p:txBody>
          <a:bodyPr wrap="square" rtlCol="0">
            <a:spAutoFit/>
          </a:bodyPr>
          <a:lstStyle/>
          <a:p>
            <a:pPr marL="342900" indent="-342900">
              <a:buAutoNum type="arabicPeriod"/>
            </a:pPr>
            <a:r>
              <a:rPr kumimoji="1" lang="ja-JP" altLang="en-US" sz="2800" b="1">
                <a:solidFill>
                  <a:srgbClr val="941651"/>
                </a:solidFill>
                <a:latin typeface="Meiryo UI" panose="020B0604030504040204" pitchFamily="34" charset="-128"/>
                <a:ea typeface="Meiryo UI" panose="020B0604030504040204" pitchFamily="34" charset="-128"/>
              </a:rPr>
              <a:t>熱失神（血圧低下）→</a:t>
            </a:r>
            <a:r>
              <a:rPr kumimoji="1" lang="en-US" altLang="ja-JP" sz="2800" b="1" dirty="0">
                <a:solidFill>
                  <a:srgbClr val="941651"/>
                </a:solidFill>
                <a:latin typeface="Meiryo UI" panose="020B0604030504040204" pitchFamily="34" charset="-128"/>
                <a:ea typeface="Meiryo UI" panose="020B0604030504040204" pitchFamily="34" charset="-128"/>
              </a:rPr>
              <a:t>I</a:t>
            </a:r>
            <a:r>
              <a:rPr kumimoji="1" lang="ja-JP" altLang="en-US" sz="2800" b="1">
                <a:solidFill>
                  <a:srgbClr val="941651"/>
                </a:solidFill>
                <a:latin typeface="Meiryo UI" panose="020B0604030504040204" pitchFamily="34" charset="-128"/>
                <a:ea typeface="Meiryo UI" panose="020B0604030504040204" pitchFamily="34" charset="-128"/>
              </a:rPr>
              <a:t>度</a:t>
            </a:r>
            <a:endParaRPr kumimoji="1" lang="en-US" altLang="ja-JP" sz="2800" b="1" dirty="0">
              <a:solidFill>
                <a:srgbClr val="941651"/>
              </a:solidFill>
              <a:latin typeface="Meiryo UI" panose="020B0604030504040204" pitchFamily="34" charset="-128"/>
              <a:ea typeface="Meiryo UI" panose="020B0604030504040204" pitchFamily="34" charset="-128"/>
            </a:endParaRPr>
          </a:p>
          <a:p>
            <a:r>
              <a:rPr kumimoji="1" lang="en-US" altLang="ja-JP" sz="2800" dirty="0">
                <a:latin typeface="Meiryo UI" panose="020B0604030504040204" pitchFamily="34" charset="-128"/>
                <a:ea typeface="Meiryo UI" panose="020B0604030504040204" pitchFamily="34" charset="-128"/>
              </a:rPr>
              <a:t>      </a:t>
            </a:r>
            <a:r>
              <a:rPr kumimoji="1" lang="ja-JP" altLang="en-US" sz="2800">
                <a:latin typeface="Meiryo UI" panose="020B0604030504040204" pitchFamily="34" charset="-128"/>
                <a:ea typeface="Meiryo UI" panose="020B0604030504040204" pitchFamily="34" charset="-128"/>
              </a:rPr>
              <a:t>→皮膚の血管拡張により、脳への血流不足になり、</a:t>
            </a:r>
            <a:endParaRPr kumimoji="1" lang="en-US" altLang="ja-JP" sz="2800" dirty="0">
              <a:latin typeface="Meiryo UI" panose="020B0604030504040204" pitchFamily="34" charset="-128"/>
              <a:ea typeface="Meiryo UI" panose="020B0604030504040204" pitchFamily="34" charset="-128"/>
            </a:endParaRPr>
          </a:p>
          <a:p>
            <a:r>
              <a:rPr kumimoji="1" lang="ja-JP" altLang="en-US" sz="2800">
                <a:latin typeface="Meiryo UI" panose="020B0604030504040204" pitchFamily="34" charset="-128"/>
                <a:ea typeface="Meiryo UI" panose="020B0604030504040204" pitchFamily="34" charset="-128"/>
              </a:rPr>
              <a:t>　　　　</a:t>
            </a:r>
            <a:r>
              <a:rPr kumimoji="1" lang="en-US" altLang="ja-JP" sz="2800" dirty="0">
                <a:latin typeface="Meiryo UI" panose="020B0604030504040204" pitchFamily="34" charset="-128"/>
                <a:ea typeface="Meiryo UI" panose="020B0604030504040204" pitchFamily="34" charset="-128"/>
              </a:rPr>
              <a:t> </a:t>
            </a:r>
            <a:r>
              <a:rPr kumimoji="1" lang="ja-JP" altLang="en-US" sz="2800">
                <a:latin typeface="Meiryo UI" panose="020B0604030504040204" pitchFamily="34" charset="-128"/>
                <a:ea typeface="Meiryo UI" panose="020B0604030504040204" pitchFamily="34" charset="-128"/>
              </a:rPr>
              <a:t>めまい、ふらつき、眠気、顔面蒼白、</a:t>
            </a:r>
            <a:r>
              <a:rPr kumimoji="1" lang="ja-JP" altLang="en-US" sz="2800" b="1" u="sng">
                <a:solidFill>
                  <a:schemeClr val="accent5">
                    <a:lumMod val="50000"/>
                  </a:schemeClr>
                </a:solidFill>
                <a:latin typeface="Meiryo UI" panose="020B0604030504040204" pitchFamily="34" charset="-128"/>
                <a:ea typeface="Meiryo UI" panose="020B0604030504040204" pitchFamily="34" charset="-128"/>
              </a:rPr>
              <a:t>立ちくらみ</a:t>
            </a:r>
            <a:r>
              <a:rPr kumimoji="1" lang="ja-JP" altLang="en-US" sz="2800">
                <a:latin typeface="Meiryo UI" panose="020B0604030504040204" pitchFamily="34" charset="-128"/>
                <a:ea typeface="Meiryo UI" panose="020B0604030504040204" pitchFamily="34" charset="-128"/>
              </a:rPr>
              <a:t>を起こす</a:t>
            </a:r>
            <a:endParaRPr kumimoji="1" lang="en-US" altLang="ja-JP" sz="2800" dirty="0">
              <a:latin typeface="Meiryo UI" panose="020B0604030504040204" pitchFamily="34" charset="-128"/>
              <a:ea typeface="Meiryo UI" panose="020B0604030504040204" pitchFamily="34" charset="-128"/>
            </a:endParaRPr>
          </a:p>
          <a:p>
            <a:endParaRPr kumimoji="1" lang="en-US" altLang="ja-JP" sz="800" b="1" u="sng" dirty="0">
              <a:solidFill>
                <a:srgbClr val="941651"/>
              </a:solidFill>
              <a:latin typeface="Meiryo UI" panose="020B0604030504040204" pitchFamily="34" charset="-128"/>
              <a:ea typeface="Meiryo UI" panose="020B0604030504040204" pitchFamily="34" charset="-128"/>
            </a:endParaRPr>
          </a:p>
          <a:p>
            <a:pPr marL="342900" indent="-342900">
              <a:buAutoNum type="arabicPeriod" startAt="2"/>
            </a:pPr>
            <a:r>
              <a:rPr kumimoji="1" lang="ja-JP" altLang="en-US" sz="2800" b="1">
                <a:solidFill>
                  <a:srgbClr val="C00000"/>
                </a:solidFill>
                <a:latin typeface="Meiryo UI" panose="020B0604030504040204" pitchFamily="34" charset="-128"/>
                <a:ea typeface="Meiryo UI" panose="020B0604030504040204" pitchFamily="34" charset="-128"/>
              </a:rPr>
              <a:t>熱けいれん（塩分不足）→</a:t>
            </a:r>
            <a:r>
              <a:rPr kumimoji="1" lang="en-US" altLang="ja-JP" sz="2800" b="1" dirty="0">
                <a:solidFill>
                  <a:srgbClr val="C00000"/>
                </a:solidFill>
                <a:latin typeface="Meiryo UI" panose="020B0604030504040204" pitchFamily="34" charset="-128"/>
                <a:ea typeface="Meiryo UI" panose="020B0604030504040204" pitchFamily="34" charset="-128"/>
              </a:rPr>
              <a:t>I</a:t>
            </a:r>
            <a:r>
              <a:rPr kumimoji="1" lang="ja-JP" altLang="en-US" sz="2800" b="1">
                <a:solidFill>
                  <a:srgbClr val="C00000"/>
                </a:solidFill>
                <a:latin typeface="Meiryo UI" panose="020B0604030504040204" pitchFamily="34" charset="-128"/>
                <a:ea typeface="Meiryo UI" panose="020B0604030504040204" pitchFamily="34" charset="-128"/>
              </a:rPr>
              <a:t>度</a:t>
            </a:r>
            <a:endParaRPr kumimoji="1" lang="en-US" altLang="ja-JP" sz="2800" b="1" dirty="0">
              <a:solidFill>
                <a:srgbClr val="C00000"/>
              </a:solidFill>
              <a:latin typeface="Meiryo UI" panose="020B0604030504040204" pitchFamily="34" charset="-128"/>
              <a:ea typeface="Meiryo UI" panose="020B0604030504040204" pitchFamily="34" charset="-128"/>
            </a:endParaRPr>
          </a:p>
          <a:p>
            <a:r>
              <a:rPr kumimoji="1" lang="ja-JP" altLang="en-US" sz="2800">
                <a:latin typeface="Meiryo UI" panose="020B0604030504040204" pitchFamily="34" charset="-128"/>
                <a:ea typeface="Meiryo UI" panose="020B0604030504040204" pitchFamily="34" charset="-128"/>
              </a:rPr>
              <a:t>　　　→大量に汗をかくと、塩分（ナトリウム）も不足し、</a:t>
            </a:r>
            <a:endParaRPr kumimoji="1" lang="en-US" altLang="ja-JP" sz="2800" dirty="0">
              <a:latin typeface="Meiryo UI" panose="020B0604030504040204" pitchFamily="34" charset="-128"/>
              <a:ea typeface="Meiryo UI" panose="020B0604030504040204" pitchFamily="34" charset="-128"/>
            </a:endParaRPr>
          </a:p>
          <a:p>
            <a:r>
              <a:rPr kumimoji="1" lang="ja-JP" altLang="en-US" sz="2800">
                <a:latin typeface="Meiryo UI" panose="020B0604030504040204" pitchFamily="34" charset="-128"/>
                <a:ea typeface="Meiryo UI" panose="020B0604030504040204" pitchFamily="34" charset="-128"/>
              </a:rPr>
              <a:t>　　　</a:t>
            </a:r>
            <a:r>
              <a:rPr kumimoji="1" lang="en-US" altLang="ja-JP" sz="2800" dirty="0">
                <a:latin typeface="Meiryo UI" panose="020B0604030504040204" pitchFamily="34" charset="-128"/>
                <a:ea typeface="Meiryo UI" panose="020B0604030504040204" pitchFamily="34" charset="-128"/>
              </a:rPr>
              <a:t> </a:t>
            </a:r>
            <a:r>
              <a:rPr kumimoji="1" lang="ja-JP" altLang="en-US" sz="2800">
                <a:latin typeface="Meiryo UI" panose="020B0604030504040204" pitchFamily="34" charset="-128"/>
                <a:ea typeface="Meiryo UI" panose="020B0604030504040204" pitchFamily="34" charset="-128"/>
              </a:rPr>
              <a:t>　手足がつる、</a:t>
            </a:r>
            <a:r>
              <a:rPr kumimoji="1" lang="ja-JP" altLang="en-US" sz="2800" b="1" u="sng">
                <a:solidFill>
                  <a:srgbClr val="C00000"/>
                </a:solidFill>
                <a:latin typeface="Meiryo UI" panose="020B0604030504040204" pitchFamily="34" charset="-128"/>
                <a:ea typeface="Meiryo UI" panose="020B0604030504040204" pitchFamily="34" charset="-128"/>
              </a:rPr>
              <a:t>筋肉のけいれん、筋肉痛</a:t>
            </a:r>
            <a:r>
              <a:rPr kumimoji="1" lang="ja-JP" altLang="en-US" sz="2800">
                <a:latin typeface="Meiryo UI" panose="020B0604030504040204" pitchFamily="34" charset="-128"/>
                <a:ea typeface="Meiryo UI" panose="020B0604030504040204" pitchFamily="34" charset="-128"/>
              </a:rPr>
              <a:t>を起こす</a:t>
            </a:r>
            <a:endParaRPr kumimoji="1" lang="en-US" altLang="ja-JP" sz="28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342900" indent="-342900">
              <a:buAutoNum type="arabicPeriod" startAt="3"/>
            </a:pPr>
            <a:r>
              <a:rPr kumimoji="1" lang="ja-JP" altLang="en-US" sz="2800" b="1">
                <a:solidFill>
                  <a:schemeClr val="accent3">
                    <a:lumMod val="75000"/>
                  </a:schemeClr>
                </a:solidFill>
                <a:latin typeface="Meiryo UI" panose="020B0604030504040204" pitchFamily="34" charset="-128"/>
                <a:ea typeface="Meiryo UI" panose="020B0604030504040204" pitchFamily="34" charset="-128"/>
              </a:rPr>
              <a:t>熱疲労（水分不足）→</a:t>
            </a:r>
            <a:r>
              <a:rPr kumimoji="1" lang="en-US" altLang="ja-JP" sz="2800" b="1" dirty="0">
                <a:solidFill>
                  <a:schemeClr val="accent3">
                    <a:lumMod val="75000"/>
                  </a:schemeClr>
                </a:solidFill>
                <a:latin typeface="Meiryo UI" panose="020B0604030504040204" pitchFamily="34" charset="-128"/>
                <a:ea typeface="Meiryo UI" panose="020B0604030504040204" pitchFamily="34" charset="-128"/>
              </a:rPr>
              <a:t>II</a:t>
            </a:r>
            <a:r>
              <a:rPr kumimoji="1" lang="ja-JP" altLang="en-US" sz="2800" b="1">
                <a:solidFill>
                  <a:schemeClr val="accent3">
                    <a:lumMod val="75000"/>
                  </a:schemeClr>
                </a:solidFill>
                <a:latin typeface="Meiryo UI" panose="020B0604030504040204" pitchFamily="34" charset="-128"/>
                <a:ea typeface="Meiryo UI" panose="020B0604030504040204" pitchFamily="34" charset="-128"/>
              </a:rPr>
              <a:t>度</a:t>
            </a:r>
            <a:endParaRPr kumimoji="1" lang="en-US" altLang="ja-JP" sz="2800" b="1" dirty="0">
              <a:solidFill>
                <a:schemeClr val="accent3">
                  <a:lumMod val="75000"/>
                </a:schemeClr>
              </a:solidFill>
              <a:latin typeface="Meiryo UI" panose="020B0604030504040204" pitchFamily="34" charset="-128"/>
              <a:ea typeface="Meiryo UI" panose="020B0604030504040204" pitchFamily="34" charset="-128"/>
            </a:endParaRPr>
          </a:p>
          <a:p>
            <a:r>
              <a:rPr kumimoji="1" lang="ja-JP" altLang="en-US" sz="2800">
                <a:latin typeface="Meiryo UI" panose="020B0604030504040204" pitchFamily="34" charset="-128"/>
                <a:ea typeface="Meiryo UI" panose="020B0604030504040204" pitchFamily="34" charset="-128"/>
              </a:rPr>
              <a:t>　　　→慢性的な体内の水分不足、口の渇き、筋力低下、　　</a:t>
            </a:r>
            <a:endParaRPr kumimoji="1" lang="en-US" altLang="ja-JP" sz="2800" dirty="0">
              <a:latin typeface="Meiryo UI" panose="020B0604030504040204" pitchFamily="34" charset="-128"/>
              <a:ea typeface="Meiryo UI" panose="020B0604030504040204" pitchFamily="34" charset="-128"/>
            </a:endParaRPr>
          </a:p>
          <a:p>
            <a:r>
              <a:rPr kumimoji="1" lang="ja-JP" altLang="en-US" sz="2800" b="1">
                <a:solidFill>
                  <a:schemeClr val="accent3">
                    <a:lumMod val="75000"/>
                  </a:schemeClr>
                </a:solidFill>
                <a:latin typeface="Meiryo UI" panose="020B0604030504040204" pitchFamily="34" charset="-128"/>
                <a:ea typeface="Meiryo UI" panose="020B0604030504040204" pitchFamily="34" charset="-128"/>
              </a:rPr>
              <a:t>　　　　</a:t>
            </a:r>
            <a:r>
              <a:rPr kumimoji="1" lang="en-US" altLang="ja-JP" sz="2800" b="1" dirty="0">
                <a:solidFill>
                  <a:schemeClr val="accent3">
                    <a:lumMod val="75000"/>
                  </a:schemeClr>
                </a:solidFill>
                <a:latin typeface="Meiryo UI" panose="020B0604030504040204" pitchFamily="34" charset="-128"/>
                <a:ea typeface="Meiryo UI" panose="020B0604030504040204" pitchFamily="34" charset="-128"/>
              </a:rPr>
              <a:t> </a:t>
            </a:r>
            <a:r>
              <a:rPr kumimoji="1" lang="ja-JP" altLang="en-US" sz="2800" b="1">
                <a:solidFill>
                  <a:schemeClr val="accent3">
                    <a:lumMod val="75000"/>
                  </a:schemeClr>
                </a:solidFill>
                <a:latin typeface="Meiryo UI" panose="020B0604030504040204" pitchFamily="34" charset="-128"/>
                <a:ea typeface="Meiryo UI" panose="020B0604030504040204" pitchFamily="34" charset="-128"/>
              </a:rPr>
              <a:t>脱水、</a:t>
            </a:r>
            <a:r>
              <a:rPr kumimoji="1" lang="ja-JP" altLang="en-US" sz="2800" b="1" u="sng">
                <a:solidFill>
                  <a:schemeClr val="accent3">
                    <a:lumMod val="75000"/>
                  </a:schemeClr>
                </a:solidFill>
                <a:latin typeface="Meiryo UI" panose="020B0604030504040204" pitchFamily="34" charset="-128"/>
                <a:ea typeface="Meiryo UI" panose="020B0604030504040204" pitchFamily="34" charset="-128"/>
              </a:rPr>
              <a:t>疲労、</a:t>
            </a:r>
            <a:r>
              <a:rPr kumimoji="1" lang="ja-JP" altLang="en-US" sz="2800">
                <a:latin typeface="Meiryo UI" panose="020B0604030504040204" pitchFamily="34" charset="-128"/>
                <a:ea typeface="Meiryo UI" panose="020B0604030504040204" pitchFamily="34" charset="-128"/>
              </a:rPr>
              <a:t>吐き気や頭痛を引き起こす</a:t>
            </a:r>
            <a:endParaRPr kumimoji="1" lang="en-US" altLang="ja-JP" sz="2800" dirty="0">
              <a:latin typeface="Meiryo UI" panose="020B0604030504040204" pitchFamily="34" charset="-128"/>
              <a:ea typeface="Meiryo UI" panose="020B0604030504040204" pitchFamily="34" charset="-128"/>
            </a:endParaRPr>
          </a:p>
          <a:p>
            <a:endParaRPr kumimoji="1" lang="en-US" altLang="ja-JP" sz="800" dirty="0">
              <a:latin typeface="Meiryo UI" panose="020B0604030504040204" pitchFamily="34" charset="-128"/>
              <a:ea typeface="Meiryo UI" panose="020B0604030504040204" pitchFamily="34" charset="-128"/>
            </a:endParaRPr>
          </a:p>
          <a:p>
            <a:pPr marL="342900" indent="-342900">
              <a:buAutoNum type="arabicPeriod" startAt="4"/>
            </a:pPr>
            <a:r>
              <a:rPr kumimoji="1" lang="ja-JP" altLang="en-US" sz="2800" b="1">
                <a:solidFill>
                  <a:srgbClr val="FF0000"/>
                </a:solidFill>
                <a:latin typeface="Meiryo UI" panose="020B0604030504040204" pitchFamily="34" charset="-128"/>
                <a:ea typeface="Meiryo UI" panose="020B0604030504040204" pitchFamily="34" charset="-128"/>
              </a:rPr>
              <a:t>熱射病（体温上昇）→</a:t>
            </a:r>
            <a:r>
              <a:rPr kumimoji="1" lang="en-US" altLang="ja-JP" sz="2800" b="1" dirty="0">
                <a:solidFill>
                  <a:srgbClr val="FF0000"/>
                </a:solidFill>
                <a:latin typeface="Meiryo UI" panose="020B0604030504040204" pitchFamily="34" charset="-128"/>
                <a:ea typeface="Meiryo UI" panose="020B0604030504040204" pitchFamily="34" charset="-128"/>
              </a:rPr>
              <a:t>III</a:t>
            </a:r>
            <a:r>
              <a:rPr kumimoji="1" lang="ja-JP" altLang="en-US" sz="2800" b="1">
                <a:solidFill>
                  <a:srgbClr val="FF0000"/>
                </a:solidFill>
                <a:latin typeface="Meiryo UI" panose="020B0604030504040204" pitchFamily="34" charset="-128"/>
                <a:ea typeface="Meiryo UI" panose="020B0604030504040204" pitchFamily="34" charset="-128"/>
              </a:rPr>
              <a:t>度</a:t>
            </a:r>
            <a:endParaRPr kumimoji="1" lang="en-US" altLang="ja-JP" sz="2800" b="1" dirty="0">
              <a:solidFill>
                <a:srgbClr val="FF0000"/>
              </a:solidFill>
              <a:latin typeface="Meiryo UI" panose="020B0604030504040204" pitchFamily="34" charset="-128"/>
              <a:ea typeface="Meiryo UI" panose="020B0604030504040204" pitchFamily="34" charset="-128"/>
            </a:endParaRPr>
          </a:p>
          <a:p>
            <a:r>
              <a:rPr kumimoji="1" lang="ja-JP" altLang="en-US" sz="2800">
                <a:latin typeface="Meiryo UI" panose="020B0604030504040204" pitchFamily="34" charset="-128"/>
                <a:ea typeface="Meiryo UI" panose="020B0604030504040204" pitchFamily="34" charset="-128"/>
              </a:rPr>
              <a:t>　　　→体温が</a:t>
            </a:r>
            <a:r>
              <a:rPr kumimoji="1" lang="en-US" altLang="ja-JP" sz="2800" dirty="0">
                <a:latin typeface="Meiryo UI" panose="020B0604030504040204" pitchFamily="34" charset="-128"/>
                <a:ea typeface="Meiryo UI" panose="020B0604030504040204" pitchFamily="34" charset="-128"/>
              </a:rPr>
              <a:t>40℃</a:t>
            </a:r>
            <a:r>
              <a:rPr kumimoji="1" lang="ja-JP" altLang="en-US" sz="2800">
                <a:latin typeface="Meiryo UI" panose="020B0604030504040204" pitchFamily="34" charset="-128"/>
                <a:ea typeface="Meiryo UI" panose="020B0604030504040204" pitchFamily="34" charset="-128"/>
              </a:rPr>
              <a:t>を超えて、脳の体温中枢の麻痺</a:t>
            </a:r>
            <a:endParaRPr kumimoji="1" lang="en-US" altLang="ja-JP" sz="2800" dirty="0">
              <a:latin typeface="Meiryo UI" panose="020B0604030504040204" pitchFamily="34" charset="-128"/>
              <a:ea typeface="Meiryo UI" panose="020B0604030504040204" pitchFamily="34" charset="-128"/>
            </a:endParaRPr>
          </a:p>
          <a:p>
            <a:r>
              <a:rPr kumimoji="1" lang="ja-JP" altLang="en-US" sz="2800">
                <a:latin typeface="Meiryo UI" panose="020B0604030504040204" pitchFamily="34" charset="-128"/>
                <a:ea typeface="Meiryo UI" panose="020B0604030504040204" pitchFamily="34" charset="-128"/>
              </a:rPr>
              <a:t>　　　　　顔の赤みが消える、発汗が止まる、意識障害</a:t>
            </a:r>
            <a:endParaRPr kumimoji="1" lang="en-US" altLang="ja-JP" sz="2800" dirty="0">
              <a:latin typeface="Meiryo UI" panose="020B0604030504040204" pitchFamily="34" charset="-128"/>
              <a:ea typeface="Meiryo UI" panose="020B0604030504040204" pitchFamily="34" charset="-128"/>
            </a:endParaRPr>
          </a:p>
          <a:p>
            <a:r>
              <a:rPr kumimoji="1" lang="ja-JP" altLang="en-US" sz="2800">
                <a:latin typeface="Meiryo UI" panose="020B0604030504040204" pitchFamily="34" charset="-128"/>
                <a:ea typeface="Meiryo UI" panose="020B0604030504040204" pitchFamily="34" charset="-128"/>
              </a:rPr>
              <a:t>　　　　　</a:t>
            </a:r>
            <a:r>
              <a:rPr kumimoji="1" lang="ja-JP" altLang="en-US" sz="3200" b="1" u="sng">
                <a:solidFill>
                  <a:srgbClr val="FF0000"/>
                </a:solidFill>
                <a:latin typeface="Meiryo UI" panose="020B0604030504040204" pitchFamily="34" charset="-128"/>
                <a:ea typeface="Meiryo UI" panose="020B0604030504040204" pitchFamily="34" charset="-128"/>
              </a:rPr>
              <a:t>全身けいれんから死の危険も！！</a:t>
            </a:r>
            <a:endParaRPr kumimoji="1" lang="ja-JP" altLang="en-US" sz="2800" b="1" u="sng">
              <a:solidFill>
                <a:srgbClr val="FF0000"/>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9239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graphicFrame>
        <p:nvGraphicFramePr>
          <p:cNvPr id="2" name="表 6">
            <a:extLst>
              <a:ext uri="{FF2B5EF4-FFF2-40B4-BE49-F238E27FC236}">
                <a16:creationId xmlns:a16="http://schemas.microsoft.com/office/drawing/2014/main" id="{F73C8F3E-981F-6A1B-7DFB-FDD425FCD1AB}"/>
              </a:ext>
            </a:extLst>
          </p:cNvPr>
          <p:cNvGraphicFramePr>
            <a:graphicFrameLocks noGrp="1"/>
          </p:cNvGraphicFramePr>
          <p:nvPr/>
        </p:nvGraphicFramePr>
        <p:xfrm>
          <a:off x="260731" y="328366"/>
          <a:ext cx="8622537" cy="6006437"/>
        </p:xfrm>
        <a:graphic>
          <a:graphicData uri="http://schemas.openxmlformats.org/drawingml/2006/table">
            <a:tbl>
              <a:tblPr firstRow="1" bandRow="1">
                <a:tableStyleId>{5C22544A-7EE6-4342-B048-85BDC9FD1C3A}</a:tableStyleId>
              </a:tblPr>
              <a:tblGrid>
                <a:gridCol w="1490951">
                  <a:extLst>
                    <a:ext uri="{9D8B030D-6E8A-4147-A177-3AD203B41FA5}">
                      <a16:colId xmlns:a16="http://schemas.microsoft.com/office/drawing/2014/main" val="3249033221"/>
                    </a:ext>
                  </a:extLst>
                </a:gridCol>
                <a:gridCol w="4201098">
                  <a:extLst>
                    <a:ext uri="{9D8B030D-6E8A-4147-A177-3AD203B41FA5}">
                      <a16:colId xmlns:a16="http://schemas.microsoft.com/office/drawing/2014/main" val="453313015"/>
                    </a:ext>
                  </a:extLst>
                </a:gridCol>
                <a:gridCol w="2930488">
                  <a:extLst>
                    <a:ext uri="{9D8B030D-6E8A-4147-A177-3AD203B41FA5}">
                      <a16:colId xmlns:a16="http://schemas.microsoft.com/office/drawing/2014/main" val="3438325261"/>
                    </a:ext>
                  </a:extLst>
                </a:gridCol>
              </a:tblGrid>
              <a:tr h="611477">
                <a:tc>
                  <a:txBody>
                    <a:bodyPr/>
                    <a:lstStyle/>
                    <a:p>
                      <a:pPr algn="ctr"/>
                      <a:r>
                        <a:rPr kumimoji="1" lang="ja-JP" altLang="en-US" sz="2800">
                          <a:solidFill>
                            <a:schemeClr val="accent6">
                              <a:lumMod val="50000"/>
                            </a:schemeClr>
                          </a:solidFill>
                          <a:latin typeface="Meiryo UI" panose="020B0604030504040204" pitchFamily="34" charset="-128"/>
                          <a:ea typeface="Meiryo UI" panose="020B0604030504040204" pitchFamily="34" charset="-128"/>
                        </a:rPr>
                        <a:t>重症度</a:t>
                      </a:r>
                    </a:p>
                  </a:txBody>
                  <a:tcPr>
                    <a:solidFill>
                      <a:schemeClr val="accent6">
                        <a:lumMod val="20000"/>
                        <a:lumOff val="80000"/>
                      </a:schemeClr>
                    </a:solidFill>
                  </a:tcPr>
                </a:tc>
                <a:tc>
                  <a:txBody>
                    <a:bodyPr/>
                    <a:lstStyle/>
                    <a:p>
                      <a:pPr algn="ctr"/>
                      <a:r>
                        <a:rPr kumimoji="1" lang="ja-JP" altLang="en-US" sz="2800">
                          <a:solidFill>
                            <a:schemeClr val="accent6">
                              <a:lumMod val="50000"/>
                            </a:schemeClr>
                          </a:solidFill>
                          <a:latin typeface="Meiryo UI" panose="020B0604030504040204" pitchFamily="34" charset="-128"/>
                          <a:ea typeface="Meiryo UI" panose="020B0604030504040204" pitchFamily="34" charset="-128"/>
                        </a:rPr>
                        <a:t>症状</a:t>
                      </a:r>
                    </a:p>
                  </a:txBody>
                  <a:tcPr>
                    <a:solidFill>
                      <a:schemeClr val="accent6">
                        <a:lumMod val="20000"/>
                        <a:lumOff val="80000"/>
                      </a:schemeClr>
                    </a:solidFill>
                  </a:tcPr>
                </a:tc>
                <a:tc>
                  <a:txBody>
                    <a:bodyPr/>
                    <a:lstStyle/>
                    <a:p>
                      <a:pPr algn="ctr"/>
                      <a:r>
                        <a:rPr kumimoji="1" lang="ja-JP" altLang="en-US" sz="2800">
                          <a:solidFill>
                            <a:schemeClr val="accent6">
                              <a:lumMod val="50000"/>
                            </a:schemeClr>
                          </a:solidFill>
                          <a:latin typeface="Meiryo UI" panose="020B0604030504040204" pitchFamily="34" charset="-128"/>
                          <a:ea typeface="Meiryo UI" panose="020B0604030504040204" pitchFamily="34" charset="-128"/>
                        </a:rPr>
                        <a:t>対応</a:t>
                      </a:r>
                    </a:p>
                  </a:txBody>
                  <a:tcPr>
                    <a:solidFill>
                      <a:schemeClr val="accent6">
                        <a:lumMod val="20000"/>
                        <a:lumOff val="80000"/>
                      </a:schemeClr>
                    </a:solidFill>
                  </a:tcPr>
                </a:tc>
                <a:extLst>
                  <a:ext uri="{0D108BD9-81ED-4DB2-BD59-A6C34878D82A}">
                    <a16:rowId xmlns:a16="http://schemas.microsoft.com/office/drawing/2014/main" val="3839579711"/>
                  </a:ext>
                </a:extLst>
              </a:tr>
              <a:tr h="1197432">
                <a:tc>
                  <a:txBody>
                    <a:bodyPr/>
                    <a:lstStyle/>
                    <a:p>
                      <a:pPr algn="ctr"/>
                      <a:r>
                        <a:rPr kumimoji="1" lang="en-US" altLang="ja-JP" sz="2800" dirty="0">
                          <a:latin typeface="Meiryo UI" panose="020B0604030504040204" pitchFamily="34" charset="-128"/>
                          <a:ea typeface="Meiryo UI" panose="020B0604030504040204" pitchFamily="34" charset="-128"/>
                        </a:rPr>
                        <a:t>I</a:t>
                      </a:r>
                      <a:r>
                        <a:rPr kumimoji="1" lang="ja-JP" altLang="en-US" sz="2800">
                          <a:latin typeface="Meiryo UI" panose="020B0604030504040204" pitchFamily="34" charset="-128"/>
                          <a:ea typeface="Meiryo UI" panose="020B0604030504040204" pitchFamily="34" charset="-128"/>
                        </a:rPr>
                        <a:t>度</a:t>
                      </a:r>
                      <a:endParaRPr kumimoji="1" lang="en-US" altLang="ja-JP" sz="28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（軽度）</a:t>
                      </a:r>
                    </a:p>
                  </a:txBody>
                  <a:tcPr>
                    <a:solidFill>
                      <a:schemeClr val="accent5">
                        <a:lumMod val="20000"/>
                        <a:lumOff val="80000"/>
                      </a:schemeClr>
                    </a:solidFill>
                  </a:tcPr>
                </a:tc>
                <a:tc>
                  <a:txBody>
                    <a:bodyPr/>
                    <a:lstStyle/>
                    <a:p>
                      <a:r>
                        <a:rPr kumimoji="1" lang="ja-JP" altLang="en-US" sz="2400" b="1">
                          <a:solidFill>
                            <a:srgbClr val="0432FF"/>
                          </a:solidFill>
                          <a:latin typeface="Meiryo UI" panose="020B0604030504040204" pitchFamily="34" charset="-128"/>
                          <a:ea typeface="Meiryo UI" panose="020B0604030504040204" pitchFamily="34" charset="-128"/>
                        </a:rPr>
                        <a:t>大量の発汗（水分不足）</a:t>
                      </a:r>
                      <a:r>
                        <a:rPr kumimoji="1" lang="ja-JP" altLang="en-US" sz="2400">
                          <a:latin typeface="Meiryo UI" panose="020B0604030504040204" pitchFamily="34" charset="-128"/>
                          <a:ea typeface="Meiryo UI" panose="020B0604030504040204" pitchFamily="34" charset="-128"/>
                        </a:rPr>
                        <a:t>、</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めまい、</a:t>
                      </a:r>
                      <a:r>
                        <a:rPr kumimoji="1" lang="ja-JP" altLang="en-US" sz="2400" b="1">
                          <a:solidFill>
                            <a:srgbClr val="FF0000"/>
                          </a:solidFill>
                          <a:latin typeface="Meiryo UI" panose="020B0604030504040204" pitchFamily="34" charset="-128"/>
                          <a:ea typeface="Meiryo UI" panose="020B0604030504040204" pitchFamily="34" charset="-128"/>
                        </a:rPr>
                        <a:t>立ちくらみ</a:t>
                      </a:r>
                      <a:r>
                        <a:rPr kumimoji="1" lang="ja-JP" altLang="en-US" sz="2400">
                          <a:latin typeface="Meiryo UI" panose="020B0604030504040204" pitchFamily="34" charset="-128"/>
                          <a:ea typeface="Meiryo UI" panose="020B0604030504040204" pitchFamily="34" charset="-128"/>
                        </a:rPr>
                        <a:t>、脈が早くなる、</a:t>
                      </a:r>
                      <a:r>
                        <a:rPr kumimoji="1" lang="ja-JP" altLang="en-US" sz="2400" b="1">
                          <a:solidFill>
                            <a:srgbClr val="FF0000"/>
                          </a:solidFill>
                          <a:latin typeface="Meiryo UI" panose="020B0604030504040204" pitchFamily="34" charset="-128"/>
                          <a:ea typeface="Meiryo UI" panose="020B0604030504040204" pitchFamily="34" charset="-128"/>
                        </a:rPr>
                        <a:t>筋肉痛</a:t>
                      </a:r>
                      <a:r>
                        <a:rPr kumimoji="1" lang="ja-JP" altLang="en-US" sz="2400">
                          <a:latin typeface="Meiryo UI" panose="020B0604030504040204" pitchFamily="34" charset="-128"/>
                          <a:ea typeface="Meiryo UI" panose="020B0604030504040204" pitchFamily="34" charset="-128"/>
                        </a:rPr>
                        <a:t>、筋肉の硬直、筋肉痛、こむら返り（塩分不足）</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意識障害はない</a:t>
                      </a:r>
                    </a:p>
                  </a:txBody>
                  <a:tcPr>
                    <a:solidFill>
                      <a:schemeClr val="accent5">
                        <a:lumMod val="20000"/>
                        <a:lumOff val="80000"/>
                      </a:schemeClr>
                    </a:solidFill>
                  </a:tcPr>
                </a:tc>
                <a:tc>
                  <a:txBody>
                    <a:bodyPr/>
                    <a:lstStyle/>
                    <a:p>
                      <a:r>
                        <a:rPr kumimoji="1" lang="ja-JP" altLang="en-US" sz="2400">
                          <a:latin typeface="Meiryo UI" panose="020B0604030504040204" pitchFamily="34" charset="-128"/>
                          <a:ea typeface="Meiryo UI" panose="020B0604030504040204" pitchFamily="34" charset="-128"/>
                        </a:rPr>
                        <a:t>冷所に移動させ、安静にさせる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水分、塩分補給を取らせる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現場での対応可能</a:t>
                      </a:r>
                    </a:p>
                  </a:txBody>
                  <a:tcPr>
                    <a:solidFill>
                      <a:schemeClr val="accent5">
                        <a:lumMod val="20000"/>
                        <a:lumOff val="80000"/>
                      </a:schemeClr>
                    </a:solidFill>
                  </a:tcPr>
                </a:tc>
                <a:extLst>
                  <a:ext uri="{0D108BD9-81ED-4DB2-BD59-A6C34878D82A}">
                    <a16:rowId xmlns:a16="http://schemas.microsoft.com/office/drawing/2014/main" val="222690418"/>
                  </a:ext>
                </a:extLst>
              </a:tr>
              <a:tr h="1222872">
                <a:tc>
                  <a:txBody>
                    <a:bodyPr/>
                    <a:lstStyle/>
                    <a:p>
                      <a:pPr algn="ctr"/>
                      <a:r>
                        <a:rPr kumimoji="1" lang="en-US" altLang="ja-JP" sz="2800" dirty="0">
                          <a:latin typeface="Meiryo UI" panose="020B0604030504040204" pitchFamily="34" charset="-128"/>
                          <a:ea typeface="Meiryo UI" panose="020B0604030504040204" pitchFamily="34" charset="-128"/>
                        </a:rPr>
                        <a:t>II</a:t>
                      </a:r>
                      <a:r>
                        <a:rPr kumimoji="1" lang="ja-JP" altLang="en-US" sz="2800">
                          <a:latin typeface="Meiryo UI" panose="020B0604030504040204" pitchFamily="34" charset="-128"/>
                          <a:ea typeface="Meiryo UI" panose="020B0604030504040204" pitchFamily="34" charset="-128"/>
                        </a:rPr>
                        <a:t>度</a:t>
                      </a:r>
                      <a:endParaRPr kumimoji="1" lang="en-US" altLang="ja-JP" sz="28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（中等度）</a:t>
                      </a:r>
                      <a:endParaRPr kumimoji="1" lang="en-US" altLang="ja-JP" sz="2400" dirty="0">
                        <a:latin typeface="Meiryo UI" panose="020B0604030504040204" pitchFamily="34" charset="-128"/>
                        <a:ea typeface="Meiryo UI" panose="020B0604030504040204" pitchFamily="34" charset="-128"/>
                      </a:endParaRPr>
                    </a:p>
                  </a:txBody>
                  <a:tcPr>
                    <a:solidFill>
                      <a:schemeClr val="accent2">
                        <a:lumMod val="20000"/>
                        <a:lumOff val="80000"/>
                      </a:schemeClr>
                    </a:solidFill>
                  </a:tcPr>
                </a:tc>
                <a:tc>
                  <a:txBody>
                    <a:bodyPr/>
                    <a:lstStyle/>
                    <a:p>
                      <a:r>
                        <a:rPr kumimoji="1" lang="ja-JP" altLang="en-US" sz="2400" b="0">
                          <a:latin typeface="Meiryo UI" panose="020B0604030504040204" pitchFamily="34" charset="-128"/>
                          <a:ea typeface="Meiryo UI" panose="020B0604030504040204" pitchFamily="34" charset="-128"/>
                        </a:rPr>
                        <a:t>頭痛、</a:t>
                      </a:r>
                      <a:r>
                        <a:rPr kumimoji="1" lang="ja-JP" altLang="en-US" sz="2400" b="1" u="sng">
                          <a:solidFill>
                            <a:schemeClr val="accent5">
                              <a:lumMod val="75000"/>
                            </a:schemeClr>
                          </a:solidFill>
                          <a:latin typeface="Meiryo UI" panose="020B0604030504040204" pitchFamily="34" charset="-128"/>
                          <a:ea typeface="Meiryo UI" panose="020B0604030504040204" pitchFamily="34" charset="-128"/>
                        </a:rPr>
                        <a:t>吐き気</a:t>
                      </a:r>
                      <a:r>
                        <a:rPr kumimoji="1" lang="ja-JP" altLang="en-US" sz="2400" b="0">
                          <a:latin typeface="Meiryo UI" panose="020B0604030504040204" pitchFamily="34" charset="-128"/>
                          <a:ea typeface="Meiryo UI" panose="020B0604030504040204" pitchFamily="34" charset="-128"/>
                        </a:rPr>
                        <a:t>、嘔吐</a:t>
                      </a:r>
                      <a:r>
                        <a:rPr kumimoji="1" lang="ja-JP" altLang="en-US" sz="2400" b="0" i="0" u="none" strike="noStrike" kern="1200">
                          <a:solidFill>
                            <a:schemeClr val="dk1"/>
                          </a:solidFill>
                          <a:effectLst/>
                          <a:latin typeface="Meiryo UI" panose="020B0604030504040204" pitchFamily="34" charset="-128"/>
                          <a:ea typeface="Meiryo UI" panose="020B0604030504040204" pitchFamily="34" charset="-128"/>
                          <a:cs typeface="+mn-cs"/>
                        </a:rPr>
                        <a:t>、下痢、</a:t>
                      </a:r>
                      <a:endParaRPr kumimoji="1" lang="en-US" altLang="ja-JP" sz="2400" b="0" i="0" u="none" strike="noStrike" kern="1200" dirty="0">
                        <a:solidFill>
                          <a:schemeClr val="dk1"/>
                        </a:solidFill>
                        <a:effectLst/>
                        <a:latin typeface="Meiryo UI" panose="020B0604030504040204" pitchFamily="34" charset="-128"/>
                        <a:ea typeface="Meiryo UI" panose="020B0604030504040204" pitchFamily="34" charset="-128"/>
                        <a:cs typeface="+mn-cs"/>
                      </a:endParaRPr>
                    </a:p>
                    <a:p>
                      <a:r>
                        <a:rPr kumimoji="1" lang="ja-JP" altLang="en-US" sz="2400" b="0" i="0" u="none" strike="noStrike" kern="1200">
                          <a:solidFill>
                            <a:schemeClr val="dk1"/>
                          </a:solidFill>
                          <a:effectLst/>
                          <a:latin typeface="Meiryo UI" panose="020B0604030504040204" pitchFamily="34" charset="-128"/>
                          <a:ea typeface="Meiryo UI" panose="020B0604030504040204" pitchFamily="34" charset="-128"/>
                          <a:cs typeface="+mn-cs"/>
                        </a:rPr>
                        <a:t>倦怠感、</a:t>
                      </a:r>
                      <a:r>
                        <a:rPr kumimoji="1" lang="ja-JP" altLang="en-US" sz="2400" b="1" i="0" u="sng" strike="noStrike" kern="1200">
                          <a:solidFill>
                            <a:schemeClr val="accent5">
                              <a:lumMod val="50000"/>
                            </a:schemeClr>
                          </a:solidFill>
                          <a:effectLst/>
                          <a:latin typeface="Meiryo UI" panose="020B0604030504040204" pitchFamily="34" charset="-128"/>
                          <a:ea typeface="Meiryo UI" panose="020B0604030504040204" pitchFamily="34" charset="-128"/>
                          <a:cs typeface="+mn-cs"/>
                        </a:rPr>
                        <a:t>虚脱感</a:t>
                      </a:r>
                      <a:endParaRPr kumimoji="1" lang="en-US" altLang="ja-JP" sz="2400" b="1" i="0" u="sng" strike="noStrike" kern="1200" dirty="0">
                        <a:solidFill>
                          <a:schemeClr val="accent5">
                            <a:lumMod val="50000"/>
                          </a:schemeClr>
                        </a:solidFill>
                        <a:effectLst/>
                        <a:latin typeface="Meiryo UI" panose="020B0604030504040204" pitchFamily="34" charset="-128"/>
                        <a:ea typeface="Meiryo UI" panose="020B0604030504040204" pitchFamily="34" charset="-128"/>
                        <a:cs typeface="+mn-cs"/>
                      </a:endParaRPr>
                    </a:p>
                    <a:p>
                      <a:r>
                        <a:rPr kumimoji="1" lang="ja-JP" altLang="en-US" sz="2400" b="0" i="0" u="none" strike="noStrike" kern="1200">
                          <a:solidFill>
                            <a:schemeClr val="dk1"/>
                          </a:solidFill>
                          <a:effectLst/>
                          <a:latin typeface="Meiryo UI" panose="020B0604030504040204" pitchFamily="34" charset="-128"/>
                          <a:ea typeface="Meiryo UI" panose="020B0604030504040204" pitchFamily="34" charset="-128"/>
                          <a:cs typeface="+mn-cs"/>
                        </a:rPr>
                        <a:t>→ぐったりする、意識や集中力、判断能力の低下が見られる</a:t>
                      </a:r>
                      <a:endParaRPr kumimoji="1" lang="en-US" altLang="ja-JP" sz="2400" b="0" i="0" u="none" strike="noStrike" kern="1200" dirty="0">
                        <a:solidFill>
                          <a:schemeClr val="dk1"/>
                        </a:solidFill>
                        <a:effectLst/>
                        <a:latin typeface="Meiryo UI" panose="020B0604030504040204" pitchFamily="34" charset="-128"/>
                        <a:ea typeface="Meiryo UI" panose="020B0604030504040204" pitchFamily="34" charset="-128"/>
                        <a:cs typeface="+mn-cs"/>
                      </a:endParaRPr>
                    </a:p>
                    <a:p>
                      <a:r>
                        <a:rPr kumimoji="1" lang="ja-JP" altLang="en-US" sz="2400" b="0" i="0" u="none" strike="noStrike" kern="1200">
                          <a:solidFill>
                            <a:schemeClr val="dk1"/>
                          </a:solidFill>
                          <a:effectLst/>
                          <a:latin typeface="Meiryo UI" panose="020B0604030504040204" pitchFamily="34" charset="-128"/>
                          <a:ea typeface="Meiryo UI" panose="020B0604030504040204" pitchFamily="34" charset="-128"/>
                          <a:cs typeface="+mn-cs"/>
                        </a:rPr>
                        <a:t>立っていられない</a:t>
                      </a:r>
                      <a:endParaRPr kumimoji="1" lang="ja-JP" altLang="en-US" sz="2000" b="0">
                        <a:latin typeface="Meiryo UI" panose="020B0604030504040204" pitchFamily="34" charset="-128"/>
                        <a:ea typeface="Meiryo UI" panose="020B0604030504040204" pitchFamily="34" charset="-128"/>
                      </a:endParaRPr>
                    </a:p>
                  </a:txBody>
                  <a:tcPr>
                    <a:solidFill>
                      <a:schemeClr val="accent2">
                        <a:lumMod val="20000"/>
                        <a:lumOff val="80000"/>
                      </a:schemeClr>
                    </a:solidFill>
                  </a:tcPr>
                </a:tc>
                <a:tc>
                  <a:txBody>
                    <a:bodyPr/>
                    <a:lstStyle/>
                    <a:p>
                      <a:r>
                        <a:rPr kumimoji="1" lang="en-US" altLang="ja-JP" sz="2400" dirty="0">
                          <a:latin typeface="Meiryo UI" panose="020B0604030504040204" pitchFamily="34" charset="-128"/>
                          <a:ea typeface="Meiryo UI" panose="020B0604030504040204" pitchFamily="34" charset="-128"/>
                        </a:rPr>
                        <a:t>I</a:t>
                      </a:r>
                      <a:r>
                        <a:rPr kumimoji="1" lang="ja-JP" altLang="en-US" sz="2400">
                          <a:latin typeface="Meiryo UI" panose="020B0604030504040204" pitchFamily="34" charset="-128"/>
                          <a:ea typeface="Meiryo UI" panose="020B0604030504040204" pitchFamily="34" charset="-128"/>
                        </a:rPr>
                        <a:t>度に加え、</a:t>
                      </a:r>
                      <a:endParaRPr kumimoji="1" lang="en-US" altLang="ja-JP" sz="2400" dirty="0">
                        <a:latin typeface="Meiryo UI" panose="020B0604030504040204" pitchFamily="34" charset="-128"/>
                        <a:ea typeface="Meiryo UI" panose="020B0604030504040204" pitchFamily="34" charset="-128"/>
                      </a:endParaRPr>
                    </a:p>
                    <a:p>
                      <a:r>
                        <a:rPr kumimoji="1" lang="ja-JP" altLang="en-US" sz="2400" b="1" u="sng">
                          <a:solidFill>
                            <a:srgbClr val="FF0000"/>
                          </a:solidFill>
                          <a:latin typeface="Meiryo UI" panose="020B0604030504040204" pitchFamily="34" charset="-128"/>
                          <a:ea typeface="Meiryo UI" panose="020B0604030504040204" pitchFamily="34" charset="-128"/>
                        </a:rPr>
                        <a:t>必ず付き添い者を</a:t>
                      </a:r>
                      <a:endParaRPr kumimoji="1" lang="en-US" altLang="ja-JP" sz="2400" b="1" u="sng" dirty="0">
                        <a:solidFill>
                          <a:srgbClr val="FF0000"/>
                        </a:solidFill>
                        <a:latin typeface="Meiryo UI" panose="020B0604030504040204" pitchFamily="34" charset="-128"/>
                        <a:ea typeface="Meiryo UI" panose="020B0604030504040204" pitchFamily="34" charset="-128"/>
                      </a:endParaRPr>
                    </a:p>
                    <a:p>
                      <a:r>
                        <a:rPr kumimoji="1" lang="ja-JP" altLang="en-US" sz="2400" b="1" u="sng">
                          <a:solidFill>
                            <a:srgbClr val="FF0000"/>
                          </a:solidFill>
                          <a:latin typeface="Meiryo UI" panose="020B0604030504040204" pitchFamily="34" charset="-128"/>
                          <a:ea typeface="Meiryo UI" panose="020B0604030504040204" pitchFamily="34" charset="-128"/>
                        </a:rPr>
                        <a:t>つけて</a:t>
                      </a:r>
                      <a:r>
                        <a:rPr kumimoji="1" lang="ja-JP" altLang="en-US" sz="2400">
                          <a:latin typeface="Meiryo UI" panose="020B0604030504040204" pitchFamily="34" charset="-128"/>
                          <a:ea typeface="Meiryo UI" panose="020B0604030504040204" pitchFamily="34" charset="-128"/>
                        </a:rPr>
                        <a:t>、経過観察</a:t>
                      </a:r>
                      <a:endParaRPr kumimoji="1" lang="en-US" altLang="ja-JP" sz="2400" dirty="0">
                        <a:latin typeface="Meiryo UI" panose="020B0604030504040204" pitchFamily="34" charset="-128"/>
                        <a:ea typeface="Meiryo UI" panose="020B0604030504040204" pitchFamily="34" charset="-128"/>
                      </a:endParaRPr>
                    </a:p>
                    <a:p>
                      <a:r>
                        <a:rPr kumimoji="1" lang="ja-JP" altLang="en-US" sz="2400" b="1" u="sng">
                          <a:solidFill>
                            <a:srgbClr val="7030A0"/>
                          </a:solidFill>
                          <a:latin typeface="Meiryo UI" panose="020B0604030504040204" pitchFamily="34" charset="-128"/>
                          <a:ea typeface="Meiryo UI" panose="020B0604030504040204" pitchFamily="34" charset="-128"/>
                        </a:rPr>
                        <a:t>医療機関での受診</a:t>
                      </a:r>
                    </a:p>
                  </a:txBody>
                  <a:tcPr>
                    <a:solidFill>
                      <a:schemeClr val="accent2">
                        <a:lumMod val="20000"/>
                        <a:lumOff val="80000"/>
                      </a:schemeClr>
                    </a:solidFill>
                  </a:tcPr>
                </a:tc>
                <a:extLst>
                  <a:ext uri="{0D108BD9-81ED-4DB2-BD59-A6C34878D82A}">
                    <a16:rowId xmlns:a16="http://schemas.microsoft.com/office/drawing/2014/main" val="11970439"/>
                  </a:ext>
                </a:extLst>
              </a:tr>
              <a:tr h="1055427">
                <a:tc>
                  <a:txBody>
                    <a:bodyPr/>
                    <a:lstStyle/>
                    <a:p>
                      <a:pPr algn="ctr"/>
                      <a:r>
                        <a:rPr kumimoji="1" lang="en-US" altLang="ja-JP" sz="2800" dirty="0">
                          <a:latin typeface="Meiryo UI" panose="020B0604030504040204" pitchFamily="34" charset="-128"/>
                          <a:ea typeface="Meiryo UI" panose="020B0604030504040204" pitchFamily="34" charset="-128"/>
                        </a:rPr>
                        <a:t>III</a:t>
                      </a:r>
                      <a:r>
                        <a:rPr kumimoji="1" lang="ja-JP" altLang="en-US" sz="2800">
                          <a:latin typeface="Meiryo UI" panose="020B0604030504040204" pitchFamily="34" charset="-128"/>
                          <a:ea typeface="Meiryo UI" panose="020B0604030504040204" pitchFamily="34" charset="-128"/>
                        </a:rPr>
                        <a:t>度</a:t>
                      </a:r>
                      <a:endParaRPr kumimoji="1" lang="en-US" altLang="ja-JP" sz="2800" dirty="0">
                        <a:latin typeface="Meiryo UI" panose="020B0604030504040204" pitchFamily="34" charset="-128"/>
                        <a:ea typeface="Meiryo UI" panose="020B0604030504040204" pitchFamily="34" charset="-128"/>
                      </a:endParaRPr>
                    </a:p>
                    <a:p>
                      <a:pPr algn="ctr"/>
                      <a:r>
                        <a:rPr kumimoji="1" lang="ja-JP" altLang="en-US" sz="2400">
                          <a:latin typeface="Meiryo UI" panose="020B0604030504040204" pitchFamily="34" charset="-128"/>
                          <a:ea typeface="Meiryo UI" panose="020B0604030504040204" pitchFamily="34" charset="-128"/>
                        </a:rPr>
                        <a:t>（重度）</a:t>
                      </a:r>
                    </a:p>
                  </a:txBody>
                  <a:tcPr>
                    <a:solidFill>
                      <a:schemeClr val="accent3">
                        <a:lumMod val="20000"/>
                        <a:lumOff val="80000"/>
                      </a:schemeClr>
                    </a:solidFill>
                  </a:tcPr>
                </a:tc>
                <a:tc>
                  <a:txBody>
                    <a:bodyPr/>
                    <a:lstStyle/>
                    <a:p>
                      <a:r>
                        <a:rPr kumimoji="1" lang="ja-JP" altLang="en-US" sz="2400">
                          <a:latin typeface="Meiryo UI" panose="020B0604030504040204" pitchFamily="34" charset="-128"/>
                          <a:ea typeface="Meiryo UI" panose="020B0604030504040204" pitchFamily="34" charset="-128"/>
                        </a:rPr>
                        <a:t>意識障害、</a:t>
                      </a:r>
                      <a:r>
                        <a:rPr kumimoji="1" lang="ja-JP" altLang="en-US" sz="2400" b="1" u="sng">
                          <a:solidFill>
                            <a:srgbClr val="FF0000"/>
                          </a:solidFill>
                          <a:latin typeface="Meiryo UI" panose="020B0604030504040204" pitchFamily="34" charset="-128"/>
                          <a:ea typeface="Meiryo UI" panose="020B0604030504040204" pitchFamily="34" charset="-128"/>
                        </a:rPr>
                        <a:t>反応がない</a:t>
                      </a:r>
                      <a:r>
                        <a:rPr kumimoji="1" lang="ja-JP" altLang="en-US" sz="2400">
                          <a:latin typeface="Meiryo UI" panose="020B0604030504040204" pitchFamily="34" charset="-128"/>
                          <a:ea typeface="Meiryo UI" panose="020B0604030504040204" pitchFamily="34" charset="-128"/>
                        </a:rPr>
                        <a:t>、</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けいれん、意識障害</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行動や言動がおかしい</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高体温</a:t>
                      </a:r>
                      <a:endParaRPr kumimoji="1" lang="en-US" altLang="ja-JP" sz="2400" dirty="0">
                        <a:latin typeface="Meiryo UI" panose="020B0604030504040204" pitchFamily="34" charset="-128"/>
                        <a:ea typeface="Meiryo UI" panose="020B0604030504040204" pitchFamily="34" charset="-128"/>
                      </a:endParaRPr>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dirty="0">
                          <a:latin typeface="Meiryo UI" panose="020B0604030504040204" pitchFamily="34" charset="-128"/>
                          <a:ea typeface="Meiryo UI" panose="020B0604030504040204" pitchFamily="34" charset="-128"/>
                        </a:rPr>
                        <a:t>I</a:t>
                      </a:r>
                      <a:r>
                        <a:rPr kumimoji="1" lang="ja-JP" altLang="en-US" sz="2400">
                          <a:latin typeface="Meiryo UI" panose="020B0604030504040204" pitchFamily="34" charset="-128"/>
                          <a:ea typeface="Meiryo UI" panose="020B0604030504040204" pitchFamily="34" charset="-128"/>
                        </a:rPr>
                        <a:t>度、</a:t>
                      </a:r>
                      <a:r>
                        <a:rPr kumimoji="1" lang="en-US" altLang="ja-JP" sz="2400" dirty="0">
                          <a:latin typeface="Meiryo UI" panose="020B0604030504040204" pitchFamily="34" charset="-128"/>
                          <a:ea typeface="Meiryo UI" panose="020B0604030504040204" pitchFamily="34" charset="-128"/>
                        </a:rPr>
                        <a:t>II</a:t>
                      </a:r>
                      <a:r>
                        <a:rPr kumimoji="1" lang="ja-JP" altLang="en-US" sz="2400">
                          <a:latin typeface="Meiryo UI" panose="020B0604030504040204" pitchFamily="34" charset="-128"/>
                          <a:ea typeface="Meiryo UI" panose="020B0604030504040204" pitchFamily="34" charset="-128"/>
                        </a:rPr>
                        <a:t>度に加え、</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すぐに救急搬送する</a:t>
                      </a:r>
                      <a:endParaRPr kumimoji="1" lang="en-US" altLang="ja-JP" sz="2400" dirty="0">
                        <a:latin typeface="Meiryo UI" panose="020B0604030504040204" pitchFamily="34" charset="-128"/>
                        <a:ea typeface="Meiryo UI" panose="020B0604030504040204" pitchFamily="34" charset="-128"/>
                      </a:endParaRPr>
                    </a:p>
                    <a:p>
                      <a:r>
                        <a:rPr kumimoji="1" lang="ja-JP" altLang="en-US" sz="2400">
                          <a:latin typeface="Meiryo UI" panose="020B0604030504040204" pitchFamily="34" charset="-128"/>
                          <a:ea typeface="Meiryo UI" panose="020B0604030504040204" pitchFamily="34" charset="-128"/>
                        </a:rPr>
                        <a:t>入院加療が必要</a:t>
                      </a:r>
                    </a:p>
                  </a:txBody>
                  <a:tcPr>
                    <a:solidFill>
                      <a:schemeClr val="accent3">
                        <a:lumMod val="20000"/>
                        <a:lumOff val="80000"/>
                      </a:schemeClr>
                    </a:solidFill>
                  </a:tcPr>
                </a:tc>
                <a:extLst>
                  <a:ext uri="{0D108BD9-81ED-4DB2-BD59-A6C34878D82A}">
                    <a16:rowId xmlns:a16="http://schemas.microsoft.com/office/drawing/2014/main" val="4200305861"/>
                  </a:ext>
                </a:extLst>
              </a:tr>
            </a:tbl>
          </a:graphicData>
        </a:graphic>
      </p:graphicFrame>
      <p:sp>
        <p:nvSpPr>
          <p:cNvPr id="3" name="ストライプ矢印 2">
            <a:extLst>
              <a:ext uri="{FF2B5EF4-FFF2-40B4-BE49-F238E27FC236}">
                <a16:creationId xmlns:a16="http://schemas.microsoft.com/office/drawing/2014/main" id="{AAEB85E5-4FB1-41CA-551E-E11B2D890767}"/>
              </a:ext>
            </a:extLst>
          </p:cNvPr>
          <p:cNvSpPr/>
          <p:nvPr/>
        </p:nvSpPr>
        <p:spPr>
          <a:xfrm>
            <a:off x="583894" y="6290631"/>
            <a:ext cx="8299374" cy="418641"/>
          </a:xfrm>
          <a:prstGeom prst="stripedRightArrow">
            <a:avLst/>
          </a:prstGeom>
          <a:gradFill flip="none" rotWithShape="1">
            <a:gsLst>
              <a:gs pos="0">
                <a:schemeClr val="accent3">
                  <a:lumMod val="20000"/>
                  <a:lumOff val="80000"/>
                </a:schemeClr>
              </a:gs>
              <a:gs pos="99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01A9A8A-AD60-9A20-0FD4-424F9CC3010A}"/>
              </a:ext>
            </a:extLst>
          </p:cNvPr>
          <p:cNvSpPr txBox="1"/>
          <p:nvPr/>
        </p:nvSpPr>
        <p:spPr>
          <a:xfrm>
            <a:off x="7499453" y="5907938"/>
            <a:ext cx="1031051" cy="523220"/>
          </a:xfrm>
          <a:prstGeom prst="rect">
            <a:avLst/>
          </a:prstGeom>
          <a:noFill/>
        </p:spPr>
        <p:txBody>
          <a:bodyPr wrap="none" rtlCol="0">
            <a:spAutoFit/>
          </a:bodyPr>
          <a:lstStyle/>
          <a:p>
            <a:r>
              <a:rPr kumimoji="1" lang="en-US" altLang="ja-JP" sz="2800" b="1" dirty="0">
                <a:solidFill>
                  <a:srgbClr val="FF40FF"/>
                </a:solidFill>
                <a:latin typeface="Meiryo UI" panose="020B0604030504040204" pitchFamily="34" charset="-128"/>
                <a:ea typeface="Meiryo UI" panose="020B0604030504040204" pitchFamily="34" charset="-128"/>
              </a:rPr>
              <a:t>42℃</a:t>
            </a:r>
            <a:endParaRPr kumimoji="1" lang="ja-JP" altLang="en-US" sz="2800" b="1">
              <a:solidFill>
                <a:srgbClr val="FF40FF"/>
              </a:solidFill>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CAEC957B-8634-1BC6-32D4-6E09EB08B6DE}"/>
              </a:ext>
            </a:extLst>
          </p:cNvPr>
          <p:cNvSpPr txBox="1"/>
          <p:nvPr/>
        </p:nvSpPr>
        <p:spPr>
          <a:xfrm>
            <a:off x="4296660" y="5935159"/>
            <a:ext cx="1031051" cy="523220"/>
          </a:xfrm>
          <a:prstGeom prst="rect">
            <a:avLst/>
          </a:prstGeom>
          <a:noFill/>
        </p:spPr>
        <p:txBody>
          <a:bodyPr wrap="none" rtlCol="0">
            <a:spAutoFit/>
          </a:bodyPr>
          <a:lstStyle/>
          <a:p>
            <a:r>
              <a:rPr kumimoji="1" lang="en-US" altLang="ja-JP" sz="2800" b="1" dirty="0">
                <a:latin typeface="Meiryo UI" panose="020B0604030504040204" pitchFamily="34" charset="-128"/>
                <a:ea typeface="Meiryo UI" panose="020B0604030504040204" pitchFamily="34" charset="-128"/>
              </a:rPr>
              <a:t>38℃</a:t>
            </a:r>
            <a:endParaRPr kumimoji="1" lang="ja-JP" altLang="en-US" sz="2800" b="1">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19EBC042-9148-19B9-014E-209A8793F9A0}"/>
              </a:ext>
            </a:extLst>
          </p:cNvPr>
          <p:cNvSpPr txBox="1"/>
          <p:nvPr/>
        </p:nvSpPr>
        <p:spPr>
          <a:xfrm>
            <a:off x="4237883" y="6351346"/>
            <a:ext cx="1107996" cy="461665"/>
          </a:xfrm>
          <a:prstGeom prst="rect">
            <a:avLst/>
          </a:prstGeom>
          <a:gradFill flip="none" rotWithShape="1">
            <a:gsLst>
              <a:gs pos="0">
                <a:schemeClr val="accent2">
                  <a:lumMod val="20000"/>
                  <a:lumOff val="80000"/>
                  <a:shade val="67500"/>
                  <a:satMod val="115000"/>
                </a:schemeClr>
              </a:gs>
              <a:gs pos="100000">
                <a:schemeClr val="accent2">
                  <a:lumMod val="20000"/>
                  <a:lumOff val="80000"/>
                  <a:shade val="100000"/>
                  <a:satMod val="115000"/>
                </a:schemeClr>
              </a:gs>
            </a:gsLst>
            <a:path path="circle">
              <a:fillToRect l="50000" t="50000" r="50000" b="50000"/>
            </a:path>
            <a:tileRect/>
          </a:gradFill>
          <a:ln>
            <a:solidFill>
              <a:srgbClr val="73FEFF"/>
            </a:solidFill>
          </a:ln>
        </p:spPr>
        <p:txBody>
          <a:bodyPr wrap="none" rtlCol="0">
            <a:spAutoFit/>
          </a:bodyPr>
          <a:lstStyle/>
          <a:p>
            <a:r>
              <a:rPr kumimoji="1" lang="ja-JP" altLang="en-US" sz="2400" b="1">
                <a:solidFill>
                  <a:srgbClr val="FF40FF"/>
                </a:solidFill>
                <a:latin typeface="Meiryo UI" panose="020B0604030504040204" pitchFamily="34" charset="-128"/>
                <a:ea typeface="Meiryo UI" panose="020B0604030504040204" pitchFamily="34" charset="-128"/>
              </a:rPr>
              <a:t>危険！</a:t>
            </a:r>
          </a:p>
        </p:txBody>
      </p:sp>
      <p:sp>
        <p:nvSpPr>
          <p:cNvPr id="7" name="テキスト ボックス 6">
            <a:extLst>
              <a:ext uri="{FF2B5EF4-FFF2-40B4-BE49-F238E27FC236}">
                <a16:creationId xmlns:a16="http://schemas.microsoft.com/office/drawing/2014/main" id="{D49B9DE1-F466-DB07-C9E2-125D3F3B0717}"/>
              </a:ext>
            </a:extLst>
          </p:cNvPr>
          <p:cNvSpPr txBox="1"/>
          <p:nvPr/>
        </p:nvSpPr>
        <p:spPr>
          <a:xfrm>
            <a:off x="6586162" y="6338036"/>
            <a:ext cx="2005677" cy="461665"/>
          </a:xfrm>
          <a:prstGeom prst="rect">
            <a:avLst/>
          </a:prstGeom>
          <a:gradFill>
            <a:gsLst>
              <a:gs pos="0">
                <a:schemeClr val="bg2">
                  <a:lumMod val="90000"/>
                </a:schemeClr>
              </a:gs>
              <a:gs pos="99000">
                <a:schemeClr val="accent3">
                  <a:lumMod val="20000"/>
                  <a:lumOff val="80000"/>
                </a:schemeClr>
              </a:gs>
            </a:gsLst>
            <a:lin ang="0" scaled="1"/>
          </a:gradFill>
          <a:ln>
            <a:solidFill>
              <a:srgbClr val="73FEFF"/>
            </a:solidFill>
          </a:ln>
        </p:spPr>
        <p:txBody>
          <a:bodyPr wrap="none" rtlCol="0">
            <a:spAutoFit/>
          </a:bodyPr>
          <a:lstStyle/>
          <a:p>
            <a:r>
              <a:rPr kumimoji="1" lang="ja-JP" altLang="en-US" sz="2400" b="1">
                <a:solidFill>
                  <a:srgbClr val="FF0000"/>
                </a:solidFill>
                <a:latin typeface="Meiryo UI" panose="020B0604030504040204" pitchFamily="34" charset="-128"/>
                <a:ea typeface="Meiryo UI" panose="020B0604030504040204" pitchFamily="34" charset="-128"/>
              </a:rPr>
              <a:t>死の危険！！</a:t>
            </a:r>
          </a:p>
        </p:txBody>
      </p:sp>
      <p:sp>
        <p:nvSpPr>
          <p:cNvPr id="8" name="テキスト ボックス 7">
            <a:extLst>
              <a:ext uri="{FF2B5EF4-FFF2-40B4-BE49-F238E27FC236}">
                <a16:creationId xmlns:a16="http://schemas.microsoft.com/office/drawing/2014/main" id="{0807552D-29DA-9F2C-61CA-12E00537A6A8}"/>
              </a:ext>
            </a:extLst>
          </p:cNvPr>
          <p:cNvSpPr txBox="1"/>
          <p:nvPr/>
        </p:nvSpPr>
        <p:spPr>
          <a:xfrm>
            <a:off x="980501" y="6238883"/>
            <a:ext cx="902811" cy="523220"/>
          </a:xfrm>
          <a:prstGeom prst="rect">
            <a:avLst/>
          </a:prstGeom>
          <a:solidFill>
            <a:schemeClr val="bg1"/>
          </a:solidFill>
        </p:spPr>
        <p:txBody>
          <a:bodyPr wrap="none" rtlCol="0">
            <a:spAutoFit/>
          </a:bodyPr>
          <a:lstStyle/>
          <a:p>
            <a:r>
              <a:rPr kumimoji="1" lang="ja-JP" altLang="en-US" sz="2800">
                <a:latin typeface="Meiryo UI" panose="020B0604030504040204" pitchFamily="34" charset="-128"/>
                <a:ea typeface="Meiryo UI" panose="020B0604030504040204" pitchFamily="34" charset="-128"/>
              </a:rPr>
              <a:t>体温</a:t>
            </a:r>
          </a:p>
        </p:txBody>
      </p:sp>
      <p:sp>
        <p:nvSpPr>
          <p:cNvPr id="9" name="屈折矢印 8">
            <a:extLst>
              <a:ext uri="{FF2B5EF4-FFF2-40B4-BE49-F238E27FC236}">
                <a16:creationId xmlns:a16="http://schemas.microsoft.com/office/drawing/2014/main" id="{B41508AF-96B0-81DE-3CD9-C682A950C6F9}"/>
              </a:ext>
            </a:extLst>
          </p:cNvPr>
          <p:cNvSpPr/>
          <p:nvPr/>
        </p:nvSpPr>
        <p:spPr>
          <a:xfrm>
            <a:off x="150561" y="2490191"/>
            <a:ext cx="8868578" cy="418641"/>
          </a:xfrm>
          <a:prstGeom prst="bentUpArrow">
            <a:avLst/>
          </a:prstGeom>
          <a:gradFill>
            <a:gsLst>
              <a:gs pos="0">
                <a:schemeClr val="bg1"/>
              </a:gs>
              <a:gs pos="100000">
                <a:srgbClr val="0432F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789CDAE-C511-63A6-0E71-2AD70F3ADE7E}"/>
              </a:ext>
            </a:extLst>
          </p:cNvPr>
          <p:cNvSpPr txBox="1"/>
          <p:nvPr/>
        </p:nvSpPr>
        <p:spPr>
          <a:xfrm>
            <a:off x="3958504" y="44989"/>
            <a:ext cx="4572000" cy="369332"/>
          </a:xfrm>
          <a:prstGeom prst="rect">
            <a:avLst/>
          </a:prstGeom>
          <a:noFill/>
        </p:spPr>
        <p:txBody>
          <a:bodyPr wrap="square">
            <a:spAutoFit/>
          </a:bodyPr>
          <a:lstStyle/>
          <a:p>
            <a:r>
              <a:rPr lang="en-US" altLang="ja-JP" sz="1800" b="1" dirty="0">
                <a:solidFill>
                  <a:srgbClr val="517F33"/>
                </a:solidFill>
                <a:effectLst/>
                <a:latin typeface="Meiryo" panose="020B0604030504040204" pitchFamily="34" charset="-128"/>
                <a:ea typeface="Meiryo" panose="020B0604030504040204" pitchFamily="34" charset="-128"/>
              </a:rPr>
              <a:t>『</a:t>
            </a:r>
            <a:r>
              <a:rPr lang="ja-JP" altLang="en-US" sz="1800" b="1">
                <a:solidFill>
                  <a:srgbClr val="517F33"/>
                </a:solidFill>
                <a:effectLst/>
                <a:latin typeface="Meiryo" panose="020B0604030504040204" pitchFamily="34" charset="-128"/>
                <a:ea typeface="Meiryo" panose="020B0604030504040204" pitchFamily="34" charset="-128"/>
              </a:rPr>
              <a:t>日本救急医学会熱中症分類 </a:t>
            </a:r>
            <a:r>
              <a:rPr lang="en-US" altLang="ja-JP" sz="1800" b="1" dirty="0">
                <a:solidFill>
                  <a:srgbClr val="517F33"/>
                </a:solidFill>
                <a:effectLst/>
                <a:latin typeface="Meiryo" panose="020B0604030504040204" pitchFamily="34" charset="-128"/>
                <a:ea typeface="Meiryo" panose="020B0604030504040204" pitchFamily="34" charset="-128"/>
              </a:rPr>
              <a:t>2015』 </a:t>
            </a:r>
            <a:endParaRPr lang="ja-JP" altLang="en-US"/>
          </a:p>
        </p:txBody>
      </p:sp>
    </p:spTree>
    <p:extLst>
      <p:ext uri="{BB962C8B-B14F-4D97-AF65-F5344CB8AC3E}">
        <p14:creationId xmlns:p14="http://schemas.microsoft.com/office/powerpoint/2010/main" val="415061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角丸四角形吹き出し 3">
            <a:extLst>
              <a:ext uri="{FF2B5EF4-FFF2-40B4-BE49-F238E27FC236}">
                <a16:creationId xmlns:a16="http://schemas.microsoft.com/office/drawing/2014/main" id="{27DBC471-59D8-760E-D342-DAA36F9173E6}"/>
              </a:ext>
            </a:extLst>
          </p:cNvPr>
          <p:cNvSpPr/>
          <p:nvPr/>
        </p:nvSpPr>
        <p:spPr>
          <a:xfrm>
            <a:off x="958467" y="1311007"/>
            <a:ext cx="2783456" cy="826265"/>
          </a:xfrm>
          <a:prstGeom prst="wedgeRoundRectCallout">
            <a:avLst>
              <a:gd name="adj1" fmla="val 53973"/>
              <a:gd name="adj2" fmla="val 69167"/>
              <a:gd name="adj3" fmla="val 16667"/>
            </a:avLst>
          </a:prstGeom>
          <a:gradFill>
            <a:gsLst>
              <a:gs pos="0">
                <a:schemeClr val="accent1">
                  <a:lumMod val="5000"/>
                  <a:lumOff val="9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pic>
        <p:nvPicPr>
          <p:cNvPr id="5" name="Picture 2">
            <a:extLst>
              <a:ext uri="{FF2B5EF4-FFF2-40B4-BE49-F238E27FC236}">
                <a16:creationId xmlns:a16="http://schemas.microsoft.com/office/drawing/2014/main" id="{3A68A7DE-BB8B-C0D6-3D28-7D7668F85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165" y="1376942"/>
            <a:ext cx="1605817" cy="443834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53D365B1-7222-0509-8122-FDFFF6422131}"/>
              </a:ext>
            </a:extLst>
          </p:cNvPr>
          <p:cNvSpPr txBox="1"/>
          <p:nvPr/>
        </p:nvSpPr>
        <p:spPr>
          <a:xfrm>
            <a:off x="2382255" y="64653"/>
            <a:ext cx="4552849" cy="707886"/>
          </a:xfrm>
          <a:prstGeom prst="rect">
            <a:avLst/>
          </a:prstGeom>
          <a:noFill/>
        </p:spPr>
        <p:txBody>
          <a:bodyPr wrap="none" rtlCol="0">
            <a:spAutoFit/>
          </a:bodyPr>
          <a:lstStyle/>
          <a:p>
            <a:r>
              <a:rPr kumimoji="1" lang="ja-JP" altLang="en-US" sz="4000" b="1">
                <a:solidFill>
                  <a:srgbClr val="941651"/>
                </a:solidFill>
                <a:latin typeface="Meiryo UI" panose="020B0604030504040204" pitchFamily="34" charset="-128"/>
                <a:ea typeface="Meiryo UI" panose="020B0604030504040204" pitchFamily="34" charset="-128"/>
              </a:rPr>
              <a:t>１日の水分の出入り</a:t>
            </a:r>
          </a:p>
        </p:txBody>
      </p:sp>
      <p:sp>
        <p:nvSpPr>
          <p:cNvPr id="7" name="テキスト ボックス 6">
            <a:extLst>
              <a:ext uri="{FF2B5EF4-FFF2-40B4-BE49-F238E27FC236}">
                <a16:creationId xmlns:a16="http://schemas.microsoft.com/office/drawing/2014/main" id="{12DB6873-F28A-8E83-8CE9-8A5F080FF3DA}"/>
              </a:ext>
            </a:extLst>
          </p:cNvPr>
          <p:cNvSpPr txBox="1"/>
          <p:nvPr/>
        </p:nvSpPr>
        <p:spPr>
          <a:xfrm>
            <a:off x="922560" y="1529709"/>
            <a:ext cx="2855269" cy="461665"/>
          </a:xfrm>
          <a:prstGeom prst="rect">
            <a:avLst/>
          </a:prstGeom>
          <a:noFill/>
        </p:spPr>
        <p:txBody>
          <a:bodyPr wrap="none" rtlCol="0">
            <a:spAutoFit/>
          </a:bodyPr>
          <a:lstStyle/>
          <a:p>
            <a:r>
              <a:rPr kumimoji="1" lang="ja-JP" altLang="en-US" sz="2400" b="1">
                <a:solidFill>
                  <a:srgbClr val="0432FF"/>
                </a:solidFill>
                <a:latin typeface="Meiryo UI" panose="020B0604030504040204" pitchFamily="34" charset="-128"/>
                <a:ea typeface="Meiryo UI" panose="020B0604030504040204" pitchFamily="34" charset="-128"/>
              </a:rPr>
              <a:t>体内に入ってくる水分</a:t>
            </a:r>
          </a:p>
        </p:txBody>
      </p:sp>
      <p:sp>
        <p:nvSpPr>
          <p:cNvPr id="8" name="テキスト ボックス 7">
            <a:extLst>
              <a:ext uri="{FF2B5EF4-FFF2-40B4-BE49-F238E27FC236}">
                <a16:creationId xmlns:a16="http://schemas.microsoft.com/office/drawing/2014/main" id="{2FA8F2BE-6FD1-5C97-2419-6D12590D820F}"/>
              </a:ext>
            </a:extLst>
          </p:cNvPr>
          <p:cNvSpPr txBox="1"/>
          <p:nvPr/>
        </p:nvSpPr>
        <p:spPr>
          <a:xfrm>
            <a:off x="126831" y="2415481"/>
            <a:ext cx="3790293" cy="892552"/>
          </a:xfrm>
          <a:prstGeom prst="rect">
            <a:avLst/>
          </a:prstGeom>
          <a:gradFill>
            <a:gsLst>
              <a:gs pos="0">
                <a:schemeClr val="accent1">
                  <a:lumMod val="5000"/>
                  <a:lumOff val="95000"/>
                </a:schemeClr>
              </a:gs>
              <a:gs pos="100000">
                <a:schemeClr val="accent1">
                  <a:lumMod val="30000"/>
                  <a:lumOff val="70000"/>
                </a:schemeClr>
              </a:gs>
            </a:gsLst>
            <a:lin ang="5400000" scaled="1"/>
          </a:gradFill>
          <a:ln w="57150">
            <a:solidFill>
              <a:srgbClr val="0432FF"/>
            </a:solidFill>
          </a:ln>
        </p:spPr>
        <p:txBody>
          <a:bodyPr wrap="square" rtlCol="0">
            <a:spAutoFit/>
          </a:bodyPr>
          <a:lstStyle/>
          <a:p>
            <a:r>
              <a:rPr kumimoji="1" lang="ja-JP" altLang="en-US" sz="2400">
                <a:latin typeface="Meiryo UI" panose="020B0604030504040204" pitchFamily="34" charset="-128"/>
                <a:ea typeface="Meiryo UI" panose="020B0604030504040204" pitchFamily="34" charset="-128"/>
              </a:rPr>
              <a:t>食事：</a:t>
            </a:r>
            <a:r>
              <a:rPr kumimoji="1" lang="en-US" altLang="ja-JP" sz="2400" dirty="0">
                <a:latin typeface="Meiryo UI" panose="020B0604030504040204" pitchFamily="34" charset="-128"/>
                <a:ea typeface="Meiryo UI" panose="020B0604030504040204" pitchFamily="34" charset="-128"/>
              </a:rPr>
              <a:t>800-1,000ml</a:t>
            </a:r>
          </a:p>
          <a:p>
            <a:r>
              <a:rPr kumimoji="1" lang="ja-JP" altLang="en-US" sz="2800">
                <a:solidFill>
                  <a:srgbClr val="002060"/>
                </a:solidFill>
                <a:latin typeface="Meiryo UI" panose="020B0604030504040204" pitchFamily="34" charset="-128"/>
                <a:ea typeface="Meiryo UI" panose="020B0604030504040204" pitchFamily="34" charset="-128"/>
              </a:rPr>
              <a:t>水分：</a:t>
            </a:r>
            <a:r>
              <a:rPr kumimoji="1" lang="en-US" altLang="ja-JP" sz="2400" b="1" dirty="0">
                <a:solidFill>
                  <a:srgbClr val="002060"/>
                </a:solidFill>
                <a:latin typeface="Meiryo UI" panose="020B0604030504040204" pitchFamily="34" charset="-128"/>
                <a:ea typeface="Meiryo UI" panose="020B0604030504040204" pitchFamily="34" charset="-128"/>
              </a:rPr>
              <a:t>1,000-1,200 ml</a:t>
            </a:r>
            <a:endParaRPr kumimoji="1" lang="ja-JP" altLang="en-US" sz="2800" b="1">
              <a:solidFill>
                <a:srgbClr val="002060"/>
              </a:solidFill>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E030F61D-6C0A-AED9-17D5-5E312A13B241}"/>
              </a:ext>
            </a:extLst>
          </p:cNvPr>
          <p:cNvSpPr txBox="1"/>
          <p:nvPr/>
        </p:nvSpPr>
        <p:spPr>
          <a:xfrm>
            <a:off x="704142" y="4842823"/>
            <a:ext cx="3557929" cy="769441"/>
          </a:xfrm>
          <a:prstGeom prst="rect">
            <a:avLst/>
          </a:prstGeom>
          <a:noFill/>
        </p:spPr>
        <p:txBody>
          <a:bodyPr wrap="square" rtlCol="0">
            <a:spAutoFit/>
          </a:bodyPr>
          <a:lstStyle/>
          <a:p>
            <a:r>
              <a:rPr kumimoji="1" lang="en-US" altLang="ja-JP" sz="2200" dirty="0">
                <a:latin typeface="Meiryo UI" panose="020B0604030504040204" pitchFamily="34" charset="-128"/>
                <a:ea typeface="Meiryo UI" panose="020B0604030504040204" pitchFamily="34" charset="-128"/>
              </a:rPr>
              <a:t>*:</a:t>
            </a:r>
            <a:r>
              <a:rPr lang="ja-JP" altLang="en-US" sz="2200">
                <a:latin typeface="Meiryo UI" panose="020B0604030504040204" pitchFamily="34" charset="-128"/>
                <a:ea typeface="Meiryo UI" panose="020B0604030504040204" pitchFamily="34" charset="-128"/>
              </a:rPr>
              <a:t>摂取した食べ物が体内で</a:t>
            </a:r>
            <a:endParaRPr lang="en-US" altLang="ja-JP" sz="2200" dirty="0">
              <a:latin typeface="Meiryo UI" panose="020B0604030504040204" pitchFamily="34" charset="-128"/>
              <a:ea typeface="Meiryo UI" panose="020B0604030504040204" pitchFamily="34" charset="-128"/>
            </a:endParaRPr>
          </a:p>
          <a:p>
            <a:r>
              <a:rPr lang="ja-JP" altLang="en-US" sz="2200">
                <a:latin typeface="Meiryo UI" panose="020B0604030504040204" pitchFamily="34" charset="-128"/>
                <a:ea typeface="Meiryo UI" panose="020B0604030504040204" pitchFamily="34" charset="-128"/>
              </a:rPr>
              <a:t>分解されるときに発生する水</a:t>
            </a:r>
            <a:endParaRPr kumimoji="1" lang="ja-JP" altLang="en-US" sz="2200">
              <a:latin typeface="Meiryo UI" panose="020B0604030504040204" pitchFamily="34" charset="-128"/>
              <a:ea typeface="Meiryo UI" panose="020B0604030504040204" pitchFamily="34" charset="-128"/>
            </a:endParaRPr>
          </a:p>
        </p:txBody>
      </p:sp>
      <p:sp>
        <p:nvSpPr>
          <p:cNvPr id="10" name="正方形/長方形 9">
            <a:extLst>
              <a:ext uri="{FF2B5EF4-FFF2-40B4-BE49-F238E27FC236}">
                <a16:creationId xmlns:a16="http://schemas.microsoft.com/office/drawing/2014/main" id="{DE998F0B-B379-7257-B9F2-21326FD65FA0}"/>
              </a:ext>
            </a:extLst>
          </p:cNvPr>
          <p:cNvSpPr/>
          <p:nvPr/>
        </p:nvSpPr>
        <p:spPr>
          <a:xfrm>
            <a:off x="356632" y="4338892"/>
            <a:ext cx="3526615" cy="461665"/>
          </a:xfrm>
          <a:prstGeom prst="rect">
            <a:avLst/>
          </a:prstGeom>
          <a:gradFill>
            <a:gsLst>
              <a:gs pos="0">
                <a:schemeClr val="accent1">
                  <a:lumMod val="5000"/>
                  <a:lumOff val="95000"/>
                </a:schemeClr>
              </a:gs>
              <a:gs pos="100000">
                <a:schemeClr val="accent1">
                  <a:lumMod val="30000"/>
                  <a:lumOff val="70000"/>
                </a:schemeClr>
              </a:gs>
            </a:gsLst>
            <a:lin ang="5400000" scaled="1"/>
          </a:gradFill>
          <a:ln w="38100">
            <a:solidFill>
              <a:srgbClr val="0432FF"/>
            </a:solidFill>
          </a:ln>
        </p:spPr>
        <p:txBody>
          <a:bodyPr wrap="square">
            <a:spAutoFit/>
          </a:bodyPr>
          <a:lstStyle/>
          <a:p>
            <a:r>
              <a:rPr kumimoji="1" lang="ja-JP" altLang="en-US" sz="2400" b="1">
                <a:solidFill>
                  <a:srgbClr val="0432FF"/>
                </a:solidFill>
                <a:latin typeface="Meiryo UI" panose="020B0604030504040204" pitchFamily="34" charset="-128"/>
                <a:ea typeface="Meiryo UI" panose="020B0604030504040204" pitchFamily="34" charset="-128"/>
              </a:rPr>
              <a:t>代謝水</a:t>
            </a:r>
            <a:r>
              <a:rPr kumimoji="1" lang="en-US" altLang="ja-JP" sz="2400" b="1" dirty="0">
                <a:solidFill>
                  <a:srgbClr val="0432FF"/>
                </a:solidFill>
                <a:latin typeface="Meiryo UI" panose="020B0604030504040204" pitchFamily="34" charset="-128"/>
                <a:ea typeface="Meiryo UI" panose="020B0604030504040204" pitchFamily="34" charset="-128"/>
              </a:rPr>
              <a:t>*</a:t>
            </a:r>
            <a:r>
              <a:rPr kumimoji="1" lang="ja-JP" altLang="en-US" sz="2400" b="1">
                <a:solidFill>
                  <a:srgbClr val="0432FF"/>
                </a:solidFill>
                <a:latin typeface="Meiryo UI" panose="020B0604030504040204" pitchFamily="34" charset="-128"/>
                <a:ea typeface="Meiryo UI" panose="020B0604030504040204" pitchFamily="34" charset="-128"/>
              </a:rPr>
              <a:t>：</a:t>
            </a:r>
            <a:r>
              <a:rPr kumimoji="1" lang="en-US" altLang="ja-JP" sz="2400" b="1" dirty="0">
                <a:solidFill>
                  <a:srgbClr val="0432FF"/>
                </a:solidFill>
                <a:latin typeface="Meiryo UI" panose="020B0604030504040204" pitchFamily="34" charset="-128"/>
                <a:ea typeface="Meiryo UI" panose="020B0604030504040204" pitchFamily="34" charset="-128"/>
              </a:rPr>
              <a:t>300 ml</a:t>
            </a:r>
            <a:r>
              <a:rPr kumimoji="1" lang="ja-JP" altLang="en-US" sz="2400" b="1">
                <a:solidFill>
                  <a:srgbClr val="0432FF"/>
                </a:solidFill>
                <a:latin typeface="Meiryo UI" panose="020B0604030504040204" pitchFamily="34" charset="-128"/>
                <a:ea typeface="Meiryo UI" panose="020B0604030504040204" pitchFamily="34" charset="-128"/>
              </a:rPr>
              <a:t>程度</a:t>
            </a:r>
            <a:endParaRPr kumimoji="1" lang="en-US" altLang="ja-JP" sz="2400" b="1" dirty="0">
              <a:solidFill>
                <a:srgbClr val="0432FF"/>
              </a:solidFill>
              <a:latin typeface="Meiryo UI" panose="020B0604030504040204" pitchFamily="34" charset="-128"/>
              <a:ea typeface="Meiryo UI" panose="020B0604030504040204" pitchFamily="34" charset="-128"/>
            </a:endParaRPr>
          </a:p>
        </p:txBody>
      </p:sp>
      <p:sp>
        <p:nvSpPr>
          <p:cNvPr id="11" name="角丸四角形吹き出し 10">
            <a:extLst>
              <a:ext uri="{FF2B5EF4-FFF2-40B4-BE49-F238E27FC236}">
                <a16:creationId xmlns:a16="http://schemas.microsoft.com/office/drawing/2014/main" id="{B2BE6A13-2975-0B35-A8FE-391712C19BD8}"/>
              </a:ext>
            </a:extLst>
          </p:cNvPr>
          <p:cNvSpPr/>
          <p:nvPr/>
        </p:nvSpPr>
        <p:spPr>
          <a:xfrm>
            <a:off x="5635772" y="1311007"/>
            <a:ext cx="2783456" cy="826265"/>
          </a:xfrm>
          <a:prstGeom prst="wedgeRoundRectCallout">
            <a:avLst>
              <a:gd name="adj1" fmla="val -44185"/>
              <a:gd name="adj2" fmla="val 78500"/>
              <a:gd name="adj3" fmla="val 16667"/>
            </a:avLst>
          </a:prstGeom>
          <a:gradFill>
            <a:gsLst>
              <a:gs pos="0">
                <a:schemeClr val="accent3">
                  <a:lumMod val="20000"/>
                  <a:lumOff val="80000"/>
                </a:schemeClr>
              </a:gs>
              <a:gs pos="100000">
                <a:srgbClr val="FF8AD8"/>
              </a:gs>
            </a:gsLst>
            <a:path path="circle">
              <a:fillToRect l="50000" t="50000" r="50000" b="50000"/>
            </a:path>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sp>
        <p:nvSpPr>
          <p:cNvPr id="12" name="テキスト ボックス 11">
            <a:extLst>
              <a:ext uri="{FF2B5EF4-FFF2-40B4-BE49-F238E27FC236}">
                <a16:creationId xmlns:a16="http://schemas.microsoft.com/office/drawing/2014/main" id="{E2C3BBAE-F453-44F6-E7FA-12306FEAE680}"/>
              </a:ext>
            </a:extLst>
          </p:cNvPr>
          <p:cNvSpPr txBox="1"/>
          <p:nvPr/>
        </p:nvSpPr>
        <p:spPr>
          <a:xfrm>
            <a:off x="5703739" y="1508360"/>
            <a:ext cx="2685351" cy="461665"/>
          </a:xfrm>
          <a:prstGeom prst="rect">
            <a:avLst/>
          </a:prstGeom>
          <a:noFill/>
        </p:spPr>
        <p:txBody>
          <a:bodyPr wrap="none" rtlCol="0">
            <a:spAutoFit/>
          </a:bodyPr>
          <a:lstStyle/>
          <a:p>
            <a:r>
              <a:rPr kumimoji="1" lang="ja-JP" altLang="en-US" sz="2400" b="1">
                <a:solidFill>
                  <a:srgbClr val="941651"/>
                </a:solidFill>
                <a:latin typeface="Meiryo UI" panose="020B0604030504040204" pitchFamily="34" charset="-128"/>
                <a:ea typeface="Meiryo UI" panose="020B0604030504040204" pitchFamily="34" charset="-128"/>
              </a:rPr>
              <a:t>体外へ出ていく水分</a:t>
            </a:r>
          </a:p>
        </p:txBody>
      </p:sp>
      <p:sp>
        <p:nvSpPr>
          <p:cNvPr id="13" name="テキスト ボックス 12">
            <a:extLst>
              <a:ext uri="{FF2B5EF4-FFF2-40B4-BE49-F238E27FC236}">
                <a16:creationId xmlns:a16="http://schemas.microsoft.com/office/drawing/2014/main" id="{EE4BF6FC-7B51-5CC3-F254-D32504077621}"/>
              </a:ext>
            </a:extLst>
          </p:cNvPr>
          <p:cNvSpPr txBox="1"/>
          <p:nvPr/>
        </p:nvSpPr>
        <p:spPr>
          <a:xfrm>
            <a:off x="6546581" y="2267492"/>
            <a:ext cx="2314144" cy="1631216"/>
          </a:xfrm>
          <a:prstGeom prst="rect">
            <a:avLst/>
          </a:prstGeom>
          <a:gradFill>
            <a:gsLst>
              <a:gs pos="0">
                <a:schemeClr val="bg1"/>
              </a:gs>
              <a:gs pos="99000">
                <a:schemeClr val="accent6">
                  <a:lumMod val="20000"/>
                  <a:lumOff val="80000"/>
                </a:schemeClr>
              </a:gs>
            </a:gsLst>
            <a:lin ang="5400000" scaled="0"/>
          </a:gradFill>
          <a:ln w="57150">
            <a:solidFill>
              <a:srgbClr val="FF0000"/>
            </a:solidFill>
          </a:ln>
        </p:spPr>
        <p:txBody>
          <a:bodyPr wrap="square" rtlCol="0">
            <a:spAutoFit/>
          </a:bodyPr>
          <a:lstStyle/>
          <a:p>
            <a:r>
              <a:rPr kumimoji="1" lang="ja-JP" altLang="en-US" sz="2400">
                <a:latin typeface="Meiryo UI" panose="020B0604030504040204" pitchFamily="34" charset="-128"/>
                <a:ea typeface="Meiryo UI" panose="020B0604030504040204" pitchFamily="34" charset="-128"/>
              </a:rPr>
              <a:t>尿：</a:t>
            </a:r>
            <a:r>
              <a:rPr kumimoji="1" lang="en-US" altLang="ja-JP" sz="2400" dirty="0">
                <a:latin typeface="Meiryo UI" panose="020B0604030504040204" pitchFamily="34" charset="-128"/>
                <a:ea typeface="Meiryo UI" panose="020B0604030504040204" pitchFamily="34" charset="-128"/>
              </a:rPr>
              <a:t>1,300 ml</a:t>
            </a:r>
          </a:p>
          <a:p>
            <a:r>
              <a:rPr kumimoji="1" lang="ja-JP" altLang="en-US" sz="2400">
                <a:latin typeface="Meiryo UI" panose="020B0604030504040204" pitchFamily="34" charset="-128"/>
                <a:ea typeface="Meiryo UI" panose="020B0604030504040204" pitchFamily="34" charset="-128"/>
              </a:rPr>
              <a:t>糞便：</a:t>
            </a:r>
            <a:r>
              <a:rPr kumimoji="1" lang="en-US" altLang="ja-JP" sz="2400" dirty="0">
                <a:latin typeface="Meiryo UI" panose="020B0604030504040204" pitchFamily="34" charset="-128"/>
                <a:ea typeface="Meiryo UI" panose="020B0604030504040204" pitchFamily="34" charset="-128"/>
              </a:rPr>
              <a:t>200 ml</a:t>
            </a:r>
          </a:p>
          <a:p>
            <a:r>
              <a:rPr kumimoji="1" lang="ja-JP" altLang="en-US" sz="2400">
                <a:latin typeface="Meiryo UI" panose="020B0604030504040204" pitchFamily="34" charset="-128"/>
                <a:ea typeface="Meiryo UI" panose="020B0604030504040204" pitchFamily="34" charset="-128"/>
              </a:rPr>
              <a:t>不感蒸泄</a:t>
            </a:r>
            <a:r>
              <a:rPr kumimoji="1" lang="en-US" altLang="ja-JP" sz="2400" dirty="0">
                <a:latin typeface="Meiryo UI" panose="020B0604030504040204" pitchFamily="34" charset="-128"/>
                <a:ea typeface="Meiryo UI" panose="020B0604030504040204" pitchFamily="34" charset="-128"/>
              </a:rPr>
              <a:t>**</a:t>
            </a:r>
            <a:r>
              <a:rPr kumimoji="1" lang="ja-JP" altLang="en-US" sz="2400">
                <a:latin typeface="Meiryo UI" panose="020B0604030504040204" pitchFamily="34" charset="-128"/>
                <a:ea typeface="Meiryo UI" panose="020B0604030504040204" pitchFamily="34" charset="-128"/>
              </a:rPr>
              <a:t>：</a:t>
            </a:r>
            <a:endParaRPr kumimoji="1" lang="en-US" altLang="ja-JP" sz="2400" dirty="0">
              <a:latin typeface="Meiryo UI" panose="020B0604030504040204" pitchFamily="34" charset="-128"/>
              <a:ea typeface="Meiryo UI" panose="020B0604030504040204" pitchFamily="34" charset="-128"/>
            </a:endParaRPr>
          </a:p>
          <a:p>
            <a:r>
              <a:rPr kumimoji="1" lang="en-US" altLang="ja-JP" sz="2400" dirty="0">
                <a:latin typeface="Meiryo UI" panose="020B0604030504040204" pitchFamily="34" charset="-128"/>
                <a:ea typeface="Meiryo UI" panose="020B0604030504040204" pitchFamily="34" charset="-128"/>
              </a:rPr>
              <a:t>1,000 ml </a:t>
            </a:r>
            <a:r>
              <a:rPr kumimoji="1" lang="ja-JP" altLang="en-US" sz="2400">
                <a:latin typeface="Meiryo UI" panose="020B0604030504040204" pitchFamily="34" charset="-128"/>
                <a:ea typeface="Meiryo UI" panose="020B0604030504040204" pitchFamily="34" charset="-128"/>
              </a:rPr>
              <a:t>程度</a:t>
            </a:r>
            <a:endParaRPr kumimoji="1" lang="ja-JP" altLang="en-US" sz="2800">
              <a:latin typeface="Meiryo UI" panose="020B0604030504040204" pitchFamily="34" charset="-128"/>
              <a:ea typeface="Meiryo UI" panose="020B0604030504040204" pitchFamily="34" charset="-128"/>
            </a:endParaRPr>
          </a:p>
        </p:txBody>
      </p:sp>
      <p:sp>
        <p:nvSpPr>
          <p:cNvPr id="14" name="正方形/長方形 13">
            <a:extLst>
              <a:ext uri="{FF2B5EF4-FFF2-40B4-BE49-F238E27FC236}">
                <a16:creationId xmlns:a16="http://schemas.microsoft.com/office/drawing/2014/main" id="{6275D9FA-8ECF-81E5-DF3F-80836AFDE467}"/>
              </a:ext>
            </a:extLst>
          </p:cNvPr>
          <p:cNvSpPr/>
          <p:nvPr/>
        </p:nvSpPr>
        <p:spPr>
          <a:xfrm>
            <a:off x="6005317" y="4061369"/>
            <a:ext cx="2725426" cy="769441"/>
          </a:xfrm>
          <a:prstGeom prst="rect">
            <a:avLst/>
          </a:prstGeom>
        </p:spPr>
        <p:txBody>
          <a:bodyPr wrap="none">
            <a:spAutoFit/>
          </a:bodyPr>
          <a:lstStyle/>
          <a:p>
            <a:r>
              <a:rPr kumimoji="1" lang="en-US" altLang="ja-JP" sz="2200" dirty="0">
                <a:latin typeface="Meiryo UI" panose="020B0604030504040204" pitchFamily="34" charset="-128"/>
                <a:ea typeface="Meiryo UI" panose="020B0604030504040204" pitchFamily="34" charset="-128"/>
              </a:rPr>
              <a:t>**: </a:t>
            </a:r>
            <a:r>
              <a:rPr kumimoji="1" lang="ja-JP" altLang="en-US" sz="2200">
                <a:latin typeface="Meiryo UI" panose="020B0604030504040204" pitchFamily="34" charset="-128"/>
                <a:ea typeface="Meiryo UI" panose="020B0604030504040204" pitchFamily="34" charset="-128"/>
              </a:rPr>
              <a:t>呼吸、皮膚からの</a:t>
            </a:r>
            <a:endParaRPr kumimoji="1" lang="en-US" altLang="ja-JP" sz="2200" dirty="0">
              <a:latin typeface="Meiryo UI" panose="020B0604030504040204" pitchFamily="34" charset="-128"/>
              <a:ea typeface="Meiryo UI" panose="020B0604030504040204" pitchFamily="34" charset="-128"/>
            </a:endParaRPr>
          </a:p>
          <a:p>
            <a:r>
              <a:rPr kumimoji="1" lang="ja-JP" altLang="en-US" sz="2200">
                <a:latin typeface="Meiryo UI" panose="020B0604030504040204" pitchFamily="34" charset="-128"/>
                <a:ea typeface="Meiryo UI" panose="020B0604030504040204" pitchFamily="34" charset="-128"/>
              </a:rPr>
              <a:t>水分蒸発</a:t>
            </a:r>
            <a:endParaRPr kumimoji="1" lang="en-US" altLang="ja-JP" sz="2200" dirty="0">
              <a:latin typeface="Meiryo UI" panose="020B0604030504040204" pitchFamily="34" charset="-128"/>
              <a:ea typeface="Meiryo UI" panose="020B0604030504040204" pitchFamily="34" charset="-128"/>
            </a:endParaRPr>
          </a:p>
        </p:txBody>
      </p:sp>
      <p:sp>
        <p:nvSpPr>
          <p:cNvPr id="16" name="正方形/長方形 15">
            <a:extLst>
              <a:ext uri="{FF2B5EF4-FFF2-40B4-BE49-F238E27FC236}">
                <a16:creationId xmlns:a16="http://schemas.microsoft.com/office/drawing/2014/main" id="{2542FCA8-71CF-8125-9EA1-D2C4E49AD27E}"/>
              </a:ext>
            </a:extLst>
          </p:cNvPr>
          <p:cNvSpPr/>
          <p:nvPr/>
        </p:nvSpPr>
        <p:spPr>
          <a:xfrm>
            <a:off x="566696" y="734095"/>
            <a:ext cx="8164047" cy="461665"/>
          </a:xfrm>
          <a:prstGeom prst="rect">
            <a:avLst/>
          </a:prstGeom>
          <a:solidFill>
            <a:schemeClr val="accent5">
              <a:lumMod val="20000"/>
              <a:lumOff val="80000"/>
            </a:schemeClr>
          </a:solidFill>
        </p:spPr>
        <p:txBody>
          <a:bodyPr wrap="square">
            <a:spAutoFit/>
          </a:bodyPr>
          <a:lstStyle/>
          <a:p>
            <a:r>
              <a:rPr kumimoji="1" lang="ja-JP" altLang="en-US" sz="2400" b="1">
                <a:solidFill>
                  <a:srgbClr val="0432FF"/>
                </a:solidFill>
                <a:latin typeface="Meiryo UI" panose="020B0604030504040204" pitchFamily="34" charset="-128"/>
                <a:ea typeface="Meiryo UI" panose="020B0604030504040204" pitchFamily="34" charset="-128"/>
              </a:rPr>
              <a:t>水分：</a:t>
            </a:r>
            <a:r>
              <a:rPr kumimoji="1" lang="en-US" altLang="ja-JP" sz="2400" b="1" u="sng" dirty="0">
                <a:solidFill>
                  <a:srgbClr val="0432FF"/>
                </a:solidFill>
                <a:latin typeface="Meiryo UI" panose="020B0604030504040204" pitchFamily="34" charset="-128"/>
                <a:ea typeface="Meiryo UI" panose="020B0604030504040204" pitchFamily="34" charset="-128"/>
              </a:rPr>
              <a:t>60−65</a:t>
            </a:r>
            <a:r>
              <a:rPr kumimoji="1" lang="ja-JP" altLang="en-US" sz="2400" b="1" u="sng">
                <a:solidFill>
                  <a:srgbClr val="0432FF"/>
                </a:solidFill>
                <a:latin typeface="Meiryo UI" panose="020B0604030504040204" pitchFamily="34" charset="-128"/>
                <a:ea typeface="Meiryo UI" panose="020B0604030504040204" pitchFamily="34" charset="-128"/>
              </a:rPr>
              <a:t>％くらい</a:t>
            </a:r>
            <a:r>
              <a:rPr kumimoji="1" lang="ja-JP" altLang="en-US" sz="2400">
                <a:latin typeface="Meiryo UI" panose="020B0604030504040204" pitchFamily="34" charset="-128"/>
                <a:ea typeface="Meiryo UI" panose="020B0604030504040204" pitchFamily="34" charset="-128"/>
              </a:rPr>
              <a:t>、　</a:t>
            </a:r>
            <a:r>
              <a:rPr kumimoji="1" lang="ja-JP" altLang="en-US" sz="2400" b="1">
                <a:latin typeface="Meiryo UI" panose="020B0604030504040204" pitchFamily="34" charset="-128"/>
                <a:ea typeface="Meiryo UI" panose="020B0604030504040204" pitchFamily="34" charset="-128"/>
              </a:rPr>
              <a:t>塩分：</a:t>
            </a:r>
            <a:r>
              <a:rPr lang="ja-JP" altLang="en-US" sz="2400">
                <a:latin typeface="Meiryo UI" panose="020B0604030504040204" pitchFamily="34" charset="-128"/>
                <a:ea typeface="Meiryo UI" panose="020B0604030504040204" pitchFamily="34" charset="-128"/>
              </a:rPr>
              <a:t>体液の食塩濃度：</a:t>
            </a:r>
            <a:r>
              <a:rPr lang="ja-JP" altLang="en-US" sz="2400" b="1" u="sng">
                <a:solidFill>
                  <a:schemeClr val="accent3">
                    <a:lumMod val="50000"/>
                  </a:schemeClr>
                </a:solidFill>
                <a:latin typeface="Meiryo UI" panose="020B0604030504040204" pitchFamily="34" charset="-128"/>
                <a:ea typeface="Meiryo UI" panose="020B0604030504040204" pitchFamily="34" charset="-128"/>
              </a:rPr>
              <a:t>約</a:t>
            </a:r>
            <a:r>
              <a:rPr lang="en-US" altLang="ja-JP" sz="2400" b="1" u="sng" dirty="0">
                <a:solidFill>
                  <a:schemeClr val="accent3">
                    <a:lumMod val="50000"/>
                  </a:schemeClr>
                </a:solidFill>
                <a:latin typeface="Meiryo UI" panose="020B0604030504040204" pitchFamily="34" charset="-128"/>
                <a:ea typeface="Meiryo UI" panose="020B0604030504040204" pitchFamily="34" charset="-128"/>
              </a:rPr>
              <a:t>0.9</a:t>
            </a:r>
            <a:r>
              <a:rPr lang="ja-JP" altLang="en-US" sz="2400" b="1" u="sng">
                <a:solidFill>
                  <a:schemeClr val="accent3">
                    <a:lumMod val="50000"/>
                  </a:schemeClr>
                </a:solidFill>
                <a:latin typeface="Meiryo UI" panose="020B0604030504040204" pitchFamily="34" charset="-128"/>
                <a:ea typeface="Meiryo UI" panose="020B0604030504040204" pitchFamily="34" charset="-128"/>
              </a:rPr>
              <a:t>％</a:t>
            </a:r>
            <a:endParaRPr kumimoji="1" lang="en-US" altLang="ja-JP" sz="2400" b="1" u="sng" dirty="0">
              <a:solidFill>
                <a:schemeClr val="accent3">
                  <a:lumMod val="50000"/>
                </a:schemeClr>
              </a:solidFill>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A2D7B109-5CA3-8578-52C0-46D1D70B5D73}"/>
              </a:ext>
            </a:extLst>
          </p:cNvPr>
          <p:cNvSpPr/>
          <p:nvPr/>
        </p:nvSpPr>
        <p:spPr>
          <a:xfrm>
            <a:off x="1317813" y="5740486"/>
            <a:ext cx="5888516" cy="1015663"/>
          </a:xfrm>
          <a:prstGeom prst="rect">
            <a:avLst/>
          </a:prstGeom>
          <a:solidFill>
            <a:schemeClr val="bg1"/>
          </a:solidFill>
        </p:spPr>
        <p:txBody>
          <a:bodyPr wrap="square">
            <a:spAutoFit/>
          </a:bodyPr>
          <a:lstStyle/>
          <a:p>
            <a:pPr marL="285750" indent="-285750">
              <a:buFont typeface="Wingdings" pitchFamily="2" charset="2"/>
              <a:buChar char="Ø"/>
            </a:pPr>
            <a:r>
              <a:rPr kumimoji="1" lang="ja-JP" altLang="en-US" sz="2000">
                <a:latin typeface="Meiryo UI" panose="020B0604030504040204" pitchFamily="34" charset="-128"/>
                <a:ea typeface="Meiryo UI" panose="020B0604030504040204" pitchFamily="34" charset="-128"/>
              </a:rPr>
              <a:t>水分は加齢とともに減少する</a:t>
            </a:r>
            <a:endParaRPr kumimoji="1" lang="en-US" altLang="ja-JP" sz="2000" dirty="0">
              <a:latin typeface="Meiryo UI" panose="020B0604030504040204" pitchFamily="34" charset="-128"/>
              <a:ea typeface="Meiryo UI" panose="020B0604030504040204" pitchFamily="34" charset="-128"/>
            </a:endParaRPr>
          </a:p>
          <a:p>
            <a:pPr marL="285750" indent="-285750">
              <a:buFont typeface="Wingdings" pitchFamily="2" charset="2"/>
              <a:buChar char="Ø"/>
            </a:pPr>
            <a:r>
              <a:rPr kumimoji="1" lang="ja-JP" altLang="en-US" sz="2000">
                <a:latin typeface="Meiryo UI" panose="020B0604030504040204" pitchFamily="34" charset="-128"/>
                <a:ea typeface="Meiryo UI" panose="020B0604030504040204" pitchFamily="34" charset="-128"/>
              </a:rPr>
              <a:t>女性は脂肪が男性より多いので、水分量が少ない</a:t>
            </a:r>
            <a:endParaRPr kumimoji="1" lang="en-US" altLang="ja-JP" sz="2000" dirty="0">
              <a:latin typeface="Meiryo UI" panose="020B0604030504040204" pitchFamily="34" charset="-128"/>
              <a:ea typeface="Meiryo UI" panose="020B0604030504040204" pitchFamily="34" charset="-128"/>
            </a:endParaRPr>
          </a:p>
          <a:p>
            <a:pPr marL="285750" indent="-285750">
              <a:buFont typeface="Wingdings" pitchFamily="2" charset="2"/>
              <a:buChar char="Ø"/>
            </a:pPr>
            <a:r>
              <a:rPr kumimoji="1" lang="ja-JP" altLang="en-US" sz="2000">
                <a:latin typeface="Meiryo UI" panose="020B0604030504040204" pitchFamily="34" charset="-128"/>
                <a:ea typeface="Meiryo UI" panose="020B0604030504040204" pitchFamily="34" charset="-128"/>
              </a:rPr>
              <a:t>痩せ型の人の方が水分量は多い傾向にある</a:t>
            </a:r>
          </a:p>
        </p:txBody>
      </p:sp>
      <p:sp>
        <p:nvSpPr>
          <p:cNvPr id="18" name="テキスト ボックス 17">
            <a:extLst>
              <a:ext uri="{FF2B5EF4-FFF2-40B4-BE49-F238E27FC236}">
                <a16:creationId xmlns:a16="http://schemas.microsoft.com/office/drawing/2014/main" id="{D0024A4C-F9CE-AE87-0E58-16BC8F731EF8}"/>
              </a:ext>
            </a:extLst>
          </p:cNvPr>
          <p:cNvSpPr txBox="1"/>
          <p:nvPr/>
        </p:nvSpPr>
        <p:spPr>
          <a:xfrm>
            <a:off x="174534" y="3727666"/>
            <a:ext cx="3890809" cy="430887"/>
          </a:xfrm>
          <a:prstGeom prst="rect">
            <a:avLst/>
          </a:prstGeom>
          <a:noFill/>
        </p:spPr>
        <p:txBody>
          <a:bodyPr wrap="none" rtlCol="0">
            <a:spAutoFit/>
          </a:bodyPr>
          <a:lstStyle/>
          <a:p>
            <a:r>
              <a:rPr kumimoji="1" lang="ja-JP" altLang="en-US" sz="2200">
                <a:latin typeface="Meiryo UI" panose="020B0604030504040204" pitchFamily="34" charset="-128"/>
                <a:ea typeface="Meiryo UI" panose="020B0604030504040204" pitchFamily="34" charset="-128"/>
              </a:rPr>
              <a:t>目安：ペットボトル</a:t>
            </a:r>
            <a:r>
              <a:rPr kumimoji="1" lang="en-US" altLang="ja-JP" sz="2200" dirty="0">
                <a:latin typeface="Meiryo UI" panose="020B0604030504040204" pitchFamily="34" charset="-128"/>
                <a:ea typeface="Meiryo UI" panose="020B0604030504040204" pitchFamily="34" charset="-128"/>
              </a:rPr>
              <a:t>2-3</a:t>
            </a:r>
            <a:r>
              <a:rPr kumimoji="1" lang="ja-JP" altLang="en-US" sz="2200">
                <a:latin typeface="Meiryo UI" panose="020B0604030504040204" pitchFamily="34" charset="-128"/>
                <a:ea typeface="Meiryo UI" panose="020B0604030504040204" pitchFamily="34" charset="-128"/>
              </a:rPr>
              <a:t>本分くらい</a:t>
            </a:r>
          </a:p>
        </p:txBody>
      </p:sp>
      <p:sp>
        <p:nvSpPr>
          <p:cNvPr id="19" name="下矢印 18">
            <a:extLst>
              <a:ext uri="{FF2B5EF4-FFF2-40B4-BE49-F238E27FC236}">
                <a16:creationId xmlns:a16="http://schemas.microsoft.com/office/drawing/2014/main" id="{C128FCA6-46F9-0AE9-E87B-6ACDAFC7430D}"/>
              </a:ext>
            </a:extLst>
          </p:cNvPr>
          <p:cNvSpPr/>
          <p:nvPr/>
        </p:nvSpPr>
        <p:spPr>
          <a:xfrm rot="10800000">
            <a:off x="2569040" y="3231090"/>
            <a:ext cx="319264" cy="440971"/>
          </a:xfrm>
          <a:prstGeom prst="downArrow">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D464B77-6995-29CC-EE21-F87F97211A64}"/>
              </a:ext>
            </a:extLst>
          </p:cNvPr>
          <p:cNvSpPr txBox="1"/>
          <p:nvPr/>
        </p:nvSpPr>
        <p:spPr>
          <a:xfrm>
            <a:off x="3997273" y="3178861"/>
            <a:ext cx="2329484" cy="646331"/>
          </a:xfrm>
          <a:prstGeom prst="rect">
            <a:avLst/>
          </a:prstGeom>
          <a:solidFill>
            <a:schemeClr val="bg1"/>
          </a:solidFill>
          <a:ln w="57150">
            <a:solidFill>
              <a:srgbClr val="00B050"/>
            </a:solidFill>
          </a:ln>
        </p:spPr>
        <p:txBody>
          <a:bodyPr wrap="none" rtlCol="0">
            <a:spAutoFit/>
          </a:bodyPr>
          <a:lstStyle/>
          <a:p>
            <a:r>
              <a:rPr kumimoji="1" lang="en-US" altLang="ja-JP" sz="3600" b="1" dirty="0">
                <a:latin typeface="Meiryo UI" panose="020B0604030504040204" pitchFamily="34" charset="-128"/>
                <a:ea typeface="Meiryo UI" panose="020B0604030504040204" pitchFamily="34" charset="-128"/>
              </a:rPr>
              <a:t>2.5</a:t>
            </a:r>
            <a:r>
              <a:rPr kumimoji="1" lang="ja-JP" altLang="en-US" sz="3600" b="1">
                <a:latin typeface="Meiryo UI" panose="020B0604030504040204" pitchFamily="34" charset="-128"/>
                <a:ea typeface="Meiryo UI" panose="020B0604030504040204" pitchFamily="34" charset="-128"/>
              </a:rPr>
              <a:t>リットル</a:t>
            </a:r>
          </a:p>
        </p:txBody>
      </p:sp>
      <p:sp>
        <p:nvSpPr>
          <p:cNvPr id="20" name="上カーブ矢印 19">
            <a:extLst>
              <a:ext uri="{FF2B5EF4-FFF2-40B4-BE49-F238E27FC236}">
                <a16:creationId xmlns:a16="http://schemas.microsoft.com/office/drawing/2014/main" id="{AFB5DC16-825F-BF0B-9B0B-D30263AF7EA9}"/>
              </a:ext>
            </a:extLst>
          </p:cNvPr>
          <p:cNvSpPr/>
          <p:nvPr/>
        </p:nvSpPr>
        <p:spPr>
          <a:xfrm rot="2880877">
            <a:off x="3962762" y="2566933"/>
            <a:ext cx="816588" cy="48649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上カーブ矢印 20">
            <a:extLst>
              <a:ext uri="{FF2B5EF4-FFF2-40B4-BE49-F238E27FC236}">
                <a16:creationId xmlns:a16="http://schemas.microsoft.com/office/drawing/2014/main" id="{E110873A-025A-077F-0AC6-F3AC90295169}"/>
              </a:ext>
            </a:extLst>
          </p:cNvPr>
          <p:cNvSpPr/>
          <p:nvPr/>
        </p:nvSpPr>
        <p:spPr>
          <a:xfrm rot="20341603">
            <a:off x="5350106" y="2625963"/>
            <a:ext cx="972281" cy="451332"/>
          </a:xfrm>
          <a:prstGeom prst="curvedUpArrow">
            <a:avLst/>
          </a:prstGeom>
          <a:gradFill>
            <a:gsLst>
              <a:gs pos="0">
                <a:schemeClr val="bg1"/>
              </a:gs>
              <a:gs pos="100000">
                <a:srgbClr val="FF8AD8"/>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テキスト ボックス 14">
            <a:extLst>
              <a:ext uri="{FF2B5EF4-FFF2-40B4-BE49-F238E27FC236}">
                <a16:creationId xmlns:a16="http://schemas.microsoft.com/office/drawing/2014/main" id="{5BC73BB7-D3FE-AFDC-AC1E-B8EFFE81F081}"/>
              </a:ext>
            </a:extLst>
          </p:cNvPr>
          <p:cNvSpPr txBox="1"/>
          <p:nvPr/>
        </p:nvSpPr>
        <p:spPr>
          <a:xfrm>
            <a:off x="5766828" y="5111414"/>
            <a:ext cx="3105337" cy="830997"/>
          </a:xfrm>
          <a:prstGeom prst="rect">
            <a:avLst/>
          </a:prstGeom>
          <a:solidFill>
            <a:schemeClr val="bg1"/>
          </a:solidFill>
          <a:ln w="57150">
            <a:solidFill>
              <a:schemeClr val="accent3">
                <a:lumMod val="75000"/>
              </a:schemeClr>
            </a:solidFill>
          </a:ln>
        </p:spPr>
        <p:txBody>
          <a:bodyPr wrap="none" rtlCol="0">
            <a:spAutoFit/>
          </a:bodyPr>
          <a:lstStyle/>
          <a:p>
            <a:r>
              <a:rPr kumimoji="1" lang="ja-JP" altLang="en-US" sz="2400" b="1">
                <a:solidFill>
                  <a:srgbClr val="FF40FF"/>
                </a:solidFill>
                <a:latin typeface="Meiryo UI" panose="020B0604030504040204" pitchFamily="34" charset="-128"/>
                <a:ea typeface="Meiryo UI" panose="020B0604030504040204" pitchFamily="34" charset="-128"/>
              </a:rPr>
              <a:t>汗をかくといつも以上に</a:t>
            </a:r>
            <a:endParaRPr kumimoji="1" lang="en-US" altLang="ja-JP" sz="2400" b="1" dirty="0">
              <a:solidFill>
                <a:srgbClr val="FF40FF"/>
              </a:solidFill>
              <a:latin typeface="Meiryo UI" panose="020B0604030504040204" pitchFamily="34" charset="-128"/>
              <a:ea typeface="Meiryo UI" panose="020B0604030504040204" pitchFamily="34" charset="-128"/>
            </a:endParaRPr>
          </a:p>
          <a:p>
            <a:r>
              <a:rPr kumimoji="1" lang="ja-JP" altLang="en-US" sz="2400" b="1">
                <a:solidFill>
                  <a:srgbClr val="FF40FF"/>
                </a:solidFill>
                <a:latin typeface="Meiryo UI" panose="020B0604030504040204" pitchFamily="34" charset="-128"/>
                <a:ea typeface="Meiryo UI" panose="020B0604030504040204" pitchFamily="34" charset="-128"/>
              </a:rPr>
              <a:t>水分が必要です！</a:t>
            </a:r>
          </a:p>
        </p:txBody>
      </p:sp>
    </p:spTree>
    <p:extLst>
      <p:ext uri="{BB962C8B-B14F-4D97-AF65-F5344CB8AC3E}">
        <p14:creationId xmlns:p14="http://schemas.microsoft.com/office/powerpoint/2010/main" val="178788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P spid="9" grpId="0"/>
      <p:bldP spid="10" grpId="0" animBg="1"/>
      <p:bldP spid="11" grpId="0" animBg="1"/>
      <p:bldP spid="12" grpId="0"/>
      <p:bldP spid="13" grpId="0" animBg="1"/>
      <p:bldP spid="14" grpId="0"/>
      <p:bldP spid="16" grpId="0" animBg="1"/>
      <p:bldP spid="17" grpId="0" animBg="1"/>
      <p:bldP spid="18" grpId="0"/>
      <p:bldP spid="19" grpId="0" animBg="1"/>
      <p:bldP spid="3" grpId="0" animBg="1"/>
      <p:bldP spid="20" grpId="0" animBg="1"/>
      <p:bldP spid="21" grpId="0" animBg="1"/>
      <p:bldP spid="15" grpId="0" animBg="1"/>
    </p:bldLst>
  </p:timing>
</p:sld>
</file>

<file path=ppt/theme/theme1.xml><?xml version="1.0" encoding="utf-8"?>
<a:theme xmlns:a="http://schemas.openxmlformats.org/drawingml/2006/main" name="しずく">
  <a:themeElements>
    <a:clrScheme name="しずく">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しず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しず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20377</TotalTime>
  <Words>6360</Words>
  <Application>Microsoft Office PowerPoint</Application>
  <PresentationFormat>画面に合わせる (4:3)</PresentationFormat>
  <Paragraphs>951</Paragraphs>
  <Slides>60</Slides>
  <Notes>60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60</vt:i4>
      </vt:variant>
    </vt:vector>
  </HeadingPairs>
  <TitlesOfParts>
    <vt:vector size="67" baseType="lpstr">
      <vt:lpstr>Meiryo UI</vt:lpstr>
      <vt:lpstr>Meiryo</vt:lpstr>
      <vt:lpstr>游ゴシック</vt:lpstr>
      <vt:lpstr>Arial</vt:lpstr>
      <vt:lpstr>Tw Cen MT</vt:lpstr>
      <vt:lpstr>Wingdings</vt:lpstr>
      <vt:lpstr>しずく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史香 鈴木</dc:creator>
  <cp:lastModifiedBy>愛知・豊川用水振興協会 公益財団法人</cp:lastModifiedBy>
  <cp:revision>79</cp:revision>
  <cp:lastPrinted>2024-06-19T01:26:10Z</cp:lastPrinted>
  <dcterms:created xsi:type="dcterms:W3CDTF">2023-05-01T06:36:28Z</dcterms:created>
  <dcterms:modified xsi:type="dcterms:W3CDTF">2024-06-25T23:33:48Z</dcterms:modified>
</cp:coreProperties>
</file>